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308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309" r:id="rId17"/>
    <p:sldId id="310" r:id="rId18"/>
    <p:sldId id="311" r:id="rId19"/>
    <p:sldId id="312" r:id="rId20"/>
    <p:sldId id="313" r:id="rId21"/>
    <p:sldId id="30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8EB1C-2D76-4EFD-98C9-2FBFB64EB0AD}" type="datetimeFigureOut">
              <a:rPr lang="fr-FR" smtClean="0"/>
              <a:t>08/06/2026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51277-1837-4FED-8100-738D9BCB9D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370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6.png"/><Relationship Id="rId5" Type="http://schemas.openxmlformats.org/officeDocument/2006/relationships/tags" Target="../tags/tag15.xml"/><Relationship Id="rId10" Type="http://schemas.openxmlformats.org/officeDocument/2006/relationships/image" Target="../media/image5.png"/><Relationship Id="rId4" Type="http://schemas.openxmlformats.org/officeDocument/2006/relationships/tags" Target="../tags/tag14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19.xml"/><Relationship Id="rId7" Type="http://schemas.openxmlformats.org/officeDocument/2006/relationships/image" Target="../media/image8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.xml"/><Relationship Id="rId10" Type="http://schemas.openxmlformats.org/officeDocument/2006/relationships/image" Target="../media/image11.jpeg"/><Relationship Id="rId4" Type="http://schemas.openxmlformats.org/officeDocument/2006/relationships/tags" Target="../tags/tag20.xml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EE539-1C14-AEE3-35ED-D2D334DEC6A7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006867" y="1623318"/>
            <a:ext cx="10497745" cy="315406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Méthodologie générale Agrégation externe d’histoire</a:t>
            </a:r>
            <a:br>
              <a:rPr lang="fr-FR" b="1" dirty="0"/>
            </a:br>
            <a:br>
              <a:rPr lang="fr-FR" b="1" dirty="0"/>
            </a:br>
            <a:r>
              <a:rPr lang="fr-FR" dirty="0"/>
              <a:t>Travailler l’agrégation d’histoire pendant l’été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044A973-0512-AEDD-0F20-F2BF1E29F9D6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216997" y="4952040"/>
            <a:ext cx="9758005" cy="1705614"/>
          </a:xfrm>
        </p:spPr>
        <p:txBody>
          <a:bodyPr>
            <a:normAutofit fontScale="70000" lnSpcReduction="20000"/>
          </a:bodyPr>
          <a:lstStyle/>
          <a:p>
            <a:pPr algn="ctr"/>
            <a:endParaRPr lang="fr-FR" dirty="0"/>
          </a:p>
          <a:p>
            <a:pPr algn="ctr"/>
            <a:r>
              <a:rPr lang="fr-FR" sz="2600" dirty="0"/>
              <a:t>Lundi 8 juin 2026</a:t>
            </a:r>
          </a:p>
          <a:p>
            <a:pPr algn="ctr"/>
            <a:endParaRPr lang="fr-FR" sz="2600" dirty="0"/>
          </a:p>
          <a:p>
            <a:pPr algn="ctr"/>
            <a:r>
              <a:rPr lang="fr-FR" sz="2600" dirty="0"/>
              <a:t>Eugénie Galasso</a:t>
            </a:r>
          </a:p>
          <a:p>
            <a:pPr algn="ctr"/>
            <a:r>
              <a:rPr lang="fr-FR" sz="2900" dirty="0"/>
              <a:t>eugenie.galasso@gmail.com</a:t>
            </a:r>
          </a:p>
        </p:txBody>
      </p:sp>
      <p:pic>
        <p:nvPicPr>
          <p:cNvPr id="1028" name="Picture 4" descr="Sorbonne Université| Lettres">
            <a:extLst>
              <a:ext uri="{FF2B5EF4-FFF2-40B4-BE49-F238E27FC236}">
                <a16:creationId xmlns:a16="http://schemas.microsoft.com/office/drawing/2014/main" id="{300CE694-9E92-E758-B8E4-EA1B81CF9B1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280" y="6133672"/>
            <a:ext cx="1805719" cy="72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238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C83F49-64A4-AE78-C40D-43E0E354930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43C1FF-6535-B18A-039D-FBD4B5E8C086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1620A7F-E241-628A-3A7F-2BECBA303A0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725887" y="1404277"/>
            <a:ext cx="10079582" cy="377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05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499934-DF37-77B1-6512-8611858E6B06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828801" y="452063"/>
            <a:ext cx="9675812" cy="5459159"/>
          </a:xfrm>
        </p:spPr>
        <p:txBody>
          <a:bodyPr/>
          <a:lstStyle/>
          <a:p>
            <a:r>
              <a:rPr lang="fr-FR" sz="2200" b="1" dirty="0"/>
              <a:t>Fiche d’historiographie sur le sujet</a:t>
            </a:r>
            <a:r>
              <a:rPr lang="fr-FR" sz="2200" dirty="0"/>
              <a:t> au programme : </a:t>
            </a:r>
          </a:p>
          <a:p>
            <a:pPr marL="0" indent="0">
              <a:buNone/>
            </a:pPr>
            <a:r>
              <a:rPr lang="fr-FR" sz="2200" dirty="0"/>
              <a:t>Distinguer les références selon leur statut et leur utilité :</a:t>
            </a:r>
          </a:p>
          <a:p>
            <a:pPr lvl="1"/>
            <a:r>
              <a:rPr lang="fr-FR" sz="2000" dirty="0"/>
              <a:t>Les </a:t>
            </a:r>
            <a:r>
              <a:rPr lang="fr-FR" sz="2000" b="1" dirty="0"/>
              <a:t>références fondamentales</a:t>
            </a:r>
            <a:r>
              <a:rPr lang="fr-FR" sz="2000" dirty="0"/>
              <a:t> pour le programme </a:t>
            </a:r>
          </a:p>
          <a:p>
            <a:pPr lvl="1"/>
            <a:r>
              <a:rPr lang="fr-FR" sz="2000" dirty="0"/>
              <a:t>Les </a:t>
            </a:r>
            <a:r>
              <a:rPr lang="fr-FR" sz="2000" b="1" dirty="0"/>
              <a:t>références plus ponctuelles</a:t>
            </a:r>
            <a:r>
              <a:rPr lang="fr-FR" sz="2000" dirty="0"/>
              <a:t>, qui sont par exemple associées à un exemple et qui peuvent vous permettre de lui donner plus d’épaisseur et de problématisation </a:t>
            </a:r>
          </a:p>
          <a:p>
            <a:pPr marL="0" indent="0">
              <a:buNone/>
            </a:pPr>
            <a:endParaRPr lang="fr-FR" sz="2200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C2FD8CA-FEEA-400B-77FD-C694A264615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65" y="3755382"/>
            <a:ext cx="8323272" cy="22688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459F2B1-D962-7E21-D8D4-A9C157E35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1437" y="2695674"/>
            <a:ext cx="2768904" cy="416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3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AE46C6-41A1-0F59-E310-298D42DFE6BC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715784" y="0"/>
            <a:ext cx="9110734" cy="666792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 </a:t>
            </a:r>
          </a:p>
          <a:p>
            <a:pPr algn="just"/>
            <a:r>
              <a:rPr lang="fr-FR" sz="2200" b="1" dirty="0"/>
              <a:t>Une fiche de notions / problématiques</a:t>
            </a:r>
          </a:p>
          <a:p>
            <a:pPr algn="just"/>
            <a:r>
              <a:rPr lang="fr-FR" sz="2200" b="1" dirty="0"/>
              <a:t>Fiche d’accroches, ouvertures, citations (à compléter au fur et à mesure de l’année) :</a:t>
            </a:r>
            <a:r>
              <a:rPr lang="fr-FR" sz="2200" dirty="0"/>
              <a:t> simples, faciles à retenir et à réemployer</a:t>
            </a:r>
          </a:p>
          <a:p>
            <a:pPr algn="just"/>
            <a:endParaRPr lang="fr-FR" sz="2200" dirty="0"/>
          </a:p>
          <a:p>
            <a:pPr marL="0" indent="0" algn="just">
              <a:buNone/>
            </a:pPr>
            <a:endParaRPr lang="fr-FR" sz="2200" dirty="0"/>
          </a:p>
          <a:p>
            <a:pPr marL="0" indent="0">
              <a:buNone/>
            </a:pPr>
            <a:endParaRPr lang="fr-FR" sz="2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D10BAFB-DB93-44B2-E188-9941A7644D7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 b="34849"/>
          <a:stretch>
            <a:fillRect/>
          </a:stretch>
        </p:blipFill>
        <p:spPr>
          <a:xfrm>
            <a:off x="1257270" y="1772920"/>
            <a:ext cx="8564823" cy="492439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AF3C666-2798-328D-AB7F-2FE21EE834B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628099" y="1942530"/>
            <a:ext cx="2133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Bien dater et sourcer vos citations</a:t>
            </a:r>
          </a:p>
        </p:txBody>
      </p:sp>
    </p:spTree>
    <p:extLst>
      <p:ext uri="{BB962C8B-B14F-4D97-AF65-F5344CB8AC3E}">
        <p14:creationId xmlns:p14="http://schemas.microsoft.com/office/powerpoint/2010/main" val="3417311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2BFFD6-0E9D-761A-FAA0-BFE4F42A9227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651000" y="292100"/>
            <a:ext cx="9853612" cy="6032500"/>
          </a:xfrm>
        </p:spPr>
        <p:txBody>
          <a:bodyPr/>
          <a:lstStyle/>
          <a:p>
            <a:r>
              <a:rPr lang="fr-FR" sz="2800" b="1" dirty="0" err="1"/>
              <a:t>Exemplier</a:t>
            </a:r>
            <a:r>
              <a:rPr lang="fr-FR" sz="2800" b="1" dirty="0"/>
              <a:t> </a:t>
            </a:r>
          </a:p>
          <a:p>
            <a:pPr marL="0" indent="0">
              <a:buNone/>
            </a:pPr>
            <a:r>
              <a:rPr lang="fr-FR" sz="2200" dirty="0"/>
              <a:t>Quelques critères pour faire un bon </a:t>
            </a:r>
            <a:r>
              <a:rPr lang="fr-FR" sz="2200" dirty="0" err="1"/>
              <a:t>exemplier</a:t>
            </a:r>
            <a:r>
              <a:rPr lang="fr-FR" sz="2200" dirty="0"/>
              <a:t> : </a:t>
            </a:r>
          </a:p>
          <a:p>
            <a:pPr lvl="0"/>
            <a:r>
              <a:rPr lang="fr-FR" sz="2200" b="1" dirty="0"/>
              <a:t>Il est organisé de manière thématisée et problématisée</a:t>
            </a:r>
            <a:r>
              <a:rPr lang="fr-FR" sz="2200" dirty="0"/>
              <a:t> </a:t>
            </a:r>
          </a:p>
          <a:p>
            <a:pPr lvl="0"/>
            <a:r>
              <a:rPr lang="fr-FR" sz="2200" b="1" dirty="0"/>
              <a:t>Les exemples sont à la fois concis et précis. Ils doivent renvoyer à un thème du programme. </a:t>
            </a:r>
            <a:endParaRPr lang="fr-FR" sz="2200" dirty="0"/>
          </a:p>
          <a:p>
            <a:pPr lvl="0"/>
            <a:r>
              <a:rPr lang="fr-FR" sz="2200" dirty="0"/>
              <a:t>Il permet de couvrir tous les espaces et toutes les périodes au programme (</a:t>
            </a:r>
            <a:r>
              <a:rPr lang="fr-FR" sz="2200" b="1" dirty="0"/>
              <a:t>pas d’impasse </a:t>
            </a:r>
            <a:r>
              <a:rPr lang="fr-FR" sz="2200" dirty="0"/>
              <a:t>sur la fin de période).</a:t>
            </a:r>
          </a:p>
          <a:p>
            <a:pPr lvl="0"/>
            <a:r>
              <a:rPr lang="fr-FR" sz="2200" dirty="0"/>
              <a:t>Il comporte à la fois des </a:t>
            </a:r>
            <a:r>
              <a:rPr lang="fr-FR" sz="2200" b="1" dirty="0"/>
              <a:t>exemples incontournables, </a:t>
            </a:r>
            <a:r>
              <a:rPr lang="fr-FR" sz="2200" dirty="0"/>
              <a:t>que vous devez maitriser, mais aussi des </a:t>
            </a:r>
            <a:r>
              <a:rPr lang="fr-FR" sz="2200" b="1" dirty="0"/>
              <a:t>exemples </a:t>
            </a:r>
            <a:r>
              <a:rPr lang="fr-FR" sz="2200" b="1" u="sng" dirty="0"/>
              <a:t>plus originaux</a:t>
            </a:r>
            <a:r>
              <a:rPr lang="fr-FR" sz="2200" b="1" dirty="0"/>
              <a:t>, </a:t>
            </a:r>
            <a:r>
              <a:rPr lang="fr-FR" sz="2200" dirty="0"/>
              <a:t>ce qui vous permettra de démarquer votre copie. Chaque exemple est associé à un titre problématisé. 1 ex. = 1/3 page Word</a:t>
            </a:r>
          </a:p>
          <a:p>
            <a:pPr lvl="0"/>
            <a:r>
              <a:rPr lang="fr-FR" sz="2200" dirty="0"/>
              <a:t>Certains exemples sont associés à des </a:t>
            </a:r>
            <a:r>
              <a:rPr lang="fr-FR" sz="2200" b="1" dirty="0"/>
              <a:t>références historiographiques. </a:t>
            </a:r>
          </a:p>
          <a:p>
            <a:pPr lvl="0"/>
            <a:r>
              <a:rPr lang="fr-FR" sz="2200" dirty="0"/>
              <a:t>Les exemples sont </a:t>
            </a:r>
            <a:r>
              <a:rPr lang="fr-FR" sz="2200" b="1" dirty="0"/>
              <a:t>précis : noms, dates, lieux.</a:t>
            </a:r>
          </a:p>
          <a:p>
            <a:pPr lvl="0"/>
            <a:r>
              <a:rPr lang="fr-FR" sz="2200" b="1" dirty="0"/>
              <a:t>Environ une quarantaine de pages </a:t>
            </a:r>
          </a:p>
          <a:p>
            <a:pPr marL="0" indent="0">
              <a:buNone/>
            </a:pPr>
            <a:endParaRPr lang="fr-FR" sz="2200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0436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37EECD-65DD-7764-2E11-D164BB61419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0EA7C8-936A-379F-FEFE-6AF59A2257C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3A403F3-5A12-AEF6-DD39-1059EBE241E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37" y="1440815"/>
            <a:ext cx="10163475" cy="378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46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0B0B78-1B5A-5323-F21C-CD581EC051C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1A8E29-CD2C-D115-FF84-61EABEDE109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D6BD59A-B005-67BE-FB6C-3A5D63EB588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911" y="122380"/>
            <a:ext cx="4252177" cy="6388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3154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363A15-9ED0-945F-B4CE-EFCFEADE7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Du bon usage de la mutualisation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0D5E21-C9E8-A49F-954B-C5A0AE7CD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0575" y="1660988"/>
            <a:ext cx="10141862" cy="4572901"/>
          </a:xfrm>
        </p:spPr>
        <p:txBody>
          <a:bodyPr>
            <a:normAutofit lnSpcReduction="10000"/>
          </a:bodyPr>
          <a:lstStyle/>
          <a:p>
            <a:r>
              <a:rPr lang="fr-FR" sz="2800" dirty="0"/>
              <a:t>Je mettrai en ligne sur le Moodle (codes communiqués à la rentrée pour le Moodle 2026-2027) les instruments de travail des lauréats 2026, associés à leurs bonnes copies </a:t>
            </a:r>
          </a:p>
          <a:p>
            <a:pPr lvl="0"/>
            <a:r>
              <a:rPr lang="fr-FR" sz="2800" dirty="0"/>
              <a:t>Récupérer ces outils </a:t>
            </a:r>
          </a:p>
          <a:p>
            <a:pPr lvl="0"/>
            <a:r>
              <a:rPr lang="fr-FR" sz="2800" dirty="0"/>
              <a:t>Vous les approprier (c’est-à-dire sélectionner, réécrire, compléter, jeter un coup d’œil à la référence…) </a:t>
            </a:r>
          </a:p>
          <a:p>
            <a:pPr lvl="0"/>
            <a:endParaRPr lang="fr-FR" sz="2800" dirty="0"/>
          </a:p>
          <a:p>
            <a:pPr lvl="0"/>
            <a:r>
              <a:rPr lang="fr-FR" sz="2800" dirty="0"/>
              <a:t>Mutualiser le travail au sein de vos groupes… </a:t>
            </a:r>
            <a:r>
              <a:rPr lang="fr-FR" sz="2800" b="1" dirty="0"/>
              <a:t>tout en vous appropriant le contenu mutualisé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613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2C9B1D-1DE9-533E-8571-1A7343321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Impératifs immédiats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EC405B-E5EC-65B0-843B-1699864CE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2800" dirty="0"/>
              <a:t>Soutenir son mémoire</a:t>
            </a:r>
          </a:p>
          <a:p>
            <a:r>
              <a:rPr lang="fr-FR" sz="2800" dirty="0"/>
              <a:t>Puis, faire le point sur le temps dont vous disposez jusqu’à la rentrée</a:t>
            </a:r>
          </a:p>
          <a:p>
            <a:pPr marL="0" indent="0">
              <a:buNone/>
            </a:pPr>
            <a:r>
              <a:rPr lang="fr-FR" sz="2800" dirty="0"/>
              <a:t> </a:t>
            </a:r>
          </a:p>
          <a:p>
            <a:r>
              <a:rPr lang="fr-FR" sz="2800" dirty="0"/>
              <a:t>Idéalement, garder 3 ou 4 semaines pour faire une coupure COMPLÈTE </a:t>
            </a:r>
          </a:p>
          <a:p>
            <a:pPr marL="0" indent="0">
              <a:buNone/>
            </a:pPr>
            <a:endParaRPr lang="fr-FR" sz="2800" dirty="0"/>
          </a:p>
          <a:p>
            <a:r>
              <a:rPr lang="fr-FR" sz="2800" dirty="0"/>
              <a:t>Objectif = arriver en septembre en forme ET en ayant pris un rythme de travail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0978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07A9BD-B917-17A9-8C11-2E0206026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faire pendant l’été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3D5204-0C2C-71D9-4C85-24F79009D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171" y="1397285"/>
            <a:ext cx="9624441" cy="5003515"/>
          </a:xfrm>
        </p:spPr>
        <p:txBody>
          <a:bodyPr>
            <a:noAutofit/>
          </a:bodyPr>
          <a:lstStyle/>
          <a:p>
            <a:r>
              <a:rPr lang="fr-FR" sz="2200" dirty="0"/>
              <a:t>Aller voir des oraux d’agrégation à Louis le Grand</a:t>
            </a:r>
          </a:p>
          <a:p>
            <a:pPr lvl="0"/>
            <a:r>
              <a:rPr lang="fr-FR" sz="2200" dirty="0"/>
              <a:t>Lire attentivement lettres de cadrage (2026-2027) et rapports de jury (des 2 ou 3 dernières années)</a:t>
            </a:r>
          </a:p>
          <a:p>
            <a:pPr lvl="0"/>
            <a:r>
              <a:rPr lang="fr-FR" sz="2200" dirty="0"/>
              <a:t>Trier vos cours</a:t>
            </a:r>
          </a:p>
          <a:p>
            <a:pPr lvl="0"/>
            <a:r>
              <a:rPr lang="fr-FR" sz="2200" dirty="0"/>
              <a:t>Défricher les questions, selon là où vous en êtes (</a:t>
            </a:r>
            <a:r>
              <a:rPr lang="fr-FR" sz="2200" dirty="0" err="1"/>
              <a:t>primant·e</a:t>
            </a:r>
            <a:r>
              <a:rPr lang="fr-FR" sz="2200" dirty="0"/>
              <a:t> ou </a:t>
            </a:r>
            <a:r>
              <a:rPr lang="fr-FR" sz="2200" dirty="0" err="1"/>
              <a:t>doublant·e</a:t>
            </a:r>
            <a:r>
              <a:rPr lang="fr-FR" sz="2200" dirty="0"/>
              <a:t> / </a:t>
            </a:r>
            <a:r>
              <a:rPr lang="fr-FR" sz="2200" dirty="0" err="1"/>
              <a:t>ancien·ne</a:t>
            </a:r>
            <a:r>
              <a:rPr lang="fr-FR" sz="2200" dirty="0"/>
              <a:t> du MRA) : commencer un manuel, mettre en ordre vos fiches et notes de l’année dernière </a:t>
            </a:r>
          </a:p>
          <a:p>
            <a:pPr lvl="0"/>
            <a:r>
              <a:rPr lang="fr-FR" sz="2200" dirty="0"/>
              <a:t>Pendant les semaines de coupures, lire un livre / écouter un podcast / regarder un film en lien avec le programme et conseillé par les enseignants</a:t>
            </a:r>
          </a:p>
          <a:p>
            <a:pPr lvl="0"/>
            <a:endParaRPr lang="fr-FR" sz="2200" dirty="0"/>
          </a:p>
          <a:p>
            <a:pPr lvl="0"/>
            <a:r>
              <a:rPr lang="fr-FR" sz="2200" b="1" dirty="0"/>
              <a:t>Régler ses questions administratives </a:t>
            </a:r>
            <a:r>
              <a:rPr lang="fr-FR" sz="2200" dirty="0"/>
              <a:t>: contacter la scolarité en cas de problème. </a:t>
            </a:r>
          </a:p>
        </p:txBody>
      </p:sp>
    </p:spTree>
    <p:extLst>
      <p:ext uri="{BB962C8B-B14F-4D97-AF65-F5344CB8AC3E}">
        <p14:creationId xmlns:p14="http://schemas.microsoft.com/office/powerpoint/2010/main" val="2759005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D66408-7499-2EDE-4CCC-CE8883F6D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 rythme de travail pendant l’été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4DE4E4-2154-AA48-E4A9-A202CAF3C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/>
              <a:t>Autour de 5-6 heures par jour pendant l’été </a:t>
            </a:r>
          </a:p>
          <a:p>
            <a:r>
              <a:rPr lang="fr-FR" sz="2800" dirty="0"/>
              <a:t>L’objectif est d’avancer, mais surtout d’avoir un rythme et d’être opérationnels dès le 7 septembre, sans être épuisés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215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41DEC8-5A9B-209C-1FA1-F8C4B4838A97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188396" y="729465"/>
            <a:ext cx="9316216" cy="5181757"/>
          </a:xfrm>
        </p:spPr>
        <p:txBody>
          <a:bodyPr/>
          <a:lstStyle/>
          <a:p>
            <a:pPr marL="0" indent="0">
              <a:buNone/>
            </a:pPr>
            <a:endParaRPr lang="fr-FR" sz="2600" dirty="0"/>
          </a:p>
          <a:p>
            <a:pPr marL="0" indent="0">
              <a:buNone/>
            </a:pPr>
            <a:r>
              <a:rPr lang="fr-FR" sz="2600" b="1" u="sng" dirty="0"/>
              <a:t>Objectif pendant l’été : </a:t>
            </a:r>
          </a:p>
          <a:p>
            <a:pPr lvl="0"/>
            <a:r>
              <a:rPr lang="fr-FR" sz="2600" dirty="0"/>
              <a:t>Commencer à mettre au point des instruments de travail efficaces </a:t>
            </a:r>
          </a:p>
          <a:p>
            <a:pPr lvl="0"/>
            <a:r>
              <a:rPr lang="fr-FR" sz="2600" dirty="0"/>
              <a:t>Ficher un ouvrage ou groupe d’articles (liste communiquée début juillet)</a:t>
            </a:r>
          </a:p>
          <a:p>
            <a:pPr lvl="0"/>
            <a:r>
              <a:rPr lang="fr-FR" sz="2600" dirty="0"/>
              <a:t>Lecture d’un manuel par question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5353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987729-ED9D-3586-33D9-69571A0F0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865" y="182321"/>
            <a:ext cx="9716909" cy="1280890"/>
          </a:xfrm>
        </p:spPr>
        <p:txBody>
          <a:bodyPr/>
          <a:lstStyle/>
          <a:p>
            <a:r>
              <a:rPr lang="fr-FR" dirty="0"/>
              <a:t>De septembre au concours blanc de janvier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8E7D22-26FA-99FD-3CE5-EE22F2149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805" y="1571946"/>
            <a:ext cx="11178284" cy="5373384"/>
          </a:xfrm>
        </p:spPr>
        <p:txBody>
          <a:bodyPr>
            <a:normAutofit fontScale="92500" lnSpcReduction="10000"/>
          </a:bodyPr>
          <a:lstStyle/>
          <a:p>
            <a:r>
              <a:rPr lang="fr-FR" sz="2200" b="1" dirty="0"/>
              <a:t>Choisir entre deux stratégies, et vous y tenir : </a:t>
            </a:r>
          </a:p>
          <a:p>
            <a:pPr lvl="1"/>
            <a:r>
              <a:rPr lang="fr-FR" sz="2200" dirty="0"/>
              <a:t>Soit consacrer l’intégralité de votre temps, pendant les deux semaines avant un galop, au travail sur cette question </a:t>
            </a:r>
          </a:p>
          <a:p>
            <a:pPr lvl="1"/>
            <a:r>
              <a:rPr lang="fr-FR" sz="2200" dirty="0"/>
              <a:t>Soit consacrer la moitié de votre temps à la question qui va tomber et répartir le reste entre les cinq autres questions </a:t>
            </a:r>
          </a:p>
          <a:p>
            <a:pPr marL="457200" lvl="1" indent="0">
              <a:buNone/>
            </a:pPr>
            <a:endParaRPr lang="fr-FR" sz="2200" dirty="0"/>
          </a:p>
          <a:p>
            <a:pPr>
              <a:buFont typeface="Wingdings" panose="05000000000000000000" pitchFamily="2" charset="2"/>
              <a:buChar char="à"/>
            </a:pPr>
            <a:r>
              <a:rPr lang="fr-FR" sz="2200" dirty="0"/>
              <a:t>Il faut répartir équitablement son temps et ses efforts entre les questions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2200" dirty="0"/>
              <a:t>Commencer l’apprentissage dès le début de l’année (pas en janvier !)</a:t>
            </a:r>
          </a:p>
          <a:p>
            <a:pPr marL="0" indent="0">
              <a:buNone/>
            </a:pPr>
            <a:endParaRPr lang="fr-FR" sz="2200" dirty="0"/>
          </a:p>
          <a:p>
            <a:pPr lvl="0"/>
            <a:r>
              <a:rPr lang="fr-FR" sz="2200" dirty="0"/>
              <a:t>Pour les </a:t>
            </a:r>
            <a:r>
              <a:rPr lang="fr-FR" sz="2200" dirty="0" err="1"/>
              <a:t>doublants</a:t>
            </a:r>
            <a:r>
              <a:rPr lang="fr-FR" sz="2200" dirty="0"/>
              <a:t>, panacher de temps de travail avant les galops portant sur les anciennes questions et vous consacrer intégralement aux nouvelles questions avant les galops de novembre. </a:t>
            </a:r>
          </a:p>
          <a:p>
            <a:pPr lvl="0"/>
            <a:endParaRPr lang="fr-FR" sz="2200" dirty="0"/>
          </a:p>
          <a:p>
            <a:pPr marL="0" lvl="0" indent="0">
              <a:buNone/>
            </a:pPr>
            <a:r>
              <a:rPr lang="fr-FR" sz="2200" b="1" dirty="0"/>
              <a:t>Objectif pour le CB de janvier </a:t>
            </a:r>
            <a:r>
              <a:rPr lang="fr-FR" sz="2200" dirty="0"/>
              <a:t>: avoir 80%-90% de vos fiches et instruments prêts.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1286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5BA4AE-C898-56DA-1112-2F88B59E7DD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24413" y="2868046"/>
            <a:ext cx="8911687" cy="958222"/>
          </a:xfrm>
        </p:spPr>
        <p:txBody>
          <a:bodyPr/>
          <a:lstStyle/>
          <a:p>
            <a:pPr algn="ctr"/>
            <a:r>
              <a:rPr lang="fr-FR" dirty="0"/>
              <a:t>Questions diverses </a:t>
            </a:r>
          </a:p>
        </p:txBody>
      </p:sp>
    </p:spTree>
    <p:extLst>
      <p:ext uri="{BB962C8B-B14F-4D97-AF65-F5344CB8AC3E}">
        <p14:creationId xmlns:p14="http://schemas.microsoft.com/office/powerpoint/2010/main" val="1206414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07A6D2F5-6249-6DB3-8395-079846728A1F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57853926"/>
              </p:ext>
            </p:extLst>
          </p:nvPr>
        </p:nvGraphicFramePr>
        <p:xfrm>
          <a:off x="2188395" y="993732"/>
          <a:ext cx="8495990" cy="5669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7995">
                  <a:extLst>
                    <a:ext uri="{9D8B030D-6E8A-4147-A177-3AD203B41FA5}">
                      <a16:colId xmlns:a16="http://schemas.microsoft.com/office/drawing/2014/main" val="1279916899"/>
                    </a:ext>
                  </a:extLst>
                </a:gridCol>
                <a:gridCol w="4247995">
                  <a:extLst>
                    <a:ext uri="{9D8B030D-6E8A-4147-A177-3AD203B41FA5}">
                      <a16:colId xmlns:a16="http://schemas.microsoft.com/office/drawing/2014/main" val="3854785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fr-FR" sz="2200" kern="100" dirty="0">
                          <a:effectLst/>
                        </a:rPr>
                        <a:t>Période</a:t>
                      </a:r>
                      <a:endParaRPr lang="fr-FR" sz="2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fr-FR" sz="2200" kern="100">
                          <a:effectLst/>
                        </a:rPr>
                        <a:t>Activité</a:t>
                      </a:r>
                      <a:endParaRPr lang="fr-FR" sz="2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76244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fr-FR" sz="2200" kern="100" dirty="0">
                          <a:effectLst/>
                        </a:rPr>
                        <a:t>Été</a:t>
                      </a:r>
                      <a:endParaRPr lang="fr-FR" sz="2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fr-FR" sz="2200" kern="100" dirty="0">
                          <a:effectLst/>
                        </a:rPr>
                        <a:t>Lecture d’au moins un manuel par question.</a:t>
                      </a:r>
                    </a:p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fr-FR" sz="2200" kern="100" dirty="0">
                          <a:effectLst/>
                        </a:rPr>
                        <a:t>Réalisation de sa fiche de lecture.</a:t>
                      </a:r>
                      <a:endParaRPr lang="fr-FR" sz="2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50460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fr-FR" sz="2200" kern="100">
                          <a:effectLst/>
                        </a:rPr>
                        <a:t>Septembre - décembre</a:t>
                      </a:r>
                      <a:endParaRPr lang="fr-FR" sz="2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fr-FR" sz="2200" kern="100" dirty="0">
                          <a:effectLst/>
                        </a:rPr>
                        <a:t>Approfondissement des questions (CM, TD, lectures, réalisations de plans)</a:t>
                      </a:r>
                    </a:p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fr-FR" sz="2200" kern="100" dirty="0">
                          <a:effectLst/>
                        </a:rPr>
                        <a:t>Entrainements écrits (galops)</a:t>
                      </a:r>
                    </a:p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fr-FR" sz="2200" kern="100" dirty="0">
                          <a:effectLst/>
                        </a:rPr>
                        <a:t>Repos avant le CB</a:t>
                      </a:r>
                      <a:endParaRPr lang="fr-FR" sz="2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2520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fr-FR" sz="2200" kern="100">
                          <a:effectLst/>
                        </a:rPr>
                        <a:t>Janvier</a:t>
                      </a:r>
                      <a:endParaRPr lang="fr-FR" sz="2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fr-FR" sz="2200" kern="100" dirty="0">
                          <a:effectLst/>
                        </a:rPr>
                        <a:t>Concours blanc (entraînement en conditions réelles)</a:t>
                      </a:r>
                      <a:endParaRPr lang="fr-FR" sz="2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4219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fr-FR" sz="2200" kern="100">
                          <a:effectLst/>
                        </a:rPr>
                        <a:t>Janvier - Février</a:t>
                      </a:r>
                      <a:endParaRPr lang="fr-FR" sz="2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  <a:buNone/>
                      </a:pPr>
                      <a:r>
                        <a:rPr lang="fr-FR" sz="2200" kern="100" dirty="0">
                          <a:effectLst/>
                        </a:rPr>
                        <a:t>Révisions (une semaine par question) – repos avant les écrits</a:t>
                      </a:r>
                      <a:endParaRPr lang="fr-FR" sz="2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025792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09B9329D-468B-33BC-8CF1-962C6EEFE41F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88395" y="83837"/>
            <a:ext cx="8887146" cy="64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indicatif de préparation des écrits </a:t>
            </a:r>
            <a:endParaRPr kumimoji="0" lang="fr-FR" altLang="fr-FR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275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212CE1-246A-60CD-983D-48566AD2412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29492" y="141225"/>
            <a:ext cx="9275120" cy="128089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I. Les instruments de travail indispensables pour l’année :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B137FF-5B52-DAFE-19CE-644F9A4CEC06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24674" y="1541124"/>
            <a:ext cx="10579938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 u="sng" dirty="0"/>
              <a:t>Pendant l’été, pour chaque question d’histoire, vous devrez d’abord vous constituer : </a:t>
            </a:r>
            <a:endParaRPr lang="fr-FR" sz="2200" dirty="0"/>
          </a:p>
          <a:p>
            <a:r>
              <a:rPr lang="fr-FR" sz="2200" b="1" dirty="0"/>
              <a:t>Débuter ses fiches « Instruments de travail »</a:t>
            </a:r>
            <a:r>
              <a:rPr lang="fr-FR" sz="2200" dirty="0"/>
              <a:t>(diapo suivante)</a:t>
            </a:r>
          </a:p>
          <a:p>
            <a:pPr lvl="0" algn="just"/>
            <a:r>
              <a:rPr lang="fr-FR" sz="2200" b="1" dirty="0"/>
              <a:t>Mise au propre des fiches de cours,</a:t>
            </a:r>
            <a:r>
              <a:rPr lang="fr-FR" sz="2200" dirty="0"/>
              <a:t> qui synthétise vos notes de CM et de TD : remettre en ordre vos fiches (</a:t>
            </a:r>
            <a:r>
              <a:rPr lang="fr-FR" sz="2200" dirty="0" err="1"/>
              <a:t>doublants</a:t>
            </a:r>
            <a:r>
              <a:rPr lang="fr-FR" sz="2200" dirty="0"/>
              <a:t>)</a:t>
            </a:r>
          </a:p>
          <a:p>
            <a:r>
              <a:rPr lang="fr-FR" sz="2200" b="1" dirty="0"/>
              <a:t>Une fiche d’UN manuel </a:t>
            </a:r>
            <a:r>
              <a:rPr lang="fr-FR" altLang="fr-FR" sz="2200" dirty="0">
                <a:latin typeface="Poppins" pitchFamily="2" charset="77"/>
                <a:ea typeface="Poppins" pitchFamily="2" charset="77"/>
                <a:cs typeface="Poppins" pitchFamily="2" charset="77"/>
                <a:sym typeface="Poppins" pitchFamily="2" charset="77"/>
              </a:rPr>
              <a:t>(</a:t>
            </a:r>
            <a:r>
              <a:rPr lang="fr-FR" altLang="fr-FR" sz="2200" dirty="0" err="1">
                <a:latin typeface="Poppins" pitchFamily="2" charset="77"/>
                <a:ea typeface="Poppins" pitchFamily="2" charset="77"/>
                <a:cs typeface="Poppins" pitchFamily="2" charset="77"/>
                <a:sym typeface="Poppins" pitchFamily="2" charset="77"/>
              </a:rPr>
              <a:t>Atlande</a:t>
            </a:r>
            <a:r>
              <a:rPr lang="fr-FR" altLang="fr-FR" sz="2200" dirty="0">
                <a:latin typeface="Poppins" pitchFamily="2" charset="77"/>
                <a:ea typeface="Poppins" pitchFamily="2" charset="77"/>
                <a:cs typeface="Poppins" pitchFamily="2" charset="77"/>
                <a:sym typeface="Poppins" pitchFamily="2" charset="77"/>
              </a:rPr>
              <a:t>, Armand Colin, Ellipses)</a:t>
            </a:r>
          </a:p>
          <a:p>
            <a:endParaRPr lang="fr-FR" sz="2200" dirty="0">
              <a:latin typeface="Poppins" pitchFamily="2" charset="77"/>
              <a:cs typeface="Poppins" pitchFamily="2" charset="77"/>
              <a:sym typeface="Poppins" pitchFamily="2" charset="77"/>
            </a:endParaRPr>
          </a:p>
          <a:p>
            <a:r>
              <a:rPr lang="fr-FR" altLang="fr-FR" sz="2200" dirty="0">
                <a:latin typeface="Poppins" pitchFamily="2" charset="77"/>
                <a:ea typeface="Poppins" pitchFamily="2" charset="77"/>
                <a:cs typeface="Poppins" pitchFamily="2" charset="77"/>
                <a:sym typeface="Poppins" pitchFamily="2" charset="77"/>
              </a:rPr>
              <a:t>Ces fiches ne doivent pas reprendre la structure des cours, mais être organisées de manière problématisée et thématique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4137946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F6A75E-B5B3-4346-E07F-CDED20CF2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instruments de travail pour l’année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E2685F-9FE0-99AE-680A-5E30112F4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5784" y="1602769"/>
            <a:ext cx="9788828" cy="4308453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/>
              <a:t>Chronologie</a:t>
            </a:r>
          </a:p>
          <a:p>
            <a:r>
              <a:rPr lang="fr-FR" sz="2800" dirty="0"/>
              <a:t>Lexique</a:t>
            </a:r>
          </a:p>
          <a:p>
            <a:r>
              <a:rPr lang="fr-FR" sz="2800" dirty="0"/>
              <a:t>Fiche sur les sources (ancienne et médiévale)</a:t>
            </a:r>
          </a:p>
          <a:p>
            <a:r>
              <a:rPr lang="fr-FR" sz="2800" dirty="0"/>
              <a:t>Fiche sur les grands auteurs et acteurs du programme</a:t>
            </a:r>
          </a:p>
          <a:p>
            <a:r>
              <a:rPr lang="fr-FR" sz="2800" dirty="0"/>
              <a:t>Fiche d’historiographie</a:t>
            </a:r>
          </a:p>
          <a:p>
            <a:r>
              <a:rPr lang="fr-FR" sz="2800" dirty="0" err="1"/>
              <a:t>Exemplier</a:t>
            </a:r>
            <a:r>
              <a:rPr lang="fr-FR" sz="2800" dirty="0"/>
              <a:t> </a:t>
            </a:r>
          </a:p>
          <a:p>
            <a:endParaRPr lang="fr-FR" sz="2800" dirty="0"/>
          </a:p>
          <a:p>
            <a:pPr marL="0" indent="0">
              <a:buNone/>
            </a:pPr>
            <a:r>
              <a:rPr lang="fr-FR" sz="2800" dirty="0"/>
              <a:t>+ Une fiche de méthode par type d’épreuve : à constituer à partir des CM de méthodologie de septembre, puis à enrichir avec les rapports de jury, les conseils de vos </a:t>
            </a:r>
            <a:r>
              <a:rPr lang="fr-FR" sz="2800" dirty="0" err="1"/>
              <a:t>enseignant·es</a:t>
            </a:r>
            <a:r>
              <a:rPr lang="fr-FR" sz="2800" dirty="0"/>
              <a:t> et les remarques sur vos copies.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4442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206D58-B962-6F3F-7E3E-7F3B06CAFF04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859622" y="116763"/>
            <a:ext cx="9644990" cy="5592723"/>
          </a:xfrm>
        </p:spPr>
        <p:txBody>
          <a:bodyPr/>
          <a:lstStyle/>
          <a:p>
            <a:pPr marL="0" indent="0">
              <a:buNone/>
            </a:pPr>
            <a:r>
              <a:rPr lang="fr-FR" sz="2200" dirty="0"/>
              <a:t>Pour chaque question, vous devez compléter ces éléments par des fiches que vous alimenterez tout au long de votre préparation :</a:t>
            </a:r>
          </a:p>
          <a:p>
            <a:r>
              <a:rPr lang="fr-FR" sz="2200" b="1" dirty="0"/>
              <a:t>Une chronologie (thématique et problématisée)</a:t>
            </a:r>
          </a:p>
          <a:p>
            <a:endParaRPr lang="fr-FR" sz="2200" b="1" dirty="0"/>
          </a:p>
          <a:p>
            <a:pPr marL="0" indent="0">
              <a:buNone/>
            </a:pPr>
            <a:endParaRPr lang="fr-FR" sz="2200" b="1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32728C5-2DEA-3129-299E-CC95CC03B1F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74747" y="1620337"/>
            <a:ext cx="7442506" cy="539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91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0BD9EA-BAF1-5B84-F891-1010289BDF4A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900844" y="181509"/>
            <a:ext cx="9883614" cy="6383677"/>
          </a:xfrm>
        </p:spPr>
        <p:txBody>
          <a:bodyPr/>
          <a:lstStyle/>
          <a:p>
            <a:r>
              <a:rPr lang="fr-FR" sz="2200" b="1" dirty="0"/>
              <a:t>Un lexique</a:t>
            </a:r>
            <a:r>
              <a:rPr lang="fr-FR" sz="2200" dirty="0"/>
              <a:t> : </a:t>
            </a:r>
          </a:p>
          <a:p>
            <a:pPr marL="0" indent="0">
              <a:buNone/>
            </a:pPr>
            <a:r>
              <a:rPr lang="fr-FR" dirty="0"/>
              <a:t>Dictionnaires généraux / Atlas / Dictionnaires spécialisés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A993DA3-3186-6861-BC5F-0297E500C45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1990"/>
            <a:ext cx="2617038" cy="3731011"/>
          </a:xfrm>
          <a:prstGeom prst="rect">
            <a:avLst/>
          </a:prstGeom>
          <a:noFill/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327348D-1470-CC22-815E-43A2AA57017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589" y="1281299"/>
            <a:ext cx="2365839" cy="363401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0899602-5558-3056-EA4C-C2D53D5DFAD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28" y="1622701"/>
            <a:ext cx="3076462" cy="438768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9BBBD4B-35C0-3324-9362-967E721CD7B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095980" y="1606866"/>
            <a:ext cx="4403515" cy="440351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43BA3DF-F508-AFCD-D131-738E1176546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132573" y="3551645"/>
            <a:ext cx="2365839" cy="338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89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CDA4D0-E2D1-05C8-80DF-472BAAF0A7ED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003461" y="636998"/>
            <a:ext cx="9501151" cy="5274224"/>
          </a:xfrm>
        </p:spPr>
        <p:txBody>
          <a:bodyPr/>
          <a:lstStyle/>
          <a:p>
            <a:r>
              <a:rPr lang="fr-FR" sz="2200" b="1" dirty="0"/>
              <a:t>Fiche sur les sources</a:t>
            </a:r>
            <a:r>
              <a:rPr lang="fr-FR" sz="2200" dirty="0"/>
              <a:t> (histoire ancienne et médiévale)</a:t>
            </a:r>
          </a:p>
          <a:p>
            <a:pPr algn="just"/>
            <a:r>
              <a:rPr lang="fr-FR" sz="2200" b="1" dirty="0"/>
              <a:t>Fiche sur les auteurs et grands acteurs du programme</a:t>
            </a:r>
            <a:r>
              <a:rPr lang="fr-FR" sz="2200" dirty="0"/>
              <a:t> : rois, hommes politiques, écrivains….</a:t>
            </a:r>
          </a:p>
          <a:p>
            <a:endParaRPr lang="fr-FR" sz="2200" dirty="0"/>
          </a:p>
          <a:p>
            <a:endParaRPr lang="fr-FR" sz="2200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C01EABC-B17E-9BBA-2564-23F0746D8A8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56716" y="2003407"/>
            <a:ext cx="3010328" cy="42175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CD150BC-0CF2-EDB5-E67C-B25346BF860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79" b="4327"/>
          <a:stretch/>
        </p:blipFill>
        <p:spPr bwMode="auto">
          <a:xfrm>
            <a:off x="6438135" y="1980188"/>
            <a:ext cx="2934984" cy="45907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 descr="Dictionnaire des biographies 2. Le Moyen Age 476-1453 (Collection &quot;Cursus&quot;)  -... | eBay">
            <a:extLst>
              <a:ext uri="{FF2B5EF4-FFF2-40B4-BE49-F238E27FC236}">
                <a16:creationId xmlns:a16="http://schemas.microsoft.com/office/drawing/2014/main" id="{76226131-E609-1CB4-5AB1-F2B2C919416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1020" b="2735"/>
          <a:stretch>
            <a:fillRect/>
          </a:stretch>
        </p:blipFill>
        <p:spPr bwMode="auto">
          <a:xfrm>
            <a:off x="3485097" y="1980188"/>
            <a:ext cx="2782139" cy="44835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Amazon.fr - Le Petit Robert des noms propres 2002 - Livres">
            <a:extLst>
              <a:ext uri="{FF2B5EF4-FFF2-40B4-BE49-F238E27FC236}">
                <a16:creationId xmlns:a16="http://schemas.microsoft.com/office/drawing/2014/main" id="{947261A6-EE17-7EBE-0A78-4013113DD77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172" y="1980188"/>
            <a:ext cx="2800827" cy="4402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670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AE87EF-7620-AA53-4C21-1D139C0DC39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CE80B5-CCB2-8E65-57A8-2F57383B4EC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40"/>
          <a:stretch>
            <a:fillRect/>
          </a:stretch>
        </p:blipFill>
        <p:spPr bwMode="auto">
          <a:xfrm>
            <a:off x="1239377" y="1606908"/>
            <a:ext cx="10274592" cy="3209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4CE80B5-CCB2-8E65-57A8-2F57383B4EC4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68"/>
          <a:stretch>
            <a:fillRect/>
          </a:stretch>
        </p:blipFill>
        <p:spPr bwMode="auto">
          <a:xfrm>
            <a:off x="1239377" y="4682446"/>
            <a:ext cx="10197247" cy="824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06653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1064</TotalTime>
  <Words>985</Words>
  <Application>Microsoft Office PowerPoint</Application>
  <PresentationFormat>Grand écran</PresentationFormat>
  <Paragraphs>103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Century Gothic</vt:lpstr>
      <vt:lpstr>Poppins</vt:lpstr>
      <vt:lpstr>Times New Roman</vt:lpstr>
      <vt:lpstr>Wingdings</vt:lpstr>
      <vt:lpstr>Wingdings 3</vt:lpstr>
      <vt:lpstr>Brin</vt:lpstr>
      <vt:lpstr>Méthodologie générale Agrégation externe d’histoire  Travailler l’agrégation d’histoire pendant l’été</vt:lpstr>
      <vt:lpstr>Présentation PowerPoint</vt:lpstr>
      <vt:lpstr>Présentation PowerPoint</vt:lpstr>
      <vt:lpstr>I. Les instruments de travail indispensables pour l’année :  </vt:lpstr>
      <vt:lpstr>Les instruments de travail pour l’année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Du bon usage de la mutualisation </vt:lpstr>
      <vt:lpstr>Impératifs immédiats </vt:lpstr>
      <vt:lpstr>A faire pendant l’été </vt:lpstr>
      <vt:lpstr>Quel rythme de travail pendant l’été</vt:lpstr>
      <vt:lpstr>De septembre au concours blanc de janvier</vt:lpstr>
      <vt:lpstr>Questions diverses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Eugénie Galasso</dc:creator>
  <cp:lastModifiedBy>Relecteur 1</cp:lastModifiedBy>
  <cp:revision>31</cp:revision>
  <dcterms:created xsi:type="dcterms:W3CDTF">2025-08-30T16:21:14Z</dcterms:created>
  <dcterms:modified xsi:type="dcterms:W3CDTF">2026-06-08T10:35:59Z</dcterms:modified>
</cp:coreProperties>
</file>