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75" r:id="rId12"/>
    <p:sldId id="267" r:id="rId13"/>
    <p:sldId id="269" r:id="rId14"/>
    <p:sldId id="295" r:id="rId15"/>
    <p:sldId id="270" r:id="rId16"/>
    <p:sldId id="296" r:id="rId17"/>
    <p:sldId id="268" r:id="rId18"/>
    <p:sldId id="271" r:id="rId19"/>
    <p:sldId id="276" r:id="rId20"/>
    <p:sldId id="272" r:id="rId21"/>
    <p:sldId id="274" r:id="rId22"/>
    <p:sldId id="29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88571" autoAdjust="0"/>
  </p:normalViewPr>
  <p:slideViewPr>
    <p:cSldViewPr snapToGrid="0">
      <p:cViewPr varScale="1">
        <p:scale>
          <a:sx n="58" d="100"/>
          <a:sy n="58" d="100"/>
        </p:scale>
        <p:origin x="9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700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71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422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9233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1973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871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115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63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90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06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51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31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13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2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08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01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C916-7A8C-41CD-954B-5A2DA5872860}" type="datetimeFigureOut">
              <a:rPr lang="fr-FR" smtClean="0"/>
              <a:t>08/06/2026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3DFC0E-5D19-459E-B3DF-2236F213A8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1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ugenie.galasso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aphg.fr/-L-association-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ugenie.galasso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pe-paris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9B9F4-FE5C-1E5B-C877-6895BEE4D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0122" y="1271684"/>
            <a:ext cx="7766936" cy="1646302"/>
          </a:xfrm>
        </p:spPr>
        <p:txBody>
          <a:bodyPr/>
          <a:lstStyle/>
          <a:p>
            <a:pPr algn="ctr"/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de juin</a:t>
            </a:r>
            <a:b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Préparation à l’agrégation d’histoire </a:t>
            </a:r>
            <a:b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2026-2027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C6FF1B-B532-279E-0522-9EA7DEA09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1124" y="3753873"/>
            <a:ext cx="7766936" cy="1846377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	</a:t>
            </a:r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Arnaud-Dominique </a:t>
            </a:r>
            <a:r>
              <a:rPr lang="fr-FR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Houte</a:t>
            </a:r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(Responsable)</a:t>
            </a:r>
          </a:p>
          <a:p>
            <a:pPr algn="ctr"/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Eugénie Galasso (Coordination) : </a:t>
            </a:r>
          </a:p>
          <a:p>
            <a:pPr algn="ctr"/>
            <a:r>
              <a:rPr lang="fr-FR" sz="24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eugenie.galasso</a:t>
            </a:r>
            <a:r>
              <a:rPr lang="en-US" altLang="fr-FR" sz="2400" b="1" u="sng" dirty="0">
                <a:solidFill>
                  <a:schemeClr val="tx2"/>
                </a:solidFill>
                <a:latin typeface="Times New Roman" panose="02020603050405020304" pitchFamily="18" charset="0"/>
                <a:ea typeface="Montserrat Semi"/>
                <a:cs typeface="Times New Roman" panose="02020603050405020304" pitchFamily="18" charset="0"/>
                <a:sym typeface="Poppins Medium" panose="00000600000000000000" pitchFamily="2" charset="0"/>
                <a:hlinkClick r:id="rId2"/>
              </a:rPr>
              <a:t>@gmail.com</a:t>
            </a:r>
            <a:endParaRPr lang="en-US" altLang="fr-FR" sz="2400" b="1" u="sng" dirty="0">
              <a:solidFill>
                <a:schemeClr val="tx2"/>
              </a:solidFill>
              <a:latin typeface="Times New Roman" panose="02020603050405020304" pitchFamily="18" charset="0"/>
              <a:ea typeface="Montserrat Semi"/>
              <a:cs typeface="Times New Roman" panose="02020603050405020304" pitchFamily="18" charset="0"/>
              <a:sym typeface="Poppins Medium" panose="00000600000000000000" pitchFamily="2" charset="0"/>
            </a:endParaRPr>
          </a:p>
          <a:p>
            <a:pPr algn="ctr"/>
            <a:endParaRPr lang="en-US" altLang="fr-FR" sz="2400" b="1" u="sng" dirty="0">
              <a:solidFill>
                <a:schemeClr val="tx2"/>
              </a:solidFill>
              <a:latin typeface="Times New Roman" panose="02020603050405020304" pitchFamily="18" charset="0"/>
              <a:ea typeface="Montserrat Semi"/>
              <a:cs typeface="Times New Roman" panose="02020603050405020304" pitchFamily="18" charset="0"/>
              <a:sym typeface="Poppins Medium" panose="00000600000000000000" pitchFamily="2" charset="0"/>
            </a:endParaRPr>
          </a:p>
          <a:p>
            <a:pPr algn="ctr"/>
            <a:endParaRPr lang="fr-FR" sz="24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E7076FA-740F-95A1-F528-97ED857A8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579" y="5425648"/>
            <a:ext cx="2976026" cy="143235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35981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66679-5D2D-EA4C-7EB5-D3C00C2DA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7971"/>
            <a:ext cx="8596668" cy="1320800"/>
          </a:xfrm>
        </p:spPr>
        <p:txBody>
          <a:bodyPr/>
          <a:lstStyle/>
          <a:p>
            <a:r>
              <a:rPr lang="fr-FR" dirty="0"/>
              <a:t>L’organisation des enseignements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36ABC0-39D9-DC9D-9835-724E2F2E1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566057"/>
            <a:ext cx="11375571" cy="64516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sz="2600" b="1" u="sng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Préparation aux écrits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CM et TD en histoire et géographie sur les questions au programme : </a:t>
            </a:r>
            <a:r>
              <a:rPr lang="fr-FR" sz="26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début des cours le 7 septembre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Six galops d’essai au premier semestre (cf. calendrier) : 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26/09 : ancienne 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10/10 : médiévale 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24/10 : géographie La France (participation des M2 recherche-agrégation)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14/11 : moderne (nouvelle question : participation des M2 recherche-agrégation)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28/11 : géographie Le Pacifique </a:t>
            </a:r>
          </a:p>
          <a:p>
            <a:r>
              <a:rPr lang="fr-FR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12/12 : contemporaine (nouvelle question : participation des M2 recherche-agrégation)</a:t>
            </a:r>
          </a:p>
          <a:p>
            <a:pPr marL="0" indent="0">
              <a:buNone/>
            </a:pPr>
            <a:endParaRPr 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Coaching en petits groupes (méthodologie, suivi individuel toute l’année) et CM de méthodologie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Un concours blanc </a:t>
            </a:r>
            <a:r>
              <a:rPr lang="fr-FR" sz="26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du 5 au 8 janvier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Des entrainements aux écrits en janvier et février, dans le cadre des TD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Mutualisation des </a:t>
            </a:r>
            <a:r>
              <a:rPr lang="fr-FR" sz="26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fiches de lecture (réalisées pendant l’été)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fr-FR" sz="26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sz="2600" b="1" u="sng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Préparation aux oraux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Colles d’histoire et colles de géographie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Coaching des admissibles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sz="26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Cours sur les programmes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362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40C1B-B435-91EB-94A2-F602BB66F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472" y="609599"/>
            <a:ext cx="9342304" cy="572510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Consultez régulièrement la page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d’information sur la préparation à l’agrégation :</a:t>
            </a:r>
            <a:b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https://moodle-lettres-25.sorbonne-universite.fr/course/view.php?id=232</a:t>
            </a:r>
            <a:br>
              <a:rPr lang="fr-FR" sz="28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28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Informations générales</a:t>
            </a:r>
            <a:br>
              <a:rPr lang="fr-FR" sz="2800" dirty="0">
                <a:solidFill>
                  <a:schemeClr val="tx2"/>
                </a:solidFill>
              </a:rPr>
            </a:br>
            <a:r>
              <a:rPr lang="fr-FR" sz="2800" dirty="0">
                <a:solidFill>
                  <a:schemeClr val="tx2"/>
                </a:solidFill>
              </a:rPr>
              <a:t>- </a:t>
            </a:r>
            <a:r>
              <a:rPr lang="fr-F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Programmes</a:t>
            </a:r>
            <a:br>
              <a:rPr lang="fr-F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Emploi du temps hebdomadaire</a:t>
            </a:r>
            <a:br>
              <a:rPr lang="fr-F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548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D2B129-B83E-710D-A1F3-1FB725A11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53" y="23151"/>
            <a:ext cx="8596668" cy="1320800"/>
          </a:xfrm>
        </p:spPr>
        <p:txBody>
          <a:bodyPr>
            <a:noAutofit/>
          </a:bodyPr>
          <a:lstStyle/>
          <a:p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changements peuvent intervenir sur l’emploi du temps. Pensez à regarder </a:t>
            </a:r>
            <a:r>
              <a:rPr lang="fr-FR" alt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 régulièrement </a:t>
            </a:r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l’emploi du temps semaine par semaine, disponible en ligne sur Moodle </a:t>
            </a:r>
            <a:br>
              <a:rPr lang="fr-FR" alt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BD4963-BE57-E326-DBE1-C4CF7FB3A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Graphique 5" descr="Avertissement">
            <a:extLst>
              <a:ext uri="{FF2B5EF4-FFF2-40B4-BE49-F238E27FC236}">
                <a16:creationId xmlns:a16="http://schemas.microsoft.com/office/drawing/2014/main" id="{464493EA-D34E-99F5-EBF5-AAE8B30E5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7" y="0"/>
            <a:ext cx="718791" cy="71879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0668E62-5389-5DAC-3CA1-8C8AE8E608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379" y="1154043"/>
            <a:ext cx="9723881" cy="549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65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77C9CF-052D-0E6B-8F56-1B3C777AC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/>
              <a:t>Compléments sur l’emploi du temps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D58540-154D-6F87-0837-52CAB607F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541" y="1035585"/>
            <a:ext cx="9634454" cy="508289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altLang="fr-FR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Deux cours de méthodologie</a:t>
            </a:r>
            <a:r>
              <a:rPr lang="fr-FR" alt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 septembre : commentaire et travail de l’année et dissertation (E. Galasso)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altLang="fr-FR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altLang="fr-FR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 des CM et des TD</a:t>
            </a:r>
            <a:r>
              <a:rPr lang="fr-FR" alt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Variable selon les questions (entre fin décembre et début février), puis début des révisions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altLang="fr-FR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altLang="fr-FR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Préparation aux oraux</a:t>
            </a:r>
            <a:r>
              <a:rPr lang="fr-FR" alt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Débutera 10 à 15 jours après la fin des épreuves écrites. Colles, cours de méthodologie, TD sur les questions au programme, coaching.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fr-FR" altLang="fr-FR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fr-FR" altLang="fr-FR" sz="4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cartographie</a:t>
            </a:r>
            <a:r>
              <a:rPr lang="fr-FR" altLang="fr-FR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le jeudi matin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7966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1">
            <a:extLst>
              <a:ext uri="{FF2B5EF4-FFF2-40B4-BE49-F238E27FC236}">
                <a16:creationId xmlns:a16="http://schemas.microsoft.com/office/drawing/2014/main" id="{E116D819-D888-E46B-33FA-EE0CBC56D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2838" y="6224588"/>
            <a:ext cx="447675" cy="19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19050" rIns="19050" bIns="19050">
            <a:spAutoFit/>
          </a:bodyPr>
          <a:lstStyle>
            <a:lvl1pPr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1pPr>
            <a:lvl2pPr marL="742950" indent="-285750"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2pPr>
            <a:lvl3pPr marL="1143000" indent="-228600"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3pPr>
            <a:lvl4pPr marL="1600200" indent="-228600"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4pPr>
            <a:lvl5pPr marL="2057400" indent="-228600"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74808C"/>
                </a:solidFill>
                <a:latin typeface="Poppins" panose="00000500000000000000" pitchFamily="2" charset="0"/>
                <a:ea typeface="Poppins" panose="00000500000000000000" pitchFamily="2" charset="0"/>
                <a:cs typeface="Poppins" panose="00000500000000000000" pitchFamily="2" charset="0"/>
                <a:sym typeface="Poppins" panose="00000500000000000000" pitchFamily="2" charset="0"/>
              </a:defRPr>
            </a:lvl9pPr>
          </a:lstStyle>
          <a:p>
            <a:pPr algn="ctr" eaLnBrk="1"/>
            <a:fld id="{4CCBA472-FC97-4E90-9677-0B4D8341A681}" type="slidenum">
              <a:rPr lang="fr-FR" altLang="fr-FR" sz="1000">
                <a:solidFill>
                  <a:srgbClr val="9B9A9C"/>
                </a:solidFill>
                <a:latin typeface="Montserrat" panose="00000500000000000000" pitchFamily="2" charset="0"/>
                <a:ea typeface="Montserrat" panose="00000500000000000000" pitchFamily="2" charset="0"/>
                <a:cs typeface="Montserrat" panose="00000500000000000000" pitchFamily="2" charset="0"/>
              </a:rPr>
              <a:pPr algn="ctr" eaLnBrk="1"/>
              <a:t>14</a:t>
            </a:fld>
            <a:endParaRPr lang="fr-FR" altLang="fr-FR" sz="1000">
              <a:solidFill>
                <a:srgbClr val="9B9A9C"/>
              </a:solidFill>
              <a:latin typeface="Montserrat" panose="00000500000000000000" pitchFamily="2" charset="0"/>
              <a:ea typeface="Montserrat" panose="00000500000000000000" pitchFamily="2" charset="0"/>
              <a:cs typeface="Montserrat" panose="00000500000000000000" pitchFamily="2" charset="0"/>
            </a:endParaRPr>
          </a:p>
        </p:txBody>
      </p:sp>
      <p:sp>
        <p:nvSpPr>
          <p:cNvPr id="18438" name="Text Box 3">
            <a:extLst>
              <a:ext uri="{FF2B5EF4-FFF2-40B4-BE49-F238E27FC236}">
                <a16:creationId xmlns:a16="http://schemas.microsoft.com/office/drawing/2014/main" id="{1CA4C377-F94F-02C4-DF47-C6A1BBC4A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76" y="128305"/>
            <a:ext cx="10614673" cy="1084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19050" rIns="19050" bIns="19050"/>
          <a:lstStyle/>
          <a:p>
            <a:pPr eaLnBrk="1"/>
            <a:r>
              <a:rPr lang="en-US" altLang="fr-FR" sz="3600" b="1" dirty="0" err="1">
                <a:solidFill>
                  <a:srgbClr val="000000"/>
                </a:solidFill>
                <a:latin typeface="Montserrat Semi"/>
                <a:ea typeface="Montserrat Semi"/>
                <a:cs typeface="Montserrat Semi"/>
                <a:sym typeface="Poppins Medium" panose="00000600000000000000" pitchFamily="2" charset="0"/>
              </a:rPr>
              <a:t>Présentation</a:t>
            </a:r>
            <a:r>
              <a:rPr lang="en-US" altLang="fr-FR" sz="3600" b="1" dirty="0">
                <a:solidFill>
                  <a:srgbClr val="000000"/>
                </a:solidFill>
                <a:latin typeface="Montserrat Semi"/>
                <a:ea typeface="Montserrat Semi"/>
                <a:cs typeface="Montserrat Semi"/>
                <a:sym typeface="Poppins Medium" panose="00000600000000000000" pitchFamily="2" charset="0"/>
              </a:rPr>
              <a:t> du coaching</a:t>
            </a:r>
          </a:p>
          <a:p>
            <a:pPr eaLnBrk="1"/>
            <a:endParaRPr lang="en-US" altLang="fr-FR" sz="3600" b="1" dirty="0">
              <a:solidFill>
                <a:srgbClr val="000000"/>
              </a:solidFill>
              <a:latin typeface="Montserrat Semi"/>
              <a:ea typeface="Montserrat Semi"/>
              <a:cs typeface="Montserrat Semi"/>
              <a:sym typeface="Poppins Medium" panose="00000600000000000000" pitchFamily="2" charset="0"/>
            </a:endParaRPr>
          </a:p>
          <a:p>
            <a:pPr eaLnBrk="1"/>
            <a:endParaRPr lang="fr-FR" altLang="fr-FR" sz="3600" b="1" dirty="0">
              <a:solidFill>
                <a:srgbClr val="000000"/>
              </a:solidFill>
              <a:latin typeface="Montserrat Semi"/>
              <a:ea typeface="Montserrat Semi"/>
              <a:cs typeface="Montserrat Semi"/>
              <a:sym typeface="Poppins Medium" panose="00000600000000000000" pitchFamily="2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6D5F499-C2E0-9623-20B6-ADD6E4F77034}"/>
              </a:ext>
            </a:extLst>
          </p:cNvPr>
          <p:cNvSpPr txBox="1"/>
          <p:nvPr/>
        </p:nvSpPr>
        <p:spPr>
          <a:xfrm>
            <a:off x="356130" y="820884"/>
            <a:ext cx="9866857" cy="572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  <a:spcAft>
                <a:spcPts val="600"/>
              </a:spcAft>
            </a:pP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coaching vous donne accès aux : </a:t>
            </a:r>
            <a:b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Prises de notes des cours (groupe de travail)</a:t>
            </a:r>
            <a:b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Entraînements hebdomadaires en groupe aux épreuves de l’écrit (rendu et correction d’une introduction, plan détaillé, sous-partie, etc.)</a:t>
            </a:r>
          </a:p>
          <a:p>
            <a:pPr>
              <a:lnSpc>
                <a:spcPct val="180000"/>
              </a:lnSpc>
              <a:spcAft>
                <a:spcPts val="600"/>
              </a:spcAft>
            </a:pP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Un suivi individuel : méthodologie, forces et faiblesses à l’écrit et à l’oral, gestion du temps, gestion du stress, stratégies d’organisation et de révisions</a:t>
            </a:r>
          </a:p>
          <a:p>
            <a:pPr>
              <a:lnSpc>
                <a:spcPct val="180000"/>
              </a:lnSpc>
              <a:spcAft>
                <a:spcPts val="600"/>
              </a:spcAft>
            </a:pP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candidature au coaching se fait par le biais d’un formulaire de candidature qui vous sera envoyé la </a:t>
            </a:r>
            <a:r>
              <a:rPr lang="fr-FR" alt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dernière semaine d’août (soyez attentifs à vos mails !)</a:t>
            </a: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80000"/>
              </a:lnSpc>
              <a:spcAft>
                <a:spcPts val="600"/>
              </a:spcAft>
            </a:pP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groupes de coaching seront publiés </a:t>
            </a:r>
            <a:r>
              <a:rPr lang="fr-FR" alt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4 septembre.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53239935-3F09-D5B1-A7EA-8C82F97E3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68" y="0"/>
            <a:ext cx="9512739" cy="38814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altLang="fr-FR" sz="2200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alt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altLang="fr-FR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ce qui concerne l’inscription, les modalités sont les mêmes que pour le parcours recherche et dépendent de la scolarité.</a:t>
            </a:r>
          </a:p>
          <a:p>
            <a:pPr marL="0" indent="0" algn="just">
              <a:buNone/>
            </a:pPr>
            <a:endParaRPr lang="fr-FR" altLang="fr-FR" sz="2400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55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8F9AC-395D-A7F6-68E1-53A5A5F7C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29" y="0"/>
            <a:ext cx="8596668" cy="1320800"/>
          </a:xfrm>
        </p:spPr>
        <p:txBody>
          <a:bodyPr/>
          <a:lstStyle/>
          <a:p>
            <a:r>
              <a:rPr lang="fr-F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Programme du cycle de juin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FC55044-EB7D-C1F6-A5A7-21237133F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58" y="660400"/>
            <a:ext cx="10570887" cy="61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242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121318-FDD9-079C-6E2E-1E27CFC2F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56238"/>
            <a:ext cx="10620261" cy="1320800"/>
          </a:xfrm>
        </p:spPr>
        <p:txBody>
          <a:bodyPr>
            <a:normAutofit fontScale="90000"/>
          </a:bodyPr>
          <a:lstStyle/>
          <a:p>
            <a:pPr algn="just"/>
            <a:r>
              <a:rPr lang="fr-F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La deuxième année du master-recherche agrégation</a:t>
            </a:r>
            <a:br>
              <a:rPr lang="fr-FR" dirty="0">
                <a:solidFill>
                  <a:schemeClr val="tx2"/>
                </a:solidFill>
              </a:rPr>
            </a:br>
            <a:br>
              <a:rPr lang="fr-FR" dirty="0">
                <a:solidFill>
                  <a:schemeClr val="tx2"/>
                </a:solidFill>
              </a:rPr>
            </a:br>
            <a:r>
              <a:rPr lang="fr-FR" dirty="0"/>
              <a:t>Réunion de rentrée début septembre (date à confirmer)</a:t>
            </a:r>
            <a:br>
              <a:rPr lang="fr-FR" dirty="0"/>
            </a:b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7D2400D-BA2A-D86E-4C8E-083CD9D5C775}"/>
              </a:ext>
            </a:extLst>
          </p:cNvPr>
          <p:cNvSpPr txBox="1"/>
          <p:nvPr/>
        </p:nvSpPr>
        <p:spPr>
          <a:xfrm>
            <a:off x="121184" y="1950763"/>
            <a:ext cx="103228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parcours recherche-agrégation permet aux étudiants inscrits en Master d’histoire de </a:t>
            </a:r>
            <a:r>
              <a:rPr lang="fr-FR" alt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remplacer une partie des enseignements consacrés à la recherche par des cours adaptés à la préparation du concours de l’agrégation d’histoire</a:t>
            </a: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Pour tout ce qui concerne l’inscription en Master et la maquette des autres enseignements, il vous faut consulter le site de l’UFR d’histoire.</a:t>
            </a:r>
          </a:p>
          <a:p>
            <a:pPr algn="just"/>
            <a:endParaRPr lang="fr-FR" alt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parcours a pour ambition de permettre aux étudiantes et étudiants de préparer en amont le concours, qu’ils ne pourront passer qu’après l’obtention de leur Master 2. L’accent est ainsi mis sur la </a:t>
            </a:r>
            <a:r>
              <a:rPr lang="fr-FR" alt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méthodologie des épreuves, l’exploration préliminaire des questions qui resteront au programme et la consolidation d’une culture historique générale</a:t>
            </a:r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vue de la préparation aux épreuves de hors-programme. </a:t>
            </a:r>
            <a:b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7754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7DF90E-BE09-BC6E-A20D-E264A73CD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99" y="356212"/>
            <a:ext cx="8896324" cy="701407"/>
          </a:xfrm>
        </p:spPr>
        <p:txBody>
          <a:bodyPr>
            <a:normAutofit fontScale="90000"/>
          </a:bodyPr>
          <a:lstStyle/>
          <a:p>
            <a:r>
              <a:rPr lang="fr-FR" dirty="0"/>
              <a:t>Les cours à suivre en M2 Recherche-agrégation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E68DAF-36BB-1A1E-EF65-7507B79CD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658" y="1057619"/>
            <a:ext cx="10769193" cy="555250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S1-S2 / CM et TD des deux nouvelles questions d’agrégation d’histoire et des de la question France de géographie : </a:t>
            </a:r>
            <a:endParaRPr lang="fr-FR" sz="31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 lvl="1"/>
            <a:r>
              <a:rPr lang="fr-FR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Moderne : </a:t>
            </a:r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CM Lundi 10h-12h / TD Vendredi 13h-15h </a:t>
            </a:r>
          </a:p>
          <a:p>
            <a:pPr lvl="1"/>
            <a:r>
              <a:rPr lang="fr-FR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Contemporaine : </a:t>
            </a:r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CM mercredi 10h-12h / Vendredi 16h-18h (Certaines séances jeudi 18h-20h E. Coquet)</a:t>
            </a:r>
          </a:p>
          <a:p>
            <a:pPr lvl="1"/>
            <a:r>
              <a:rPr lang="fr-FR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Géographie : France : </a:t>
            </a:r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Poppins" panose="020B0604020202020204" pitchFamily="34" charset="0"/>
              </a:rPr>
              <a:t>TD lundi 18h-20h / CM mercredi 13h-15h</a:t>
            </a:r>
          </a:p>
          <a:p>
            <a:pPr lvl="1"/>
            <a:endParaRPr lang="fr-FR" sz="3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S1-S2 / Méthodologie d’histoire : en petits groupes (coaching M2) : 4 séances d’1h30</a:t>
            </a:r>
          </a:p>
          <a:p>
            <a:pPr marL="0" indent="0">
              <a:buNone/>
            </a:pPr>
            <a:endParaRPr lang="fr-FR" sz="3100" b="1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r>
              <a:rPr lang="fr-FR" sz="3100" b="1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S2 / Méthodologie de géographie (cartographie) : le jeudi 8h-10h (Institut de géographie). </a:t>
            </a:r>
            <a:r>
              <a:rPr lang="fr-FR" sz="3100" b="1" dirty="0">
                <a:solidFill>
                  <a:srgbClr val="FF000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Peut aussi être suivi par les agrégatifs en auditeurs libres.</a:t>
            </a:r>
          </a:p>
          <a:p>
            <a:pPr marL="0" indent="0">
              <a:buNone/>
            </a:pPr>
            <a:endParaRPr lang="fr-FR" sz="3100" b="1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 marL="0" indent="0">
              <a:buNone/>
            </a:pPr>
            <a:r>
              <a:rPr lang="fr-FR" sz="3100" b="1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Et pour la partie recherche, le séminaire du directeur ou de la directrice de mémoire</a:t>
            </a:r>
          </a:p>
          <a:p>
            <a:pPr marL="0" indent="0">
              <a:buNone/>
            </a:pPr>
            <a:endParaRPr lang="fr-FR" b="1" dirty="0">
              <a:solidFill>
                <a:schemeClr val="tx1"/>
              </a:solidFill>
              <a:latin typeface="Poppins" panose="020B0604020202020204" pitchFamily="34" charset="0"/>
              <a:ea typeface="Poppins" panose="020B0604020202020204" pitchFamily="34" charset="0"/>
              <a:cs typeface="Poppins" panose="020B0604020202020204" pitchFamily="34" charset="0"/>
              <a:sym typeface="Poppins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45824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2A0F6-B1D8-AF7A-767D-770CD693D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9977D-5A8E-0803-63EE-94833A21A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753" y="23151"/>
            <a:ext cx="8596668" cy="1320800"/>
          </a:xfrm>
        </p:spPr>
        <p:txBody>
          <a:bodyPr>
            <a:noAutofit/>
          </a:bodyPr>
          <a:lstStyle/>
          <a:p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changements peuvent intervenir sur l’emploi du temps. Pensez à regarder </a:t>
            </a:r>
            <a:r>
              <a:rPr lang="fr-FR" alt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très régulièrement </a:t>
            </a:r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l’emploi du temps semaine par semaine, disponible en ligne sur Moodle </a:t>
            </a:r>
            <a:br>
              <a:rPr lang="fr-FR" alt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AC317B-72C5-C296-A454-247AA97A4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Graphique 5" descr="Avertissement">
            <a:extLst>
              <a:ext uri="{FF2B5EF4-FFF2-40B4-BE49-F238E27FC236}">
                <a16:creationId xmlns:a16="http://schemas.microsoft.com/office/drawing/2014/main" id="{9CCBBBE0-DBE8-F0BC-3BD7-D83A15E0D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27" y="0"/>
            <a:ext cx="718791" cy="71879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3235886-CD4F-2952-2492-2ECB17FF1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4850" y="1132010"/>
            <a:ext cx="9558629" cy="5400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698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D73EE7-7611-424B-555E-562F6B77F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285" y="143838"/>
            <a:ext cx="8596668" cy="546600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du concours de l’agrégation d’histoire</a:t>
            </a:r>
          </a:p>
          <a:p>
            <a:pPr marL="0" indent="0" algn="ctr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La préparation au concours : informations générales sur l’année</a:t>
            </a:r>
          </a:p>
          <a:p>
            <a:pPr marL="0" indent="0" algn="ctr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Programme du Cycle de juin</a:t>
            </a:r>
          </a:p>
          <a:p>
            <a:pPr marL="0" indent="0" algn="ctr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La deuxième année du Master-recherche agrégation</a:t>
            </a:r>
          </a:p>
          <a:p>
            <a:pPr marL="0" indent="0" algn="ctr">
              <a:buNone/>
            </a:pPr>
            <a:endParaRPr lang="fr-FR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Questions</a:t>
            </a:r>
          </a:p>
        </p:txBody>
      </p:sp>
    </p:spTree>
    <p:extLst>
      <p:ext uri="{BB962C8B-B14F-4D97-AF65-F5344CB8AC3E}">
        <p14:creationId xmlns:p14="http://schemas.microsoft.com/office/powerpoint/2010/main" val="2727829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B6FF30-4D45-6FA5-4E77-1AF24D554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3610"/>
          </a:xfrm>
        </p:spPr>
        <p:txBody>
          <a:bodyPr/>
          <a:lstStyle/>
          <a:p>
            <a:r>
              <a:rPr lang="fr-FR" dirty="0"/>
              <a:t>Les modalités d’évaluation en M2RA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257FD8-74F6-9894-F45C-CCFC06AB9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08463"/>
            <a:ext cx="9292931" cy="4432899"/>
          </a:xfrm>
        </p:spPr>
        <p:txBody>
          <a:bodyPr/>
          <a:lstStyle/>
          <a:p>
            <a:r>
              <a:rPr lang="fr-FR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Semestre 3 :</a:t>
            </a:r>
          </a:p>
          <a:p>
            <a:pPr lvl="1"/>
            <a:r>
              <a:rPr lang="fr-F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Coaching M2 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validation de la méthodologie par des exercices écrits.</a:t>
            </a:r>
          </a:p>
          <a:p>
            <a:pPr lvl="1" algn="just"/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Réalisation des galops d'essai des nouvelles questions (en choisissant </a:t>
            </a:r>
            <a:r>
              <a:rPr lang="fr-FR" sz="2200" b="1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une des deux questions en histoire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, et en composant </a:t>
            </a:r>
            <a:r>
              <a:rPr lang="fr-FR" sz="2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obligatoirement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 en </a:t>
            </a:r>
            <a:r>
              <a:rPr lang="fr-FR" sz="2200" b="1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géographie France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)</a:t>
            </a:r>
          </a:p>
          <a:p>
            <a:pPr marL="457200" lvl="1" indent="0" algn="just">
              <a:buNone/>
            </a:pPr>
            <a:endParaRPr lang="fr-FR" dirty="0"/>
          </a:p>
          <a:p>
            <a:r>
              <a:rPr lang="fr-FR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Semestre 4 :</a:t>
            </a:r>
          </a:p>
          <a:p>
            <a:pPr lvl="1"/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lang="fr-F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 d’histoire en HP 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conditions réelles (1</a:t>
            </a:r>
            <a:r>
              <a:rPr lang="fr-FR" sz="22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quinzaine de février)</a:t>
            </a:r>
          </a:p>
          <a:p>
            <a:pPr lvl="1"/>
            <a:r>
              <a:rPr lang="fr-F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exercice de cartographie (DST)</a:t>
            </a:r>
          </a:p>
        </p:txBody>
      </p:sp>
    </p:spTree>
    <p:extLst>
      <p:ext uri="{BB962C8B-B14F-4D97-AF65-F5344CB8AC3E}">
        <p14:creationId xmlns:p14="http://schemas.microsoft.com/office/powerpoint/2010/main" val="2209893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38E2B-0680-326A-14DF-446894830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756" y="0"/>
            <a:ext cx="8596668" cy="1320800"/>
          </a:xfrm>
        </p:spPr>
        <p:txBody>
          <a:bodyPr/>
          <a:lstStyle/>
          <a:p>
            <a:pPr algn="ctr"/>
            <a:r>
              <a:rPr lang="fr-F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Conseil généraux - questions</a:t>
            </a:r>
            <a:br>
              <a:rPr lang="fr-F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DB66F39-46CB-0D7C-EEF2-516842079190}"/>
              </a:ext>
            </a:extLst>
          </p:cNvPr>
          <p:cNvSpPr txBox="1"/>
          <p:nvPr/>
        </p:nvSpPr>
        <p:spPr>
          <a:xfrm>
            <a:off x="297455" y="1167788"/>
            <a:ext cx="9507557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Pensez à consulter le site internet l’</a:t>
            </a:r>
            <a:r>
              <a:rPr lang="fr-FR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APHG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(Association des professeurs d'histoire et de géographie), à assister aux évènements du « Cycle concours » et à vous référer à sa revue trimestrielle </a:t>
            </a:r>
            <a:r>
              <a:rPr lang="fr-F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Historiens &amp; Géographes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(notamment aux bibliographies sur les questions au concours).</a:t>
            </a:r>
          </a:p>
          <a:p>
            <a:endParaRPr lang="fr-FR" dirty="0"/>
          </a:p>
          <a:p>
            <a:pPr algn="ctr"/>
            <a:r>
              <a:rPr lang="fr-FR" sz="22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https://www.aphg.fr/-L-association-</a:t>
            </a:r>
            <a:r>
              <a:rPr lang="fr-FR" sz="2200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FDFFE42-A8E3-005B-A12F-EF94742E6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508" y="4703729"/>
            <a:ext cx="3219450" cy="141922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8E95A53-EC11-F2ED-E65D-467347856AC8}"/>
              </a:ext>
            </a:extLst>
          </p:cNvPr>
          <p:cNvSpPr txBox="1"/>
          <p:nvPr/>
        </p:nvSpPr>
        <p:spPr>
          <a:xfrm>
            <a:off x="297455" y="1167788"/>
            <a:ext cx="78962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Pensez à vous inscrire à la BIS et à la Lavisse </a:t>
            </a:r>
            <a:r>
              <a:rPr lang="fr-FR" sz="220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75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C679D-B73E-4C90-6D59-05242635D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7834AF-A5D3-87AF-673B-A7E4A6D84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0122" y="1271684"/>
            <a:ext cx="7766936" cy="1646302"/>
          </a:xfrm>
        </p:spPr>
        <p:txBody>
          <a:bodyPr/>
          <a:lstStyle/>
          <a:p>
            <a:pPr algn="ctr"/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de juin</a:t>
            </a:r>
            <a:b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Préparation à l’agrégation d’histoire </a:t>
            </a:r>
            <a:b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2026-2027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B3AC8E-1BE1-BCB8-8D86-E558A4400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1124" y="3753873"/>
            <a:ext cx="7766936" cy="1846377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	</a:t>
            </a:r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Arnaud-Dominique </a:t>
            </a:r>
            <a:r>
              <a:rPr lang="fr-FR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Houte</a:t>
            </a:r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(Responsable)</a:t>
            </a:r>
          </a:p>
          <a:p>
            <a:pPr algn="ctr"/>
            <a:r>
              <a:rPr lang="fr-F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Eugénie Galasso (Coordination) : </a:t>
            </a:r>
          </a:p>
          <a:p>
            <a:pPr algn="ctr"/>
            <a:r>
              <a:rPr lang="fr-FR" sz="24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eugenie.galasso</a:t>
            </a:r>
            <a:r>
              <a:rPr lang="en-US" altLang="fr-FR" sz="2400" b="1" u="sng" dirty="0">
                <a:solidFill>
                  <a:schemeClr val="tx2"/>
                </a:solidFill>
                <a:latin typeface="Times New Roman" panose="02020603050405020304" pitchFamily="18" charset="0"/>
                <a:ea typeface="Montserrat Semi"/>
                <a:cs typeface="Times New Roman" panose="02020603050405020304" pitchFamily="18" charset="0"/>
                <a:sym typeface="Poppins Medium" panose="00000600000000000000" pitchFamily="2" charset="0"/>
                <a:hlinkClick r:id="rId2"/>
              </a:rPr>
              <a:t>@gmail.com</a:t>
            </a:r>
            <a:endParaRPr lang="en-US" altLang="fr-FR" sz="2400" b="1" u="sng" dirty="0">
              <a:solidFill>
                <a:schemeClr val="tx2"/>
              </a:solidFill>
              <a:latin typeface="Times New Roman" panose="02020603050405020304" pitchFamily="18" charset="0"/>
              <a:ea typeface="Montserrat Semi"/>
              <a:cs typeface="Times New Roman" panose="02020603050405020304" pitchFamily="18" charset="0"/>
              <a:sym typeface="Poppins Medium" panose="00000600000000000000" pitchFamily="2" charset="0"/>
            </a:endParaRPr>
          </a:p>
          <a:p>
            <a:pPr algn="ctr"/>
            <a:endParaRPr lang="en-US" altLang="fr-FR" sz="2400" b="1" u="sng" dirty="0">
              <a:solidFill>
                <a:schemeClr val="tx2"/>
              </a:solidFill>
              <a:latin typeface="Times New Roman" panose="02020603050405020304" pitchFamily="18" charset="0"/>
              <a:ea typeface="Montserrat Semi"/>
              <a:cs typeface="Times New Roman" panose="02020603050405020304" pitchFamily="18" charset="0"/>
              <a:sym typeface="Poppins Medium" panose="00000600000000000000" pitchFamily="2" charset="0"/>
            </a:endParaRPr>
          </a:p>
          <a:p>
            <a:pPr algn="ctr"/>
            <a:endParaRPr lang="fr-FR" sz="2400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5A71C6-E7A0-C064-3CFB-77075B84D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6579" y="5425648"/>
            <a:ext cx="2976026" cy="143235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962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D2437-EFA5-3FE1-9FD0-8A3C2F3F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0212"/>
            <a:ext cx="8596668" cy="715766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Présentation du concours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F5C91F6-5DFF-525A-5171-FA20D5576A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45859" y="320212"/>
            <a:ext cx="4446141" cy="2964094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82E7B48-EB86-BA69-89C4-34B048ACBE5C}"/>
              </a:ext>
            </a:extLst>
          </p:cNvPr>
          <p:cNvSpPr txBox="1"/>
          <p:nvPr/>
        </p:nvSpPr>
        <p:spPr>
          <a:xfrm>
            <a:off x="7523679" y="4931"/>
            <a:ext cx="489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https://www.devenirenseignant.gouv.fr/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A41CF75-666A-C65A-54D3-B4CA1BEE3015}"/>
              </a:ext>
            </a:extLst>
          </p:cNvPr>
          <p:cNvSpPr txBox="1"/>
          <p:nvPr/>
        </p:nvSpPr>
        <p:spPr>
          <a:xfrm>
            <a:off x="174662" y="1560703"/>
            <a:ext cx="745622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concours de l’agrégation est un concours de la fonction publique de recrutement de professeurs destinés à enseigner dans l’enseignement secondaire et en classes préparatoires.</a:t>
            </a: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alt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L’obtention de l’agrégation après la réussite des épreuves d’admissibilité et d’admission, vous permet de devenir professeur agrégé au terme d’une année de stage dans un collège ou un lycée.</a:t>
            </a: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2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concours externe de l’agrégation s'adresse aux personnes titulaires d'un diplôme de master (ou équivalent).</a:t>
            </a:r>
          </a:p>
          <a:p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Société des agrégées (association): https://www.societedesagreges.net/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B4F244-3A5F-8913-550E-2DDBE983B59A}"/>
              </a:ext>
            </a:extLst>
          </p:cNvPr>
          <p:cNvSpPr txBox="1"/>
          <p:nvPr/>
        </p:nvSpPr>
        <p:spPr>
          <a:xfrm>
            <a:off x="8108414" y="3569465"/>
            <a:ext cx="3811837" cy="30516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A22AF8C-7108-1189-6B9C-43E987FA5F90}"/>
              </a:ext>
            </a:extLst>
          </p:cNvPr>
          <p:cNvSpPr txBox="1"/>
          <p:nvPr/>
        </p:nvSpPr>
        <p:spPr>
          <a:xfrm>
            <a:off x="8218582" y="3599587"/>
            <a:ext cx="381183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les questions relatives au CAPES, vous pouvez vous tourner vers la coordinatrice de la préparation au CAPES de Sorbonne Université, Marianne Béraud (marianne.beraud@sorbonne-universite.fr) et vous renseigner sur le site de l’</a:t>
            </a:r>
            <a:r>
              <a:rPr lang="fr-FR" alt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</a:t>
            </a: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https://www.inspe-paris.fr/</a:t>
            </a: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628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5768939-6290-60E4-0D4F-B43046B735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115" y="221894"/>
            <a:ext cx="8596312" cy="148978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0941D10-76E6-CD04-1CC0-46BA1150EB51}"/>
              </a:ext>
            </a:extLst>
          </p:cNvPr>
          <p:cNvSpPr txBox="1"/>
          <p:nvPr/>
        </p:nvSpPr>
        <p:spPr>
          <a:xfrm>
            <a:off x="8542762" y="350927"/>
            <a:ext cx="667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/>
              <a:t>2025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9444BD5-27FA-F029-078D-B46545D9DEED}"/>
              </a:ext>
            </a:extLst>
          </p:cNvPr>
          <p:cNvSpPr txBox="1"/>
          <p:nvPr/>
        </p:nvSpPr>
        <p:spPr>
          <a:xfrm>
            <a:off x="8539709" y="700208"/>
            <a:ext cx="65404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1600" dirty="0"/>
              <a:t>105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CDB3AC-191A-05E9-F716-FF13F8216FA0}"/>
              </a:ext>
            </a:extLst>
          </p:cNvPr>
          <p:cNvSpPr txBox="1"/>
          <p:nvPr/>
        </p:nvSpPr>
        <p:spPr>
          <a:xfrm>
            <a:off x="-12115" y="2064214"/>
            <a:ext cx="1098381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l’issue des écrits, 577 candidats et candidates ont composé à l’ensemble des épreuves en 2024, soit 59,2 % des inscrits (contre 58,9 % en 2023, 53,2 % en 2022, 51,5 % en 2021, 606 en 2020, 638 en 2019, 679 en 2018, 735 en 2017 et 817 en 2016).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2025, le nombre de candidats ayant composé toutes les épreuves est resté globalement stable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confirmant une participation comparable à celle de 2024.</a:t>
            </a:r>
          </a:p>
          <a:p>
            <a:pPr algn="just"/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2024, à l’issue de la correction des épreuves écrites, sur 577 candidats ayant composé à toutes les épreuves, 179, soit 31 %, ont été déclarés admissibles, la barre d’admissibilité étant fixée à 9,5/20, contre 11,45/20 en 2023 et 9,13/20 en 2022. En 2025, la barre d’admissibilité s’est légèrement établie à environ 9,6/20, confirmant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stabilité du niveau d’admissibilité autour de 9,5/20 sur les deux dernières sessions.</a:t>
            </a:r>
          </a:p>
          <a:p>
            <a:pPr algn="just"/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l’issue des épreuves d’admissibilité, 56,4 % des admissibles ont été déclarés admis au concours en 2024 (contre 49,4 % en 2023, 47,4 % en 2022 et 48 % en 2021). Le seuil d’admission s’établit à 10/20 en 2024, contre 10,5/20 en 2023. En 2025, la proportion de candidats admis parmi les admissibles est restée globalement stable, confirmant un taux de réussite final proche de celui de 2024.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Près d’un candidat sur six ayant composé à l’ensemble des épreuves écrites est finalement admis.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0073BD9-2AD5-0FF1-8278-560303FE8D5A}"/>
              </a:ext>
            </a:extLst>
          </p:cNvPr>
          <p:cNvSpPr txBox="1"/>
          <p:nvPr/>
        </p:nvSpPr>
        <p:spPr>
          <a:xfrm>
            <a:off x="9903066" y="-81598"/>
            <a:ext cx="228893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L’agrégation externe en quelques chiffres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2BC1215-91EC-98B2-0D34-645B3E7EC265}"/>
              </a:ext>
            </a:extLst>
          </p:cNvPr>
          <p:cNvSpPr txBox="1"/>
          <p:nvPr/>
        </p:nvSpPr>
        <p:spPr>
          <a:xfrm>
            <a:off x="9223975" y="360106"/>
            <a:ext cx="667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/>
              <a:t>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9252446-9C81-01C4-7945-B6EA40754AB5}"/>
              </a:ext>
            </a:extLst>
          </p:cNvPr>
          <p:cNvSpPr txBox="1"/>
          <p:nvPr/>
        </p:nvSpPr>
        <p:spPr>
          <a:xfrm>
            <a:off x="9220923" y="698370"/>
            <a:ext cx="65404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sz="1600" dirty="0"/>
              <a:t>105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926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476EEF-B2BB-69B8-B6C4-932131446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fr-FR" dirty="0"/>
              <a:t>Quelques chiffres sur la préparation à Sorbonne Université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BCB240-D9F6-3252-DD9C-3DA5AC025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30829"/>
            <a:ext cx="9337523" cy="431053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À Sorbonne Université en 2025, 57 admissibles et 32 admis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Les résultats de la session 2026 seront connus le 22 juin.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fr-FR" altLang="fr-FR" sz="38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Parmi les 57 admissibles :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29 primants, 22 </a:t>
            </a:r>
            <a:r>
              <a:rPr lang="fr-FR" altLang="fr-FR" sz="3800" dirty="0" err="1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doublants</a:t>
            </a: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, 6 </a:t>
            </a:r>
            <a:r>
              <a:rPr lang="fr-FR" altLang="fr-FR" sz="3800" dirty="0" err="1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triplants</a:t>
            </a:r>
            <a:endParaRPr lang="fr-FR" altLang="fr-FR" sz="38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28 anciens étudiants du master recherche-agrégation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fr-FR" altLang="fr-FR" sz="38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Parmi les 32 lauréats du concours :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14 primants,13 </a:t>
            </a:r>
            <a:r>
              <a:rPr lang="fr-FR" altLang="fr-FR" sz="3800" dirty="0" err="1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doublants</a:t>
            </a: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, 5 </a:t>
            </a:r>
            <a:r>
              <a:rPr lang="fr-FR" altLang="fr-FR" sz="3800" dirty="0" err="1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triplants</a:t>
            </a:r>
            <a:endParaRPr lang="fr-FR" altLang="fr-FR" sz="3800" dirty="0">
              <a:solidFill>
                <a:schemeClr val="tx1"/>
              </a:solidFill>
              <a:latin typeface="Times New Roman" panose="02020603050405020304" pitchFamily="18" charset="0"/>
              <a:ea typeface="Poppins" panose="020B0604020202020204" pitchFamily="34" charset="0"/>
              <a:cs typeface="Times New Roman" panose="02020603050405020304" pitchFamily="18" charset="0"/>
              <a:sym typeface="Poppins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r-FR" altLang="fr-FR" sz="3800" dirty="0">
                <a:solidFill>
                  <a:schemeClr val="tx1"/>
                </a:solidFill>
                <a:latin typeface="Times New Roman" panose="02020603050405020304" pitchFamily="18" charset="0"/>
                <a:ea typeface="Poppins" panose="020B060402020202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12 anciens étudiants du master recherche-agrégation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9162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AF29BE-0883-4522-7D73-536BFD837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73952"/>
            <a:ext cx="8596668" cy="1320800"/>
          </a:xfrm>
        </p:spPr>
        <p:txBody>
          <a:bodyPr/>
          <a:lstStyle/>
          <a:p>
            <a:r>
              <a:rPr lang="fr-FR" dirty="0"/>
              <a:t>Les épreuves d’admissibilité (écrites)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4C25DC-75EB-2799-A4C9-F9BB6DEDB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470571" cy="4571791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fr-FR" altLang="fr-FR" sz="2200" dirty="0">
                <a:solidFill>
                  <a:schemeClr val="tx2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Les épreuves sont notées de 0 à 20. Pour toutes les épreuves, la note de 0 est éliminatoire. </a:t>
            </a:r>
          </a:p>
          <a:p>
            <a:pPr>
              <a:spcBef>
                <a:spcPts val="0"/>
              </a:spcBef>
              <a:defRPr/>
            </a:pPr>
            <a:r>
              <a:rPr lang="fr-FR" altLang="fr-FR" sz="2200" dirty="0">
                <a:solidFill>
                  <a:schemeClr val="tx2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Pour les épreuves d’histoire, le sujet porte par tirage au sort effectué par le jury sur </a:t>
            </a:r>
            <a:r>
              <a:rPr lang="fr-FR" altLang="fr-FR" sz="2200" b="1" dirty="0">
                <a:solidFill>
                  <a:schemeClr val="tx2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trois des quatre périodes au programme</a:t>
            </a:r>
            <a:r>
              <a:rPr lang="fr-FR" altLang="fr-FR" sz="2200" dirty="0">
                <a:solidFill>
                  <a:schemeClr val="tx2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2ABB248-56A8-CABC-6ABC-0E8633233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3" y="3217526"/>
            <a:ext cx="11276886" cy="180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54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48CFB4-040D-C17B-EAF5-777686CC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800" y="357582"/>
            <a:ext cx="8596668" cy="1320800"/>
          </a:xfrm>
        </p:spPr>
        <p:txBody>
          <a:bodyPr/>
          <a:lstStyle/>
          <a:p>
            <a:r>
              <a:rPr lang="fr-FR" dirty="0"/>
              <a:t>Les épreuves d’admission (oral)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6BC8E0-5C49-EBB0-77F7-EE8FD0C92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800" y="1488613"/>
            <a:ext cx="10025544" cy="3880773"/>
          </a:xfrm>
        </p:spPr>
        <p:txBody>
          <a:bodyPr/>
          <a:lstStyle/>
          <a:p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Les épreuves d’histoire se préparent à la Bibliothèque de la Sorbonne et se déroulent au lycée Louis-le-Grand. </a:t>
            </a:r>
          </a:p>
          <a:p>
            <a:r>
              <a:rPr lang="fr-FR" altLang="fr-FR" sz="2200" dirty="0">
                <a:solidFill>
                  <a:schemeClr val="tx1"/>
                </a:solidFill>
                <a:latin typeface="Times New Roman" panose="02020603050405020304" pitchFamily="18" charset="0"/>
                <a:ea typeface="Open Sans" panose="020F0502020204030204" pitchFamily="34" charset="0"/>
                <a:cs typeface="Times New Roman" panose="02020603050405020304" pitchFamily="18" charset="0"/>
                <a:sym typeface="Poppins" panose="020B0604020202020204" pitchFamily="34" charset="0"/>
              </a:rPr>
              <a:t>L’épreuve de géographie se déroule à l’Institut de géographie.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BA79502-519C-F1E3-B086-5E2150D63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20" y="3428999"/>
            <a:ext cx="11808380" cy="241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658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CAC8E9-CD3A-049A-17D9-72FA6E5B2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33" y="389263"/>
            <a:ext cx="9695456" cy="1320800"/>
          </a:xfrm>
        </p:spPr>
        <p:txBody>
          <a:bodyPr>
            <a:normAutofit fontScale="90000"/>
          </a:bodyPr>
          <a:lstStyle/>
          <a:p>
            <a:r>
              <a:rPr lang="fr-FR" sz="4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La préparation au concours (2026-2027)</a:t>
            </a:r>
            <a:br>
              <a:rPr lang="fr-FR" dirty="0"/>
            </a:br>
            <a:br>
              <a:rPr lang="fr-FR" dirty="0"/>
            </a:br>
            <a:r>
              <a:rPr lang="fr-FR" dirty="0"/>
              <a:t>Réunion de rentrée 4 septembre 10h-13h (salle à confirmer)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questions au programme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06FB08-8800-9BE4-275C-75D54F687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33" y="3591500"/>
            <a:ext cx="10344839" cy="4078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Remarques générales </a:t>
            </a:r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programme de l’agrégation est vaste. Il couvre les quatre grandes périodes de l’histoire et un champ large de la géographie humaine. 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Chaque question d’histoire est maintenue au programme pendant deux ans. Cette année </a:t>
            </a:r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nouvelles questions en histoire moderne et contemporaine ET 2 nouvelles questions de géographie.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des deux questions de géographie concerne toujours l’espace français.  </a:t>
            </a:r>
          </a:p>
        </p:txBody>
      </p:sp>
    </p:spTree>
    <p:extLst>
      <p:ext uri="{BB962C8B-B14F-4D97-AF65-F5344CB8AC3E}">
        <p14:creationId xmlns:p14="http://schemas.microsoft.com/office/powerpoint/2010/main" val="360388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D40CAB-85AD-B96E-F332-758EA0BBA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34" y="124960"/>
            <a:ext cx="10023324" cy="6733040"/>
          </a:xfrm>
        </p:spPr>
        <p:txBody>
          <a:bodyPr>
            <a:normAutofit lnSpcReduction="10000"/>
          </a:bodyPr>
          <a:lstStyle/>
          <a:p>
            <a:r>
              <a:rPr lang="fr-FR" sz="24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Histoire ancienne (ancienne question)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Travailler en Grèce ancienne aux époques archaïque et classique (VIIIe - IVe siècles av. </a:t>
            </a:r>
            <a:r>
              <a:rPr lang="fr-FR" sz="2400" b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n.è</a:t>
            </a:r>
            <a:r>
              <a:rPr lang="fr-FR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r>
              <a:rPr lang="fr-FR" sz="24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Histoire médiévale (ancienne question)</a:t>
            </a:r>
          </a:p>
          <a:p>
            <a:pPr marL="0" indent="0" algn="just">
              <a:buNone/>
            </a:pPr>
            <a:r>
              <a:rPr lang="fr-FR" sz="24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Théories et pratiques du gouvernement impérial du début du VIIIe jusqu’au début du XIe siècle : Empire byzantin, monde islamique, Occident latin </a:t>
            </a:r>
          </a:p>
          <a:p>
            <a:pPr algn="just"/>
            <a:r>
              <a:rPr lang="fr-FR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Histoire moderne (nouvelle question)</a:t>
            </a:r>
          </a:p>
          <a:p>
            <a:pPr marL="0" indent="0" algn="just">
              <a:buNone/>
            </a:pPr>
            <a:r>
              <a:rPr lang="fr-FR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Amériques des années 1560 aux années 1660 </a:t>
            </a:r>
          </a:p>
          <a:p>
            <a:pPr marL="0" indent="0" algn="just">
              <a:buNone/>
            </a:pPr>
            <a:r>
              <a:rPr lang="fr-FR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Histoire contemporaine (nouvelle question)</a:t>
            </a:r>
          </a:p>
          <a:p>
            <a:pPr marL="0" indent="0" algn="just">
              <a:buNone/>
            </a:pPr>
            <a:r>
              <a:rPr lang="fr-FR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Régimes et mouvements autoritaires en Europe, 1918-1939 </a:t>
            </a:r>
          </a:p>
          <a:p>
            <a:pPr marL="0" indent="0" algn="just">
              <a:buNone/>
            </a:pPr>
            <a:r>
              <a:rPr lang="fr-FR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Géographie des territoires (nouvelle question)</a:t>
            </a:r>
          </a:p>
          <a:p>
            <a:pPr marL="0" indent="0" algn="just">
              <a:buNone/>
            </a:pPr>
            <a:r>
              <a:rPr lang="fr-FR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France</a:t>
            </a:r>
          </a:p>
          <a:p>
            <a:pPr algn="just"/>
            <a:r>
              <a:rPr lang="fr-FR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Géographie thématique (nouvelle question)</a:t>
            </a:r>
          </a:p>
          <a:p>
            <a:pPr marL="0" indent="0" algn="just">
              <a:buNone/>
            </a:pPr>
            <a:r>
              <a:rPr lang="fr-FR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Pacifique</a:t>
            </a:r>
          </a:p>
        </p:txBody>
      </p:sp>
    </p:spTree>
    <p:extLst>
      <p:ext uri="{BB962C8B-B14F-4D97-AF65-F5344CB8AC3E}">
        <p14:creationId xmlns:p14="http://schemas.microsoft.com/office/powerpoint/2010/main" val="25580965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Bleu chau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1862</TotalTime>
  <Words>1755</Words>
  <Application>Microsoft Office PowerPoint</Application>
  <PresentationFormat>Grand écran</PresentationFormat>
  <Paragraphs>145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1" baseType="lpstr">
      <vt:lpstr>Arial</vt:lpstr>
      <vt:lpstr>Montserrat</vt:lpstr>
      <vt:lpstr>Montserrat Semi</vt:lpstr>
      <vt:lpstr>Poppins</vt:lpstr>
      <vt:lpstr>Times New Roman</vt:lpstr>
      <vt:lpstr>Trebuchet MS</vt:lpstr>
      <vt:lpstr>Wingdings</vt:lpstr>
      <vt:lpstr>Wingdings 3</vt:lpstr>
      <vt:lpstr>Facette</vt:lpstr>
      <vt:lpstr>Cycle de juin Préparation à l’agrégation d’histoire  Session 2026-2027</vt:lpstr>
      <vt:lpstr>Présentation PowerPoint</vt:lpstr>
      <vt:lpstr>I. Présentation du concours</vt:lpstr>
      <vt:lpstr>Présentation PowerPoint</vt:lpstr>
      <vt:lpstr>Quelques chiffres sur la préparation à Sorbonne Université </vt:lpstr>
      <vt:lpstr>Les épreuves d’admissibilité (écrites)</vt:lpstr>
      <vt:lpstr>Les épreuves d’admission (oral)</vt:lpstr>
      <vt:lpstr>II. La préparation au concours (2026-2027)  Réunion de rentrée 4 septembre 10h-13h (salle à confirmer)  Les questions au programme </vt:lpstr>
      <vt:lpstr>Présentation PowerPoint</vt:lpstr>
      <vt:lpstr>L’organisation des enseignements </vt:lpstr>
      <vt:lpstr>Consultez régulièrement la page Moodle d’information sur la préparation à l’agrégation : https://moodle-lettres-25.sorbonne-universite.fr/course/view.php?id=232  - Informations générales - Programmes - Emploi du temps hebdomadaire  </vt:lpstr>
      <vt:lpstr>Des changements peuvent intervenir sur l’emploi du temps. Pensez à regarder très régulièrement l’emploi du temps semaine par semaine, disponible en ligne sur Moodle  </vt:lpstr>
      <vt:lpstr>Compléments sur l’emploi du temps</vt:lpstr>
      <vt:lpstr>Présentation PowerPoint</vt:lpstr>
      <vt:lpstr>Présentation PowerPoint</vt:lpstr>
      <vt:lpstr>III. Programme du cycle de juin</vt:lpstr>
      <vt:lpstr>III. La deuxième année du master-recherche agrégation  Réunion de rentrée début septembre (date à confirmer) </vt:lpstr>
      <vt:lpstr>Les cours à suivre en M2 Recherche-agrégation</vt:lpstr>
      <vt:lpstr>Des changements peuvent intervenir sur l’emploi du temps. Pensez à regarder très régulièrement l’emploi du temps semaine par semaine, disponible en ligne sur Moodle  </vt:lpstr>
      <vt:lpstr>Les modalités d’évaluation en M2RA</vt:lpstr>
      <vt:lpstr>IV. Conseil généraux - questions </vt:lpstr>
      <vt:lpstr>Cycle de juin Préparation à l’agrégation d’histoire  Session 2026-2027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Eugénie Galasso</dc:creator>
  <cp:lastModifiedBy>Relecteur 1</cp:lastModifiedBy>
  <cp:revision>30</cp:revision>
  <dcterms:created xsi:type="dcterms:W3CDTF">2025-06-24T07:09:24Z</dcterms:created>
  <dcterms:modified xsi:type="dcterms:W3CDTF">2026-06-08T10:38:39Z</dcterms:modified>
</cp:coreProperties>
</file>