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BB4FDF-0279-0B06-915B-E77068E21E9C}">
  <a:tblStyle styleId="{0BBB4FDF-0279-0B06-915B-E77068E21E9C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  <a:fill>
          <a:solidFill>
            <a:schemeClr val="accent2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orbonne-universites.fr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Ouver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>
          <a:xfrm>
            <a:off x="1150938" y="1988840"/>
            <a:ext cx="7561262" cy="1692188"/>
          </a:xfrm>
        </p:spPr>
        <p:txBody>
          <a:bodyPr anchor="ctr">
            <a:noAutofit/>
          </a:bodyPr>
          <a:lstStyle>
            <a:lvl1pPr>
              <a:defRPr sz="5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5605803" y="2302024"/>
            <a:ext cx="3106396" cy="406896"/>
          </a:xfrm>
        </p:spPr>
        <p:txBody>
          <a:bodyPr>
            <a:normAutofit/>
          </a:bodyPr>
          <a:lstStyle>
            <a:lvl1pPr marL="0" indent="0" algn="l">
              <a:buNone/>
              <a:defRPr sz="1000" cap="all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</a:p>
        </p:txBody>
      </p:sp>
      <p:sp>
        <p:nvSpPr>
          <p:cNvPr id="6" name="ZoneTexte 5"/>
          <p:cNvSpPr>
            <a:spLocks noAdjustHandles="1"/>
          </p:cNvSpPr>
          <p:nvPr userDrawn="1"/>
        </p:nvSpPr>
        <p:spPr bwMode="auto">
          <a:xfrm>
            <a:off x="7063816" y="5863040"/>
            <a:ext cx="1648384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defRPr/>
            </a:pPr>
            <a:r>
              <a:rPr lang="fr-FR" sz="800">
                <a:solidFill>
                  <a:schemeClr val="bg1"/>
                </a:solidFill>
              </a:rPr>
              <a:t>Document confidentiel –</a:t>
            </a:r>
            <a:br>
              <a:rPr lang="fr-FR" sz="800">
                <a:solidFill>
                  <a:schemeClr val="bg1"/>
                </a:solidFill>
              </a:rPr>
            </a:br>
            <a:r>
              <a:rPr lang="fr-FR" sz="800">
                <a:solidFill>
                  <a:schemeClr val="bg1"/>
                </a:solidFill>
              </a:rPr>
              <a:t>ne peut être reproduit ni diffusé</a:t>
            </a:r>
            <a:br>
              <a:rPr lang="fr-FR" sz="800">
                <a:solidFill>
                  <a:schemeClr val="bg1"/>
                </a:solidFill>
              </a:rPr>
            </a:br>
            <a:r>
              <a:rPr lang="fr-FR" sz="800">
                <a:solidFill>
                  <a:schemeClr val="bg1"/>
                </a:solidFill>
              </a:rPr>
              <a:t>sans l'accord préalable</a:t>
            </a:r>
            <a:br>
              <a:rPr lang="fr-FR" sz="800">
                <a:solidFill>
                  <a:schemeClr val="bg1"/>
                </a:solidFill>
              </a:rPr>
            </a:br>
            <a:r>
              <a:rPr lang="fr-FR" sz="800">
                <a:solidFill>
                  <a:schemeClr val="bg1"/>
                </a:solidFill>
              </a:rPr>
              <a:t>de Sorbonne Université.</a:t>
            </a:r>
          </a:p>
          <a:p>
            <a:pPr>
              <a:defRPr/>
            </a:pPr>
            <a:endParaRPr lang="fr-FR" sz="80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063816" y="4999741"/>
            <a:ext cx="1620000" cy="651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150938" y="548680"/>
            <a:ext cx="7535862" cy="1440160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Titre de la présentation</a:t>
            </a:r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7"/>
          </p:nvPr>
        </p:nvSpPr>
        <p:spPr bwMode="auto">
          <a:xfrm>
            <a:off x="1150938" y="2708920"/>
            <a:ext cx="4321162" cy="3599805"/>
          </a:xfrm>
        </p:spPr>
        <p:txBody>
          <a:bodyPr/>
          <a:lstStyle>
            <a:lvl1pPr marL="288000" indent="-288000">
              <a:spcBef>
                <a:spcPts val="600"/>
              </a:spcBef>
              <a:buClr>
                <a:schemeClr val="accent4"/>
              </a:buClr>
              <a:buFont typeface="+mj-lt"/>
              <a:buAutoNum type="arabicPeriod"/>
              <a:defRPr sz="1400" cap="all"/>
            </a:lvl1pPr>
            <a:lvl2pPr marL="288000">
              <a:spcBef>
                <a:spcPts val="0"/>
              </a:spcBef>
              <a:spcAft>
                <a:spcPts val="0"/>
              </a:spcAft>
              <a:defRPr sz="1200" b="0"/>
            </a:lvl2pPr>
            <a:lvl3pPr marL="288000"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ec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3598384" y="2024844"/>
            <a:ext cx="1441668" cy="1619795"/>
          </a:xfrm>
        </p:spPr>
        <p:txBody>
          <a:bodyPr wrap="none" anchor="t">
            <a:noAutofit/>
          </a:bodyPr>
          <a:lstStyle>
            <a:lvl1pPr algn="l">
              <a:lnSpc>
                <a:spcPts val="16000"/>
              </a:lnSpc>
              <a:defRPr sz="16000" b="0" cap="all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671900" y="3765017"/>
            <a:ext cx="5040299" cy="1320167"/>
          </a:xfrm>
        </p:spPr>
        <p:txBody>
          <a:bodyPr anchor="t"/>
          <a:lstStyle>
            <a:lvl1pPr marL="0" indent="0" algn="l">
              <a:lnSpc>
                <a:spcPct val="110000"/>
              </a:lnSpc>
              <a:buNone/>
              <a:defRPr sz="1600" cap="all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ZoneTexte 6"/>
          <p:cNvSpPr>
            <a:spLocks noAdjustHandles="1"/>
          </p:cNvSpPr>
          <p:nvPr userDrawn="1"/>
        </p:nvSpPr>
        <p:spPr bwMode="auto">
          <a:xfrm>
            <a:off x="773494" y="6601044"/>
            <a:ext cx="233003" cy="107722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pPr>
              <a:defRPr/>
            </a:pPr>
            <a:fld id="{6EFBFBCE-6BD1-4F6A-9141-B5DA0ECB219E}" type="slidenum">
              <a:rPr lang="fr-FR" sz="700">
                <a:solidFill>
                  <a:schemeClr val="bg1"/>
                </a:solidFill>
              </a:rPr>
              <a:t>‹N°›</a:t>
            </a:fld>
            <a:endParaRPr lang="fr-FR" sz="700">
              <a:solidFill>
                <a:schemeClr val="bg1"/>
              </a:solidFill>
            </a:endParaRPr>
          </a:p>
        </p:txBody>
      </p:sp>
      <p:pic>
        <p:nvPicPr>
          <p:cNvPr id="7" name="Image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51620" y="360662"/>
            <a:ext cx="1188000" cy="477543"/>
          </a:xfrm>
          <a:prstGeom prst="rect">
            <a:avLst/>
          </a:prstGeom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Titre de la présentation</a:t>
            </a:r>
            <a:endParaRPr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2"/>
          </p:nvPr>
        </p:nvSpPr>
        <p:spPr bwMode="auto">
          <a:xfrm>
            <a:off x="1150938" y="2276475"/>
            <a:ext cx="7561262" cy="4032250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152932" y="6598509"/>
            <a:ext cx="2160000" cy="107722"/>
          </a:xfrm>
        </p:spPr>
        <p:txBody>
          <a:bodyPr anchor="b">
            <a:spAutoFit/>
          </a:bodyPr>
          <a:lstStyle>
            <a:lvl1pPr>
              <a:defRPr sz="700" cap="all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/>
              <a:buChar char="l"/>
              <a:defRPr sz="1100" b="0"/>
            </a:lvl2pPr>
          </a:lstStyle>
          <a:p>
            <a:pPr lvl="0">
              <a:defRPr/>
            </a:pPr>
            <a:r>
              <a:rPr lang="fr-FR"/>
              <a:t>TITRE DE LA SECTION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Visu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6"/>
          <p:cNvSpPr>
            <a:spLocks noGrp="1"/>
          </p:cNvSpPr>
          <p:nvPr>
            <p:ph type="pic" sz="quarter" idx="13"/>
          </p:nvPr>
        </p:nvSpPr>
        <p:spPr bwMode="auto">
          <a:xfrm>
            <a:off x="4104000" y="-9061"/>
            <a:ext cx="5040000" cy="6210369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Cliquez sur l'icône pour ajouter une image</a:t>
            </a:r>
            <a:endParaRPr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 bwMode="auto">
          <a:xfrm>
            <a:off x="1150938" y="989856"/>
            <a:ext cx="2727792" cy="1143000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2"/>
          </p:nvPr>
        </p:nvSpPr>
        <p:spPr bwMode="auto">
          <a:xfrm>
            <a:off x="1150938" y="2276475"/>
            <a:ext cx="2736986" cy="4032250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/>
              <a:buChar char="l"/>
              <a:defRPr sz="1200" b="0"/>
            </a:lvl2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7" name="Espace réservé du texte 9"/>
          <p:cNvSpPr>
            <a:spLocks noGrp="1"/>
          </p:cNvSpPr>
          <p:nvPr>
            <p:ph type="body" sz="quarter" idx="14"/>
          </p:nvPr>
        </p:nvSpPr>
        <p:spPr bwMode="auto">
          <a:xfrm>
            <a:off x="4104000" y="6165384"/>
            <a:ext cx="5040000" cy="720000"/>
          </a:xfrm>
          <a:prstGeom prst="rect">
            <a:avLst/>
          </a:prstGeom>
          <a:solidFill>
            <a:schemeClr val="accent4"/>
          </a:solidFill>
        </p:spPr>
        <p:txBody>
          <a:bodyPr lIns="216000" tIns="72000" rIns="108000" bIns="72000" anchor="ctr">
            <a:noAutofit/>
          </a:bodyPr>
          <a:lstStyle>
            <a:lvl1pPr>
              <a:defRPr sz="1000" b="1" cap="all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152932" y="6598509"/>
            <a:ext cx="2160000" cy="107722"/>
          </a:xfrm>
        </p:spPr>
        <p:txBody>
          <a:bodyPr anchor="b">
            <a:spAutoFit/>
          </a:bodyPr>
          <a:lstStyle>
            <a:lvl1pPr>
              <a:defRPr sz="700" cap="all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/>
              <a:buChar char="l"/>
              <a:defRPr sz="1100" b="0"/>
            </a:lvl2pPr>
          </a:lstStyle>
          <a:p>
            <a:pPr lvl="0">
              <a:defRPr/>
            </a:pPr>
            <a:r>
              <a:rPr lang="fr-FR"/>
              <a:t>TITRE DE LA SECTION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Visu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6"/>
          <p:cNvSpPr>
            <a:spLocks noGrp="1"/>
          </p:cNvSpPr>
          <p:nvPr>
            <p:ph type="pic" sz="quarter" idx="13"/>
          </p:nvPr>
        </p:nvSpPr>
        <p:spPr bwMode="auto">
          <a:xfrm>
            <a:off x="0" y="-9061"/>
            <a:ext cx="9144000" cy="6210369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Cliquez sur l'icône pour ajouter une image</a:t>
            </a:r>
            <a:endParaRPr/>
          </a:p>
        </p:txBody>
      </p:sp>
      <p:sp>
        <p:nvSpPr>
          <p:cNvPr id="5" name="Espace réservé du texte 9"/>
          <p:cNvSpPr>
            <a:spLocks noGrp="1"/>
          </p:cNvSpPr>
          <p:nvPr>
            <p:ph type="body" sz="quarter" idx="14"/>
          </p:nvPr>
        </p:nvSpPr>
        <p:spPr bwMode="auto">
          <a:xfrm>
            <a:off x="0" y="6165384"/>
            <a:ext cx="9144000" cy="720000"/>
          </a:xfrm>
          <a:prstGeom prst="rect">
            <a:avLst/>
          </a:prstGeom>
          <a:solidFill>
            <a:schemeClr val="accent4"/>
          </a:solidFill>
        </p:spPr>
        <p:txBody>
          <a:bodyPr lIns="216000" tIns="72000" rIns="108000" bIns="72000" anchor="ctr">
            <a:noAutofit/>
          </a:bodyPr>
          <a:lstStyle>
            <a:lvl1pPr>
              <a:defRPr sz="1000" b="1" cap="all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lô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7"/>
          <p:cNvSpPr>
            <a:spLocks noGrp="1"/>
          </p:cNvSpPr>
          <p:nvPr>
            <p:ph type="body" sz="quarter" idx="12"/>
          </p:nvPr>
        </p:nvSpPr>
        <p:spPr bwMode="auto">
          <a:xfrm>
            <a:off x="3437230" y="1412776"/>
            <a:ext cx="5274970" cy="900100"/>
          </a:xfrm>
        </p:spPr>
        <p:txBody>
          <a:bodyPr anchor="b"/>
          <a:lstStyle>
            <a:lvl1pPr>
              <a:defRPr sz="1400" cap="all">
                <a:solidFill>
                  <a:schemeClr val="bg1"/>
                </a:solidFill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/>
              <a:buChar char="l"/>
              <a:defRPr sz="1200" b="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5" name="ZoneTexte 6">
            <a:hlinkClick r:id="rId2"/>
          </p:cNvPr>
          <p:cNvSpPr>
            <a:spLocks noAdjustHandles="1"/>
          </p:cNvSpPr>
          <p:nvPr userDrawn="1"/>
        </p:nvSpPr>
        <p:spPr bwMode="auto">
          <a:xfrm>
            <a:off x="3437231" y="6612740"/>
            <a:ext cx="1476934" cy="123111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bg1"/>
                </a:solidFill>
              </a:rPr>
              <a:t>SORBONNE-UNIVERSITE.FR</a:t>
            </a:r>
            <a:endParaRPr/>
          </a:p>
        </p:txBody>
      </p:sp>
      <p:pic>
        <p:nvPicPr>
          <p:cNvPr id="6" name="Image 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447183" y="2972948"/>
            <a:ext cx="2233488" cy="89780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50938" y="989856"/>
            <a:ext cx="7535862" cy="1143000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150938" y="2276871"/>
            <a:ext cx="7535862" cy="403185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301254" y="6601044"/>
            <a:ext cx="2520000" cy="107722"/>
          </a:xfrm>
          <a:prstGeom prst="rect">
            <a:avLst/>
          </a:prstGeom>
        </p:spPr>
        <p:txBody>
          <a:bodyPr vert="horz" lIns="36000" tIns="0" rIns="36000" bIns="0" rtlCol="0" anchor="b">
            <a:spAutoFit/>
          </a:bodyPr>
          <a:lstStyle>
            <a:lvl1pPr algn="ctr">
              <a:defRPr sz="7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  <p:sp>
        <p:nvSpPr>
          <p:cNvPr id="7" name="ZoneTexte 7"/>
          <p:cNvSpPr>
            <a:spLocks/>
          </p:cNvSpPr>
          <p:nvPr/>
        </p:nvSpPr>
        <p:spPr bwMode="auto">
          <a:xfrm>
            <a:off x="773494" y="6601044"/>
            <a:ext cx="233003" cy="107722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pPr>
              <a:defRPr/>
            </a:pPr>
            <a:fld id="{6EFBFBCE-6BD1-4F6A-9141-B5DA0ECB219E}" type="slidenum">
              <a:rPr lang="fr-FR" sz="700">
                <a:solidFill>
                  <a:schemeClr val="accent1"/>
                </a:solidFill>
              </a:rPr>
              <a:t>‹N°›</a:t>
            </a:fld>
            <a:endParaRPr lang="fr-FR" sz="700">
              <a:solidFill>
                <a:schemeClr val="accent1"/>
              </a:solidFill>
            </a:endParaRPr>
          </a:p>
        </p:txBody>
      </p:sp>
      <p:pic>
        <p:nvPicPr>
          <p:cNvPr id="8" name="Image 8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151620" y="360310"/>
            <a:ext cx="1188000" cy="4782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dt="0"/>
  <p:txStyles>
    <p:titleStyle>
      <a:lvl1pPr algn="l" defTabSz="914400">
        <a:lnSpc>
          <a:spcPct val="90000"/>
        </a:lnSpc>
        <a:spcBef>
          <a:spcPts val="0"/>
        </a:spcBef>
        <a:buNone/>
        <a:defRPr sz="34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spcBef>
          <a:spcPts val="0"/>
        </a:spcBef>
        <a:buFontTx/>
        <a:buNone/>
        <a:defRPr sz="1800" b="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>
        <a:spcBef>
          <a:spcPts val="600"/>
        </a:spcBef>
        <a:buFontTx/>
        <a:buNone/>
        <a:defRPr sz="1400" b="1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>
        <a:spcBef>
          <a:spcPts val="600"/>
        </a:spcBef>
        <a:spcAft>
          <a:spcPts val="300"/>
        </a:spcAft>
        <a:buFontTx/>
        <a:buNone/>
        <a:defRPr sz="1400" b="0">
          <a:solidFill>
            <a:schemeClr val="tx2"/>
          </a:solidFill>
          <a:latin typeface="+mn-lt"/>
          <a:ea typeface="+mn-ea"/>
          <a:cs typeface="+mn-cs"/>
        </a:defRPr>
      </a:lvl3pPr>
      <a:lvl4pPr marL="504000" indent="-144000" algn="l" defTabSz="914400">
        <a:spcBef>
          <a:spcPts val="0"/>
        </a:spcBef>
        <a:buSzPct val="80000"/>
        <a:buFont typeface="Wingdings"/>
        <a:buChar char="l"/>
        <a:defRPr sz="1200">
          <a:solidFill>
            <a:schemeClr val="tx2"/>
          </a:solidFill>
          <a:latin typeface="+mn-lt"/>
          <a:ea typeface="+mn-ea"/>
          <a:cs typeface="+mn-cs"/>
        </a:defRPr>
      </a:lvl4pPr>
      <a:lvl5pPr marL="648000" indent="-108000" algn="l" defTabSz="914400">
        <a:spcBef>
          <a:spcPts val="0"/>
        </a:spcBef>
        <a:buFont typeface="Arial"/>
        <a:buChar char="»"/>
        <a:defRPr sz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ean-christophe.jolivet@sorbonne-universite.fr" TargetMode="External"/><Relationship Id="rId2" Type="http://schemas.openxmlformats.org/officeDocument/2006/relationships/hyperlink" Target="mailto:pierre.pontier@sorbonne-universite.fr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oodle-lettres-24.sorbonne-universite.fr/mod/folder/view.php?id=1171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2" Type="http://schemas.openxmlformats.org/officeDocument/2006/relationships/hyperlink" Target="https://www.google.fr/url?sa=i&amp;rct=j&amp;q=&amp;esrc=s&amp;source=images&amp;cd=&amp;cad=rja&amp;uact=8&amp;ved=2ahUKEwjjv6fZi5DdAhUFz4UKHTmDB4oQjRx6BAgBEAU&amp;url=https://www.gsrl-cnrs.fr/20-fevrier-2018-seminaire-violence-dogme-territoires-violence-dogme-territoires-usages-passe-lislamisme-contemporain/ens_logo/&amp;psig=AOvVaw2f82KhEgSr6padn5O56xjk&amp;ust=153555752742555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orbonne.fr/wp-content/uploads/logo-enc2.jpg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google.fr/url?sa=i&amp;rct=j&amp;q=&amp;esrc=s&amp;source=images&amp;cd=&amp;cad=rja&amp;uact=8&amp;ved=2ahUKEwiW-_qWjJDdAhULx4UKHfWGBD8QjRx6BAgBEAU&amp;url=https://fr.wikipedia.org/wiki/Fichier:Universit%C3%A9_Paris_3_(logo).svg&amp;psig=AOvVaw2Cd6uTb_ED3dIYOY_ae54K&amp;ust=153555765677360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-lettres-24.sorbonne-universite.fr/mod/folder/view.php?id=11707" TargetMode="External"/><Relationship Id="rId2" Type="http://schemas.openxmlformats.org/officeDocument/2006/relationships/hyperlink" Target="mailto:Gabriella.parussa@sorbonne-universite.fr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classes.bnf.fr/livre/grand/565.ht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s://www.google.fr/url?sa=i&amp;rct=j&amp;q=&amp;esrc=s&amp;source=images&amp;cd=&amp;cad=rja&amp;uact=8&amp;ved=2ahUKEwiW-_qWjJDdAhULx4UKHfWGBD8QjRx6BAgBEAU&amp;url=https://fr.wikipedia.org/wiki/Fichier:Universit%C3%A9_Paris_3_(logo).svg&amp;psig=AOvVaw2Cd6uTb_ED3dIYOY_ae54K&amp;ust=153555765677360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-lettres-24.sorbonne-universite.fr/mod/folder/view.php?id=11708" TargetMode="External"/><Relationship Id="rId2" Type="http://schemas.openxmlformats.org/officeDocument/2006/relationships/hyperlink" Target="mailto:Jean-charles.monferran@sorbonne-universite.fr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Fabien.gris@sorbonne-universite.fr" TargetMode="External"/><Relationship Id="rId2" Type="http://schemas.openxmlformats.org/officeDocument/2006/relationships/hyperlink" Target="mailto:Marianne.bouchardon@sorbonne-universite.fr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moodle-lettres-24.sorbonne-universite.fr/mod/folder/view.php?id=11708" TargetMode="External"/><Relationship Id="rId4" Type="http://schemas.openxmlformats.org/officeDocument/2006/relationships/hyperlink" Target="mailto:Helene.vedrine@sorbonne-universite.fr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iao-li.li@sorbonne-universite.fr" TargetMode="External"/><Relationship Id="rId2" Type="http://schemas.openxmlformats.org/officeDocument/2006/relationships/hyperlink" Target="mailto:lettres-languefrancaise-sorbonne@sorbonne-universite.fr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elodie.sellam@sorbonne-universite.fr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google.fr/url?sa=i&amp;rct=j&amp;q=&amp;esrc=s&amp;source=images&amp;cd=&amp;cad=rja&amp;uact=8&amp;ved=2ahUKEwi_r6SGkZDdAhUIuRoKHU1JAzgQjRx6BAgBEAU&amp;url=http://www.octaveuzanne.com/2014/11/paul-lacroix-l-homme-livre-du-xixe.html&amp;psig=AOvVaw0ep8XbMgNhaAvAG64Opvwq&amp;ust=1535558915840060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-lettres-24.sorbonne-universite.fr/mod/folder/view.php?id=11708" TargetMode="External"/><Relationship Id="rId2" Type="http://schemas.openxmlformats.org/officeDocument/2006/relationships/hyperlink" Target="mailto:renaud.bret-vitoz@sorbonne-universite.fr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google.fr/url?sa=i&amp;rct=j&amp;q=&amp;esrc=s&amp;source=images&amp;cd=&amp;cad=rja&amp;uact=8&amp;ved=2ahUKEwjTq4Ptk5DdAhVMdhoKHSAUBloQjRx6BAgBEAU&amp;url=https://www.arageek.com/ibda3world/10-weirdest-courses&amp;psig=AOvVaw0EiiK4iJIKoZsVBAHhSn15&amp;ust=1535559698643065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-lettres-24.sorbonne-universite.fr/mod/folder/view.php?id=11708" TargetMode="External"/><Relationship Id="rId2" Type="http://schemas.openxmlformats.org/officeDocument/2006/relationships/hyperlink" Target="mailto:Masson.jean-yves@orange.fr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-lettres-24.sorbonne-universite.fr/mod/folder/view.php?id=11707" TargetMode="External"/><Relationship Id="rId2" Type="http://schemas.openxmlformats.org/officeDocument/2006/relationships/hyperlink" Target="mailto:Christelle.reggiani@gmail.com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type="subTitle" idx="1"/>
          </p:nvPr>
        </p:nvSpPr>
        <p:spPr bwMode="auto">
          <a:xfrm>
            <a:off x="467544" y="1052736"/>
            <a:ext cx="8244656" cy="158400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3600" b="1"/>
              <a:t>MASTER </a:t>
            </a:r>
            <a:endParaRPr/>
          </a:p>
          <a:p>
            <a:pPr algn="ctr">
              <a:defRPr/>
            </a:pPr>
            <a:r>
              <a:rPr lang="fr-FR" sz="3600" b="1"/>
              <a:t>Mention LETTRES</a:t>
            </a:r>
            <a:endParaRPr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 bwMode="auto">
          <a:xfrm>
            <a:off x="467544" y="2636912"/>
            <a:ext cx="8244655" cy="1692188"/>
          </a:xfrm>
        </p:spPr>
        <p:txBody>
          <a:bodyPr/>
          <a:lstStyle/>
          <a:p>
            <a:pPr algn="ctr">
              <a:defRPr/>
            </a:pPr>
            <a:r>
              <a:rPr lang="fr-FR" sz="3600"/>
              <a:t>Présentation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 bwMode="auto">
          <a:xfrm>
            <a:off x="724999" y="2645833"/>
            <a:ext cx="8527519" cy="3827638"/>
          </a:xfrm>
        </p:spPr>
        <p:txBody>
          <a:bodyPr vertOverflow="overflow" horzOverflow="clip" vert="horz" wrap="square" lIns="36000" tIns="0" rIns="36000" bIns="0" numCol="1" spcCol="0" rtlCol="0" fromWordArt="0" anchor="t" anchorCtr="0" forceAA="0" compatLnSpc="0">
            <a:normAutofit fontScale="80000" lnSpcReduction="10000"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fr-FR" sz="2200">
                <a:latin typeface="+mn-lt"/>
              </a:rPr>
              <a:t>Formation solide en latin et en grec</a:t>
            </a:r>
            <a:endParaRPr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/>
              <a:buChar char="•"/>
              <a:defRPr/>
            </a:pPr>
            <a:r>
              <a:rPr lang="fr-FR" sz="2200">
                <a:latin typeface="+mn-lt"/>
              </a:rPr>
              <a:t>Couvre un vaste empan chronologique</a:t>
            </a:r>
            <a:endParaRPr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/>
              <a:buChar char="•"/>
              <a:defRPr/>
            </a:pPr>
            <a:r>
              <a:rPr lang="fr-FR" sz="2200">
                <a:latin typeface="+mn-lt"/>
              </a:rPr>
              <a:t>Latin: des origines de Rome à l’antiquité tardive et au latin de la Renaissance</a:t>
            </a:r>
            <a:endParaRPr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/>
              <a:buChar char="•"/>
              <a:defRPr/>
            </a:pPr>
            <a:r>
              <a:rPr lang="fr-FR" sz="2200">
                <a:latin typeface="+mn-lt"/>
              </a:rPr>
              <a:t>Grec: du monde mycénien au grec byzantin et au grec moderne 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fr-FR" sz="2200">
                <a:latin typeface="+mn-lt"/>
              </a:rPr>
              <a:t>Approches diverses :</a:t>
            </a:r>
            <a:endParaRPr/>
          </a:p>
          <a:p>
            <a:pPr marL="720000" indent="-285750">
              <a:lnSpc>
                <a:spcPts val="2300"/>
              </a:lnSpc>
              <a:buFont typeface="Courier New"/>
              <a:buChar char="o"/>
              <a:defRPr/>
            </a:pPr>
            <a:r>
              <a:rPr lang="fr-FR">
                <a:latin typeface="+mn-lt"/>
              </a:rPr>
              <a:t>Linguistique</a:t>
            </a:r>
            <a:endParaRPr/>
          </a:p>
          <a:p>
            <a:pPr marL="720000" indent="-285750">
              <a:lnSpc>
                <a:spcPts val="2300"/>
              </a:lnSpc>
              <a:buFont typeface="Courier New"/>
              <a:buChar char="o"/>
              <a:defRPr/>
            </a:pPr>
            <a:r>
              <a:rPr lang="fr-FR">
                <a:latin typeface="+mn-lt"/>
              </a:rPr>
              <a:t>Littérature</a:t>
            </a:r>
            <a:endParaRPr/>
          </a:p>
          <a:p>
            <a:pPr marL="720000" indent="-285750">
              <a:lnSpc>
                <a:spcPts val="2300"/>
              </a:lnSpc>
              <a:buFont typeface="Courier New"/>
              <a:buChar char="o"/>
              <a:defRPr/>
            </a:pPr>
            <a:r>
              <a:rPr lang="fr-FR">
                <a:latin typeface="+mn-lt"/>
              </a:rPr>
              <a:t>Histoire des idées</a:t>
            </a:r>
            <a:endParaRPr/>
          </a:p>
          <a:p>
            <a:pPr marL="720000" indent="-285750">
              <a:lnSpc>
                <a:spcPts val="2300"/>
              </a:lnSpc>
              <a:buFont typeface="Courier New"/>
              <a:buChar char="o"/>
              <a:defRPr/>
            </a:pPr>
            <a:r>
              <a:rPr lang="fr-FR">
                <a:latin typeface="+mn-lt"/>
              </a:rPr>
              <a:t>Archéologie</a:t>
            </a:r>
            <a:endParaRPr/>
          </a:p>
          <a:p>
            <a:pPr marL="720000" indent="-285750">
              <a:lnSpc>
                <a:spcPts val="2300"/>
              </a:lnSpc>
              <a:buFont typeface="Courier New"/>
              <a:buChar char="o"/>
              <a:defRPr/>
            </a:pPr>
            <a:r>
              <a:rPr lang="fr-FR">
                <a:latin typeface="+mn-lt"/>
              </a:rPr>
              <a:t>Dialectologie</a:t>
            </a:r>
            <a:endParaRPr/>
          </a:p>
          <a:p>
            <a:pPr marL="720000" indent="-285750">
              <a:lnSpc>
                <a:spcPts val="2300"/>
              </a:lnSpc>
              <a:spcAft>
                <a:spcPts val="300"/>
              </a:spcAft>
              <a:buFont typeface="Courier New"/>
              <a:buChar char="o"/>
              <a:defRPr/>
            </a:pPr>
            <a:r>
              <a:rPr lang="fr-FR">
                <a:latin typeface="+mn-lt"/>
              </a:rPr>
              <a:t>Étude des sources littéraires et documentaires…</a:t>
            </a:r>
            <a:endParaRPr/>
          </a:p>
          <a:p>
            <a:pPr>
              <a:spcBef>
                <a:spcPts val="1200"/>
              </a:spcBef>
              <a:defRPr/>
            </a:pPr>
            <a:r>
              <a:rPr lang="fr-FR" sz="2100">
                <a:latin typeface="+mn-lt"/>
              </a:rPr>
              <a:t>Composantes: UFR de Latin et UFR de Grec</a:t>
            </a:r>
            <a:endParaRPr/>
          </a:p>
        </p:txBody>
      </p:sp>
      <p:pic>
        <p:nvPicPr>
          <p:cNvPr id="5" name="Imag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36096" y="100545"/>
            <a:ext cx="3600400" cy="1168215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/>
        </p:nvSpPr>
        <p:spPr bwMode="auto">
          <a:xfrm>
            <a:off x="1150938" y="1430827"/>
            <a:ext cx="7535862" cy="1143000"/>
          </a:xfrm>
        </p:spPr>
        <p:txBody>
          <a:bodyPr vert="horz" lIns="36000" tIns="0" rIns="36000" bIns="0" rtlCol="0" anchor="b">
            <a:normAutofit fontScale="925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/>
              <a:t>Master recherche</a:t>
            </a:r>
            <a:br>
              <a:rPr lang="fr-FR"/>
            </a:br>
            <a:r>
              <a:rPr lang="fr-FR"/>
              <a:t>Lettres classiques</a:t>
            </a:r>
            <a:br>
              <a:rPr lang="fr-FR"/>
            </a:br>
            <a:r>
              <a:rPr lang="fr-FR"/>
              <a:t>(français, latin, grec)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150938" y="1430827"/>
            <a:ext cx="753586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/>
              <a:t>Master recherche</a:t>
            </a:r>
            <a:br>
              <a:rPr lang="fr-FR"/>
            </a:br>
            <a:r>
              <a:rPr lang="fr-FR"/>
              <a:t>Lettres classiques</a:t>
            </a:r>
            <a:br>
              <a:rPr lang="fr-FR"/>
            </a:br>
            <a:r>
              <a:rPr lang="fr-FR"/>
              <a:t>(français, latin, grec)</a:t>
            </a:r>
            <a:endParaRPr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Titre de la présentation</a:t>
            </a:r>
            <a:endParaRPr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2"/>
          </p:nvPr>
        </p:nvSpPr>
        <p:spPr bwMode="auto">
          <a:xfrm>
            <a:off x="1150937" y="2734027"/>
            <a:ext cx="7599756" cy="357469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Contacts:</a:t>
            </a:r>
          </a:p>
          <a:p>
            <a:pPr>
              <a:defRPr/>
            </a:pPr>
            <a:endParaRPr dirty="0"/>
          </a:p>
          <a:p>
            <a:pPr>
              <a:defRPr/>
            </a:pPr>
            <a:r>
              <a:rPr lang="fr-FR" dirty="0"/>
              <a:t>Grec: Patrice Hamon</a:t>
            </a:r>
            <a:endParaRPr dirty="0"/>
          </a:p>
          <a:p>
            <a:pPr>
              <a:defRPr/>
            </a:pPr>
            <a:r>
              <a:rPr lang="fr-FR" u="sng" dirty="0">
                <a:hlinkClick r:id="rId2" tooltip="mailto:pierre.pontier@sorbonne-universite.fr"/>
              </a:rPr>
              <a:t>Patrice.hamon@sorbonne-universite.fr</a:t>
            </a:r>
            <a:r>
              <a:rPr lang="fr-FR" dirty="0"/>
              <a:t>  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Latin: Jean-Christophe Jolivet</a:t>
            </a:r>
            <a:endParaRPr dirty="0"/>
          </a:p>
          <a:p>
            <a:pPr>
              <a:defRPr/>
            </a:pPr>
            <a:r>
              <a:rPr lang="fr-FR" u="sng" dirty="0">
                <a:hlinkClick r:id="rId3" tooltip="mailto:Jean-christophe.jolivet@sorbonne-universite.fr"/>
              </a:rPr>
              <a:t>Jean-christophe.jolivet@sorbonne-universite.fr</a:t>
            </a:r>
            <a:r>
              <a:rPr lang="fr-FR" dirty="0"/>
              <a:t> 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Brochure téléchargeable en ligne: </a:t>
            </a:r>
          </a:p>
          <a:p>
            <a:pPr>
              <a:defRPr/>
            </a:pPr>
            <a:r>
              <a:rPr lang="fr-FR" dirty="0">
                <a:hlinkClick r:id="rId4"/>
              </a:rPr>
              <a:t>https://moodle-lettres-24.sorbonne-universite.fr/mod/folder/view.php?id=11710</a:t>
            </a:r>
            <a:r>
              <a:rPr lang="fr-FR" dirty="0"/>
              <a:t> 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5"/>
          </p:nvPr>
        </p:nvSpPr>
        <p:spPr bwMode="auto">
          <a:xfrm>
            <a:off x="1152931" y="6244166"/>
            <a:ext cx="2182623" cy="462064"/>
          </a:xfrm>
        </p:spPr>
        <p:txBody>
          <a:bodyPr>
            <a:noAutofit/>
          </a:bodyPr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115616" y="908720"/>
            <a:ext cx="7535862" cy="15121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/>
              <a:t>Master recherche </a:t>
            </a:r>
            <a:br>
              <a:rPr lang="fr-FR"/>
            </a:br>
            <a:r>
              <a:rPr lang="fr-FR"/>
              <a:t>Allemand-Lettres (LLCE /LPL)</a:t>
            </a:r>
            <a:br>
              <a:rPr lang="fr-FR"/>
            </a:br>
            <a:endParaRPr lang="fr-FR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2"/>
          </p:nvPr>
        </p:nvSpPr>
        <p:spPr bwMode="auto">
          <a:xfrm>
            <a:off x="1150938" y="2780928"/>
            <a:ext cx="7885558" cy="35277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>
                <a:latin typeface="+mn-lt"/>
              </a:rPr>
              <a:t>Filière spécifique: </a:t>
            </a:r>
            <a:r>
              <a:rPr lang="fr-FR" sz="2400" b="1">
                <a:latin typeface="+mn-lt"/>
              </a:rPr>
              <a:t>voir l’UFR des Etudes Germaniques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5"/>
          <p:cNvSpPr>
            <a:spLocks noGrp="1"/>
          </p:cNvSpPr>
          <p:nvPr>
            <p:ph type="title"/>
          </p:nvPr>
        </p:nvSpPr>
        <p:spPr bwMode="auto">
          <a:xfrm>
            <a:off x="683568" y="2024844"/>
            <a:ext cx="8748464" cy="1619795"/>
          </a:xfrm>
        </p:spPr>
        <p:txBody>
          <a:bodyPr anchor="b"/>
          <a:lstStyle/>
          <a:p>
            <a:pPr>
              <a:lnSpc>
                <a:spcPct val="100000"/>
              </a:lnSpc>
              <a:defRPr/>
            </a:pPr>
            <a:r>
              <a:rPr lang="fr-FR" sz="4000"/>
              <a:t>Masters en partenariat</a:t>
            </a:r>
            <a:br>
              <a:rPr lang="fr-FR" sz="4000"/>
            </a:br>
            <a:r>
              <a:rPr lang="fr-FR" sz="4000"/>
              <a:t> </a:t>
            </a:r>
            <a:endParaRPr/>
          </a:p>
        </p:txBody>
      </p:sp>
      <p:sp>
        <p:nvSpPr>
          <p:cNvPr id="5" name="Espace réservé du texte 6"/>
          <p:cNvSpPr>
            <a:spLocks noGrp="1"/>
          </p:cNvSpPr>
          <p:nvPr>
            <p:ph type="body" idx="1"/>
          </p:nvPr>
        </p:nvSpPr>
        <p:spPr bwMode="auto">
          <a:xfrm>
            <a:off x="3275856" y="3501008"/>
            <a:ext cx="5040299" cy="1320167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fr-FR" sz="1500"/>
              <a:t>Master Lettres médiévales</a:t>
            </a:r>
            <a:endParaRPr/>
          </a:p>
          <a:p>
            <a:pPr>
              <a:defRPr/>
            </a:pPr>
            <a:endParaRPr lang="fr-FR" sz="1500"/>
          </a:p>
          <a:p>
            <a:pPr marL="285750" indent="-285750">
              <a:buFont typeface="Arial"/>
              <a:buChar char="•"/>
              <a:defRPr/>
            </a:pPr>
            <a:r>
              <a:rPr lang="fr-FR" sz="1500"/>
              <a:t>Master De la Renaissance aux Lumières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27584" y="1205880"/>
            <a:ext cx="753586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/>
              <a:t>Master recherche </a:t>
            </a:r>
            <a:br>
              <a:rPr lang="fr-FR"/>
            </a:br>
            <a:r>
              <a:rPr lang="fr-FR"/>
              <a:t>Lettres médiévales :</a:t>
            </a:r>
            <a:br>
              <a:rPr lang="fr-FR"/>
            </a:br>
            <a:r>
              <a:rPr lang="fr-FR"/>
              <a:t>Littérature, langues et savoirs</a:t>
            </a:r>
            <a:endParaRPr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2"/>
          </p:nvPr>
        </p:nvSpPr>
        <p:spPr bwMode="auto">
          <a:xfrm>
            <a:off x="827584" y="2420888"/>
            <a:ext cx="8208912" cy="4320480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fr-FR" sz="2300">
                <a:latin typeface="+mn-lt"/>
              </a:rPr>
              <a:t>En partenariat avec Paris 3-Sorbonne nouvelle, Ecole nationale des chartes, Ecole normale supérieure Ulm, Ecole Pratique des Hautes Etudes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fr-FR" sz="2300">
                <a:latin typeface="+mn-lt"/>
              </a:rPr>
              <a:t>Investigation interdisciplinaire du champ médiéval, croisant plusieurs approches:</a:t>
            </a:r>
            <a:endParaRPr/>
          </a:p>
          <a:p>
            <a:pPr marL="720000" indent="-180000">
              <a:lnSpc>
                <a:spcPts val="2400"/>
              </a:lnSpc>
              <a:buFont typeface="Courier New"/>
              <a:buChar char="o"/>
              <a:defRPr/>
            </a:pPr>
            <a:r>
              <a:rPr lang="fr-FR">
                <a:latin typeface="+mn-lt"/>
              </a:rPr>
              <a:t>Étude de la langue et de la littérature</a:t>
            </a:r>
            <a:endParaRPr/>
          </a:p>
          <a:p>
            <a:pPr marL="720000" indent="-180000">
              <a:lnSpc>
                <a:spcPts val="2400"/>
              </a:lnSpc>
              <a:buFont typeface="Courier New"/>
              <a:buChar char="o"/>
              <a:defRPr/>
            </a:pPr>
            <a:r>
              <a:rPr lang="fr-FR">
                <a:latin typeface="+mn-lt"/>
              </a:rPr>
              <a:t>Philologie, paléographie, édition de textes</a:t>
            </a:r>
            <a:endParaRPr/>
          </a:p>
          <a:p>
            <a:pPr marL="720000" indent="-180000">
              <a:lnSpc>
                <a:spcPts val="2400"/>
              </a:lnSpc>
              <a:buFont typeface="Courier New"/>
              <a:buChar char="o"/>
              <a:defRPr/>
            </a:pPr>
            <a:r>
              <a:rPr lang="fr-FR">
                <a:latin typeface="+mn-lt"/>
              </a:rPr>
              <a:t>Philosophie</a:t>
            </a:r>
            <a:endParaRPr/>
          </a:p>
          <a:p>
            <a:pPr marL="720000" indent="-180000">
              <a:lnSpc>
                <a:spcPts val="2400"/>
              </a:lnSpc>
              <a:buFont typeface="Courier New"/>
              <a:buChar char="o"/>
              <a:defRPr/>
            </a:pPr>
            <a:r>
              <a:rPr lang="fr-FR">
                <a:latin typeface="+mn-lt"/>
              </a:rPr>
              <a:t>Histoire</a:t>
            </a:r>
            <a:endParaRPr/>
          </a:p>
          <a:p>
            <a:pPr marL="720000" indent="-180000">
              <a:lnSpc>
                <a:spcPts val="2400"/>
              </a:lnSpc>
              <a:buFont typeface="Courier New"/>
              <a:buChar char="o"/>
              <a:defRPr/>
            </a:pPr>
            <a:r>
              <a:rPr lang="fr-FR">
                <a:latin typeface="+mn-lt"/>
              </a:rPr>
              <a:t>Histoire de l’art</a:t>
            </a:r>
            <a:endParaRPr/>
          </a:p>
          <a:p>
            <a:pPr marL="720000" indent="-180000">
              <a:lnSpc>
                <a:spcPts val="2400"/>
              </a:lnSpc>
              <a:buFont typeface="Courier New"/>
              <a:buChar char="o"/>
              <a:defRPr/>
            </a:pPr>
            <a:r>
              <a:rPr lang="fr-FR">
                <a:latin typeface="+mn-lt"/>
              </a:rPr>
              <a:t>Histoire culturelle et histoire des sciences</a:t>
            </a:r>
            <a:endParaRPr/>
          </a:p>
          <a:p>
            <a:pPr>
              <a:spcBef>
                <a:spcPts val="1200"/>
              </a:spcBef>
              <a:defRPr/>
            </a:pPr>
            <a:r>
              <a:rPr lang="fr-FR" sz="2100">
                <a:latin typeface="+mn-lt"/>
              </a:rPr>
              <a:t>Composante: UFR de Langue française</a:t>
            </a:r>
            <a:endParaRPr/>
          </a:p>
        </p:txBody>
      </p:sp>
      <p:pic>
        <p:nvPicPr>
          <p:cNvPr id="6" name="Picture 2" descr="Résultat de recherche d'images pour &quot;logo ens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555776" y="116633"/>
            <a:ext cx="638204" cy="720079"/>
          </a:xfrm>
          <a:prstGeom prst="rect">
            <a:avLst/>
          </a:prstGeom>
          <a:noFill/>
        </p:spPr>
      </p:pic>
      <p:pic>
        <p:nvPicPr>
          <p:cNvPr id="7" name="Picture 4" descr="Résultat de recherche d'images pour &quot;logo sorbonne nouvell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3419872" y="116633"/>
            <a:ext cx="995018" cy="720079"/>
          </a:xfrm>
          <a:prstGeom prst="rect">
            <a:avLst/>
          </a:prstGeom>
          <a:noFill/>
        </p:spPr>
      </p:pic>
      <p:pic>
        <p:nvPicPr>
          <p:cNvPr id="8" name="Picture 6" descr="logo-enc[2]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4716016" y="116631"/>
            <a:ext cx="1220472" cy="720079"/>
          </a:xfrm>
          <a:prstGeom prst="rect">
            <a:avLst/>
          </a:prstGeom>
          <a:noFill/>
        </p:spPr>
      </p:pic>
      <p:pic>
        <p:nvPicPr>
          <p:cNvPr id="9" name="Picture 2" descr="episte ostea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7492784" y="44624"/>
            <a:ext cx="1615720" cy="2186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Master recherche </a:t>
            </a:r>
            <a:br>
              <a:rPr lang="fr-FR"/>
            </a:br>
            <a:r>
              <a:rPr lang="fr-FR"/>
              <a:t>Lettres médiévales</a:t>
            </a:r>
            <a:endParaRPr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Titre de la présentation</a:t>
            </a:r>
            <a:endParaRPr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Contact: </a:t>
            </a:r>
            <a:endParaRPr dirty="0"/>
          </a:p>
          <a:p>
            <a:pPr>
              <a:defRPr/>
            </a:pPr>
            <a:r>
              <a:rPr lang="fr-FR" dirty="0"/>
              <a:t>	</a:t>
            </a:r>
            <a:endParaRPr dirty="0"/>
          </a:p>
          <a:p>
            <a:pPr>
              <a:defRPr/>
            </a:pPr>
            <a:r>
              <a:rPr lang="fr-FR" dirty="0"/>
              <a:t>	Pr. Gabriella </a:t>
            </a:r>
            <a:r>
              <a:rPr lang="fr-FR" dirty="0" err="1"/>
              <a:t>Parussa</a:t>
            </a:r>
            <a:endParaRPr lang="fr-FR" dirty="0"/>
          </a:p>
          <a:p>
            <a:pPr>
              <a:defRPr/>
            </a:pPr>
            <a:r>
              <a:rPr lang="fr-FR" u="sng" dirty="0">
                <a:hlinkClick r:id="rId2" tooltip="mailto:Gabriella.parussa@sorbonne-universite.fr"/>
              </a:rPr>
              <a:t>Gabriella.parussa@sorbonne-universite.fr</a:t>
            </a:r>
            <a:r>
              <a:rPr lang="fr-FR" dirty="0"/>
              <a:t> 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Brochure téléchargeable en ligne:</a:t>
            </a:r>
          </a:p>
          <a:p>
            <a:pPr>
              <a:defRPr/>
            </a:pPr>
            <a:r>
              <a:rPr lang="fr-FR" dirty="0">
                <a:hlinkClick r:id="rId3"/>
              </a:rPr>
              <a:t>https://moodle-lettres-24.sorbonne-universite.fr/mod/folder/view.php?id=11707</a:t>
            </a:r>
            <a:r>
              <a:rPr lang="fr-FR" dirty="0"/>
              <a:t> 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5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52562" y="773832"/>
            <a:ext cx="753586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/>
              <a:t>Master recherche</a:t>
            </a:r>
            <a:br>
              <a:rPr lang="fr-FR"/>
            </a:br>
            <a:r>
              <a:rPr lang="fr-FR" sz="3000"/>
              <a:t>De la Renaissance aux Lumières</a:t>
            </a:r>
            <a:endParaRPr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2"/>
          </p:nvPr>
        </p:nvSpPr>
        <p:spPr bwMode="auto">
          <a:xfrm>
            <a:off x="827584" y="2132856"/>
            <a:ext cx="8180065" cy="4464496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fr-FR" sz="2300">
                <a:latin typeface="+mn-lt"/>
              </a:rPr>
              <a:t>Admission sélective</a:t>
            </a:r>
            <a:endParaRPr/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/>
              <a:buChar char="•"/>
              <a:defRPr/>
            </a:pPr>
            <a:r>
              <a:rPr lang="fr-FR" sz="2300">
                <a:latin typeface="+mn-lt"/>
              </a:rPr>
              <a:t>En partenariat avec Paris 3-Sorbonne nouvelle</a:t>
            </a:r>
            <a:endParaRPr/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/>
              <a:buChar char="•"/>
              <a:defRPr/>
            </a:pPr>
            <a:r>
              <a:rPr lang="fr-FR" sz="2300">
                <a:latin typeface="+mn-lt"/>
              </a:rPr>
              <a:t>Période: de la Renaissance à 1789</a:t>
            </a:r>
            <a:endParaRPr/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/>
              <a:buChar char="•"/>
              <a:defRPr/>
            </a:pPr>
            <a:r>
              <a:rPr lang="fr-FR" sz="2300">
                <a:latin typeface="+mn-lt"/>
              </a:rPr>
              <a:t>Domaine européen</a:t>
            </a:r>
            <a:endParaRPr/>
          </a:p>
          <a:p>
            <a:pPr marL="342900" indent="-342900">
              <a:spcAft>
                <a:spcPts val="200"/>
              </a:spcAft>
              <a:buFont typeface="Arial"/>
              <a:buChar char="•"/>
              <a:defRPr/>
            </a:pPr>
            <a:r>
              <a:rPr lang="fr-FR" sz="2300">
                <a:latin typeface="+mn-lt"/>
              </a:rPr>
              <a:t>Enseignements pluridisciplinaires et complémentaires:</a:t>
            </a:r>
            <a:endParaRPr/>
          </a:p>
          <a:p>
            <a:pPr marL="720000" indent="-180000">
              <a:lnSpc>
                <a:spcPts val="2500"/>
              </a:lnSpc>
              <a:buFont typeface="Courier New"/>
              <a:buChar char="o"/>
              <a:defRPr/>
            </a:pPr>
            <a:r>
              <a:rPr lang="fr-FR">
                <a:latin typeface="+mn-lt"/>
              </a:rPr>
              <a:t> Littératures européennes</a:t>
            </a:r>
            <a:endParaRPr/>
          </a:p>
          <a:p>
            <a:pPr marL="720000" indent="-180000">
              <a:lnSpc>
                <a:spcPts val="2500"/>
              </a:lnSpc>
              <a:buFont typeface="Courier New"/>
              <a:buChar char="o"/>
              <a:defRPr/>
            </a:pPr>
            <a:r>
              <a:rPr lang="fr-FR">
                <a:latin typeface="+mn-lt"/>
              </a:rPr>
              <a:t> Langue, style et rhétorique</a:t>
            </a:r>
            <a:endParaRPr/>
          </a:p>
          <a:p>
            <a:pPr marL="720000" indent="-180000">
              <a:lnSpc>
                <a:spcPts val="2500"/>
              </a:lnSpc>
              <a:buFont typeface="Courier New"/>
              <a:buChar char="o"/>
              <a:defRPr/>
            </a:pPr>
            <a:r>
              <a:rPr lang="fr-FR">
                <a:latin typeface="+mn-lt"/>
              </a:rPr>
              <a:t> Questions littéraires</a:t>
            </a:r>
            <a:endParaRPr/>
          </a:p>
          <a:p>
            <a:pPr marL="720000" indent="-180000">
              <a:lnSpc>
                <a:spcPts val="2500"/>
              </a:lnSpc>
              <a:buFont typeface="Courier New"/>
              <a:buChar char="o"/>
              <a:defRPr/>
            </a:pPr>
            <a:r>
              <a:rPr lang="fr-FR">
                <a:latin typeface="+mn-lt"/>
              </a:rPr>
              <a:t> Histoire de la philosophie</a:t>
            </a:r>
            <a:endParaRPr/>
          </a:p>
          <a:p>
            <a:pPr marL="342900" indent="-342900">
              <a:spcBef>
                <a:spcPts val="600"/>
              </a:spcBef>
              <a:buFont typeface="Arial"/>
              <a:buChar char="•"/>
              <a:defRPr/>
            </a:pPr>
            <a:r>
              <a:rPr lang="fr-FR" sz="2300">
                <a:latin typeface="+mn-lt"/>
              </a:rPr>
              <a:t>Ouverture interdisciplinaire et internationale</a:t>
            </a:r>
            <a:endParaRPr/>
          </a:p>
          <a:p>
            <a:pPr>
              <a:spcBef>
                <a:spcPts val="1800"/>
              </a:spcBef>
              <a:defRPr/>
            </a:pPr>
            <a:r>
              <a:rPr lang="fr-FR" sz="2100">
                <a:latin typeface="+mn-lt"/>
              </a:rPr>
              <a:t>Composante: UFR de Littératures française et comparée</a:t>
            </a:r>
            <a:endParaRPr/>
          </a:p>
        </p:txBody>
      </p:sp>
      <p:pic>
        <p:nvPicPr>
          <p:cNvPr id="6" name="Picture 4" descr="http://classes.bnf.fr/livre/images/1/56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762559" y="44624"/>
            <a:ext cx="1345945" cy="1800200"/>
          </a:xfrm>
          <a:prstGeom prst="rect">
            <a:avLst/>
          </a:prstGeom>
          <a:noFill/>
        </p:spPr>
      </p:pic>
      <p:pic>
        <p:nvPicPr>
          <p:cNvPr id="7" name="Picture 4" descr="Résultat de recherche d'images pour &quot;logo sorbonne nouvell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2699792" y="188640"/>
            <a:ext cx="995018" cy="7200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fr-FR"/>
              <a:t>Master recherche</a:t>
            </a:r>
            <a:br>
              <a:rPr lang="fr-FR"/>
            </a:br>
            <a:r>
              <a:rPr lang="fr-FR"/>
              <a:t>De la Renaissance aux Lumières</a:t>
            </a:r>
            <a:endParaRPr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Titre de la présentation</a:t>
            </a:r>
            <a:endParaRPr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Contact: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	Pr. Jean-Charles </a:t>
            </a:r>
            <a:r>
              <a:rPr lang="fr-FR" dirty="0" err="1"/>
              <a:t>Monferran</a:t>
            </a:r>
            <a:endParaRPr lang="fr-FR" dirty="0"/>
          </a:p>
          <a:p>
            <a:pPr>
              <a:defRPr/>
            </a:pPr>
            <a:r>
              <a:rPr lang="fr-FR" u="sng" dirty="0">
                <a:hlinkClick r:id="rId2" tooltip="mailto:Jean-charles.monferran@sorbonne-universite.fr"/>
              </a:rPr>
              <a:t>Jean-charles.monferran@sorbonne-universite.fr</a:t>
            </a: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Brochure téléchargeable en ligne:</a:t>
            </a:r>
          </a:p>
          <a:p>
            <a:pPr>
              <a:defRPr/>
            </a:pPr>
            <a:r>
              <a:rPr lang="fr-FR" dirty="0">
                <a:hlinkClick r:id="rId3"/>
              </a:rPr>
              <a:t>https://moodle-lettres-24.sorbonne-universite.fr/mod/folder/view.php?id=11708</a:t>
            </a:r>
            <a:r>
              <a:rPr lang="fr-FR" dirty="0"/>
              <a:t>   </a:t>
            </a:r>
          </a:p>
          <a:p>
            <a:pPr>
              <a:defRPr/>
            </a:pP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5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5"/>
          <p:cNvSpPr>
            <a:spLocks noGrp="1"/>
          </p:cNvSpPr>
          <p:nvPr>
            <p:ph type="title"/>
          </p:nvPr>
        </p:nvSpPr>
        <p:spPr bwMode="auto">
          <a:xfrm>
            <a:off x="683568" y="2024844"/>
            <a:ext cx="8064896" cy="1619795"/>
          </a:xfrm>
        </p:spPr>
        <p:txBody>
          <a:bodyPr anchor="b"/>
          <a:lstStyle/>
          <a:p>
            <a:pPr>
              <a:lnSpc>
                <a:spcPct val="100000"/>
              </a:lnSpc>
              <a:defRPr/>
            </a:pPr>
            <a:r>
              <a:rPr lang="fr-FR" sz="4000"/>
              <a:t>MasterS PROFESSIONNELS</a:t>
            </a:r>
            <a:br>
              <a:rPr lang="fr-FR" sz="4000"/>
            </a:br>
            <a:r>
              <a:rPr lang="fr-FR" sz="4000"/>
              <a:t> </a:t>
            </a:r>
            <a:endParaRPr/>
          </a:p>
        </p:txBody>
      </p:sp>
      <p:sp>
        <p:nvSpPr>
          <p:cNvPr id="5" name="Espace réservé du texte 6"/>
          <p:cNvSpPr>
            <a:spLocks noGrp="1"/>
          </p:cNvSpPr>
          <p:nvPr>
            <p:ph type="body" idx="1"/>
          </p:nvPr>
        </p:nvSpPr>
        <p:spPr bwMode="auto">
          <a:xfrm>
            <a:off x="3312120" y="3501008"/>
            <a:ext cx="5292327" cy="1320167"/>
          </a:xfrm>
        </p:spPr>
        <p:txBody>
          <a:bodyPr vertOverflow="overflow" horzOverflow="clip" vert="horz" wrap="square" lIns="36000" tIns="0" rIns="36000" bIns="0" numCol="1" spcCol="0" rtlCol="0" fromWordArt="0" anchor="t" anchorCtr="0" forceAA="0" compatLnSpc="0">
            <a:normAutofit fontScale="95000" lnSpcReduction="1000"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fr-FR" sz="1500"/>
              <a:t>Lettres et multimédias : métiers de l’éditiON, DU SCENARIO ET DES ECRITURES MEDIATIQUES (MESEM : M1 indifferencie, M2 CREM, M2 CORREM, M2 SCEDIL)</a:t>
            </a:r>
            <a:endParaRPr/>
          </a:p>
          <a:p>
            <a:pPr>
              <a:defRPr/>
            </a:pPr>
            <a:endParaRPr lang="fr-FR"/>
          </a:p>
          <a:p>
            <a:pPr marL="285750" indent="-285750">
              <a:buFont typeface="Arial"/>
              <a:buChar char="•"/>
              <a:defRPr/>
            </a:pPr>
            <a:r>
              <a:rPr lang="fr-FR" sz="1500"/>
              <a:t>Master MEEF (voir INSPE)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115616" y="641905"/>
            <a:ext cx="7741542" cy="1130911"/>
          </a:xfrm>
        </p:spPr>
        <p:txBody>
          <a:bodyPr vertOverflow="overflow" horzOverflow="clip" vert="horz" wrap="square" lIns="36000" tIns="0" rIns="36000" bIns="0" numCol="1" spcCol="0" rtlCol="0" fromWordArt="0" anchor="b" anchorCtr="0" forceAA="0" compatLnSpc="0"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600"/>
              <a:t>Métiers de l’édition, du scénario et des écritures médiatiques (MESEM) </a:t>
            </a:r>
            <a:endParaRPr/>
          </a:p>
        </p:txBody>
      </p:sp>
      <p:graphicFrame>
        <p:nvGraphicFramePr>
          <p:cNvPr id="5" name="Tableau 5"/>
          <p:cNvGraphicFramePr>
            <a:graphicFrameLocks noGrp="1"/>
          </p:cNvGraphicFramePr>
          <p:nvPr/>
        </p:nvGraphicFramePr>
        <p:xfrm>
          <a:off x="683568" y="1758145"/>
          <a:ext cx="7776864" cy="4755345"/>
        </p:xfrm>
        <a:graphic>
          <a:graphicData uri="http://schemas.openxmlformats.org/drawingml/2006/table">
            <a:tbl>
              <a:tblPr firstRow="1" bandRow="1">
                <a:tableStyleId>{0BBB4FDF-0279-0B06-915B-E77068E21E9C}</a:tableStyleId>
              </a:tblPr>
              <a:tblGrid>
                <a:gridCol w="3332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3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09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400"/>
                        <a:t>Master 1</a:t>
                      </a:r>
                      <a:endParaRPr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400"/>
                        <a:t>Master 2</a:t>
                      </a:r>
                      <a:endParaRPr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278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b="1">
                          <a:solidFill>
                            <a:schemeClr val="accent2"/>
                          </a:solidFill>
                        </a:rPr>
                        <a:t>M1 indifférencié (110 places)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600">
                          <a:solidFill>
                            <a:schemeClr val="accent2"/>
                          </a:solidFill>
                        </a:rPr>
                        <a:t>Prépare aux métiers de l’édition, de l’écriture audiovisuelle, de la culture, du journalisme et de la communication. Stage au 2</a:t>
                      </a:r>
                      <a:r>
                        <a:rPr lang="fr-FR" sz="1600" baseline="30000">
                          <a:solidFill>
                            <a:schemeClr val="accent2"/>
                          </a:solidFill>
                        </a:rPr>
                        <a:t>nd</a:t>
                      </a:r>
                      <a:r>
                        <a:rPr lang="fr-FR" sz="1600">
                          <a:solidFill>
                            <a:schemeClr val="accent2"/>
                          </a:solidFill>
                        </a:rPr>
                        <a:t> semestre (3 à 6 mois).</a:t>
                      </a:r>
                      <a:endParaRPr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800" b="1">
                          <a:solidFill>
                            <a:schemeClr val="tx2"/>
                          </a:solidFill>
                        </a:rPr>
                        <a:t>Parcours en apprentissage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fr-FR" sz="1800" b="1">
                          <a:solidFill>
                            <a:schemeClr val="tx2"/>
                          </a:solidFill>
                        </a:rPr>
                        <a:t>(2 j. de cours/ 3 j. en entreprise ; 50 à 100 % SMIC)</a:t>
                      </a:r>
                      <a:endParaRPr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12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b="1">
                          <a:solidFill>
                            <a:schemeClr val="accent2"/>
                          </a:solidFill>
                        </a:rPr>
                        <a:t>M1 CREM Création éditoriale multisupports (15 places)</a:t>
                      </a:r>
                      <a:endParaRPr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b="1" u="sng">
                          <a:solidFill>
                            <a:schemeClr val="accent2"/>
                          </a:solidFill>
                        </a:rPr>
                        <a:t>M2 CREM Création éditoriale multisupports (15 M1 CREM + 15)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600">
                          <a:solidFill>
                            <a:schemeClr val="accent2"/>
                          </a:solidFill>
                        </a:rPr>
                        <a:t>Prépare à la </a:t>
                      </a:r>
                      <a:r>
                        <a:rPr lang="fr-FR" sz="1600" b="0" i="0" u="none" strike="noStrike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gestion et la conception de projets éditoriaux print, numérique et transmédia.</a:t>
                      </a:r>
                      <a:endParaRPr lang="fr-FR" sz="1600" b="1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936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60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400" b="0" i="1">
                          <a:solidFill>
                            <a:schemeClr val="accent2"/>
                          </a:solidFill>
                        </a:rPr>
                        <a:t>M2 CORREM Métiers de l’écrit et correction multisupports (15 places)</a:t>
                      </a:r>
                      <a:endParaRPr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184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60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 b="0" i="1">
                          <a:solidFill>
                            <a:schemeClr val="accent2"/>
                          </a:solidFill>
                        </a:rPr>
                        <a:t>M2 SCEDIL Scénario et direction littéraire (15 places)</a:t>
                      </a:r>
                      <a:endParaRPr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igne de multiplication 6"/>
          <p:cNvSpPr/>
          <p:nvPr/>
        </p:nvSpPr>
        <p:spPr bwMode="auto">
          <a:xfrm>
            <a:off x="5814138" y="2546902"/>
            <a:ext cx="918102" cy="594066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>
              <a:defRPr/>
            </a:pPr>
            <a:endParaRPr lang="fr-FR" sz="105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Signe de multiplication 9"/>
          <p:cNvSpPr/>
          <p:nvPr/>
        </p:nvSpPr>
        <p:spPr bwMode="auto">
          <a:xfrm>
            <a:off x="1764029" y="5283206"/>
            <a:ext cx="918102" cy="594066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>
              <a:defRPr/>
            </a:pPr>
            <a:endParaRPr lang="fr-FR" sz="105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Signe de multiplication 10"/>
          <p:cNvSpPr/>
          <p:nvPr/>
        </p:nvSpPr>
        <p:spPr bwMode="auto">
          <a:xfrm>
            <a:off x="1764029" y="5859270"/>
            <a:ext cx="918102" cy="594066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>
              <a:defRPr/>
            </a:pPr>
            <a:endParaRPr lang="fr-FR" sz="105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Flèche : droite 8"/>
          <p:cNvSpPr/>
          <p:nvPr/>
        </p:nvSpPr>
        <p:spPr bwMode="auto">
          <a:xfrm>
            <a:off x="3319381" y="4749048"/>
            <a:ext cx="604547" cy="33613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fr-FR" sz="105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Image 14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977" t="13756" r="74536" b="55791"/>
          <a:stretch/>
        </p:blipFill>
        <p:spPr bwMode="auto">
          <a:xfrm>
            <a:off x="8112399" y="96619"/>
            <a:ext cx="996105" cy="7400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pic>
        <p:nvPicPr>
          <p:cNvPr id="11" name="Image 15"/>
          <p:cNvPicPr/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051" t="11287" r="74933" b="62140"/>
          <a:stretch/>
        </p:blipFill>
        <p:spPr bwMode="auto">
          <a:xfrm>
            <a:off x="6945044" y="56036"/>
            <a:ext cx="1196860" cy="7400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pic>
        <p:nvPicPr>
          <p:cNvPr id="12" name="Image 1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474659" y="3645024"/>
            <a:ext cx="985773" cy="5750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150938" y="989856"/>
            <a:ext cx="7535862" cy="9562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600"/>
              <a:t>Offre de formation Master</a:t>
            </a:r>
            <a:endParaRPr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2"/>
          </p:nvPr>
        </p:nvSpPr>
        <p:spPr bwMode="auto">
          <a:xfrm>
            <a:off x="4139952" y="2132856"/>
            <a:ext cx="4572248" cy="4175869"/>
          </a:xfrm>
        </p:spPr>
        <p:txBody>
          <a:bodyPr/>
          <a:lstStyle/>
          <a:p>
            <a:pPr>
              <a:defRPr/>
            </a:pPr>
            <a:r>
              <a:rPr lang="fr-FR"/>
              <a:t>    </a:t>
            </a:r>
            <a:endParaRPr/>
          </a:p>
        </p:txBody>
      </p:sp>
      <p:grpSp>
        <p:nvGrpSpPr>
          <p:cNvPr id="6" name="Diagramme 5"/>
          <p:cNvGrpSpPr/>
          <p:nvPr/>
        </p:nvGrpSpPr>
        <p:grpSpPr bwMode="auto">
          <a:xfrm>
            <a:off x="611560" y="1840537"/>
            <a:ext cx="3768080" cy="2376264"/>
            <a:chOff x="0" y="0"/>
            <a:chExt cx="3768080" cy="2376264"/>
          </a:xfrm>
        </p:grpSpPr>
        <p:sp>
          <p:nvSpPr>
            <p:cNvPr id="7" name="Forme libre : forme 6"/>
            <p:cNvSpPr/>
            <p:nvPr/>
          </p:nvSpPr>
          <p:spPr bwMode="auto">
            <a:xfrm>
              <a:off x="1414950" y="1188132"/>
              <a:ext cx="296177" cy="282181"/>
            </a:xfrm>
            <a:custGeom>
              <a:avLst/>
              <a:gdLst/>
              <a:ahLst/>
              <a:cxnLst/>
              <a:rect l="0" t="0" r="0" b="0"/>
              <a:pathLst>
                <a:path w="296177" h="282181" extrusionOk="0">
                  <a:moveTo>
                    <a:pt x="0" y="0"/>
                  </a:moveTo>
                  <a:lnTo>
                    <a:pt x="148088" y="0"/>
                  </a:lnTo>
                  <a:lnTo>
                    <a:pt x="148088" y="282181"/>
                  </a:lnTo>
                  <a:lnTo>
                    <a:pt x="296177" y="282181"/>
                  </a:lnTo>
                </a:path>
              </a:pathLst>
            </a:custGeom>
            <a:noFill/>
            <a:ln w="9525" cap="flat" cmpd="sng" algn="ctr">
              <a:solidFill>
                <a:schemeClr val="dk2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fr-FR" sz="500"/>
            </a:p>
          </p:txBody>
        </p:sp>
        <p:sp>
          <p:nvSpPr>
            <p:cNvPr id="8" name="Forme libre : forme 7"/>
            <p:cNvSpPr/>
            <p:nvPr/>
          </p:nvSpPr>
          <p:spPr bwMode="auto">
            <a:xfrm>
              <a:off x="1414950" y="905950"/>
              <a:ext cx="296177" cy="282181"/>
            </a:xfrm>
            <a:custGeom>
              <a:avLst/>
              <a:gdLst/>
              <a:ahLst/>
              <a:cxnLst/>
              <a:rect l="0" t="0" r="0" b="0"/>
              <a:pathLst>
                <a:path w="296177" h="282181" extrusionOk="0">
                  <a:moveTo>
                    <a:pt x="0" y="282181"/>
                  </a:moveTo>
                  <a:lnTo>
                    <a:pt x="148088" y="282181"/>
                  </a:lnTo>
                  <a:lnTo>
                    <a:pt x="148088" y="0"/>
                  </a:lnTo>
                  <a:lnTo>
                    <a:pt x="296177" y="0"/>
                  </a:lnTo>
                </a:path>
              </a:pathLst>
            </a:custGeom>
            <a:noFill/>
            <a:ln w="9525" cap="flat" cmpd="sng" algn="ctr">
              <a:solidFill>
                <a:schemeClr val="dk2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fr-FR" sz="500"/>
            </a:p>
          </p:txBody>
        </p:sp>
        <p:sp>
          <p:nvSpPr>
            <p:cNvPr id="9" name="Rectangle 8"/>
            <p:cNvSpPr/>
            <p:nvPr/>
          </p:nvSpPr>
          <p:spPr bwMode="auto">
            <a:xfrm rot="16199998">
              <a:off x="203415" y="768688"/>
              <a:ext cx="1584183" cy="838886"/>
            </a:xfrm>
            <a:prstGeom prst="rect">
              <a:avLst/>
            </a:prstGeom>
            <a:gradFill rotWithShape="0">
              <a:gsLst>
                <a:gs pos="0">
                  <a:schemeClr val="dk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dk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dk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1400"/>
                <a:t>Masters en partenariat avec d’autres établissements </a:t>
              </a:r>
              <a:endParaRPr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711128" y="680205"/>
              <a:ext cx="1480887" cy="451490"/>
            </a:xfrm>
            <a:prstGeom prst="rect">
              <a:avLst/>
            </a:prstGeom>
            <a:gradFill rotWithShape="0">
              <a:gsLst>
                <a:gs pos="0">
                  <a:schemeClr val="dk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dk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dk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marL="0" lvl="0" indent="0" algn="ctr" defTabSz="5778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1300"/>
                <a:t>Lettres médiévales</a:t>
              </a:r>
              <a:endParaRPr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711128" y="1244568"/>
              <a:ext cx="1480887" cy="451490"/>
            </a:xfrm>
            <a:prstGeom prst="rect">
              <a:avLst/>
            </a:prstGeom>
            <a:gradFill rotWithShape="0">
              <a:gsLst>
                <a:gs pos="0">
                  <a:schemeClr val="dk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dk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dk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1200"/>
                <a:t>De la Renaissance aux Lumières</a:t>
              </a:r>
              <a:endParaRPr/>
            </a:p>
          </p:txBody>
        </p:sp>
      </p:grpSp>
      <p:grpSp>
        <p:nvGrpSpPr>
          <p:cNvPr id="12" name="Diagramme 6"/>
          <p:cNvGrpSpPr/>
          <p:nvPr/>
        </p:nvGrpSpPr>
        <p:grpSpPr bwMode="auto">
          <a:xfrm>
            <a:off x="611560" y="4011039"/>
            <a:ext cx="3768080" cy="2376264"/>
            <a:chOff x="0" y="0"/>
            <a:chExt cx="3768080" cy="2376264"/>
          </a:xfrm>
        </p:grpSpPr>
        <p:sp>
          <p:nvSpPr>
            <p:cNvPr id="13" name="Forme libre : forme 12"/>
            <p:cNvSpPr/>
            <p:nvPr/>
          </p:nvSpPr>
          <p:spPr bwMode="auto">
            <a:xfrm>
              <a:off x="1414950" y="1188132"/>
              <a:ext cx="296177" cy="456325"/>
            </a:xfrm>
            <a:custGeom>
              <a:avLst/>
              <a:gdLst/>
              <a:ahLst/>
              <a:cxnLst/>
              <a:rect l="0" t="0" r="0" b="0"/>
              <a:pathLst>
                <a:path w="296177" h="456325" extrusionOk="0">
                  <a:moveTo>
                    <a:pt x="0" y="0"/>
                  </a:moveTo>
                  <a:lnTo>
                    <a:pt x="148088" y="0"/>
                  </a:lnTo>
                  <a:lnTo>
                    <a:pt x="148088" y="456325"/>
                  </a:lnTo>
                  <a:lnTo>
                    <a:pt x="296177" y="456325"/>
                  </a:lnTo>
                </a:path>
              </a:pathLst>
            </a:custGeom>
            <a:noFill/>
            <a:ln w="9525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fr-FR" sz="500"/>
            </a:p>
          </p:txBody>
        </p:sp>
        <p:sp>
          <p:nvSpPr>
            <p:cNvPr id="14" name="Forme libre : forme 13"/>
            <p:cNvSpPr/>
            <p:nvPr/>
          </p:nvSpPr>
          <p:spPr bwMode="auto">
            <a:xfrm>
              <a:off x="1414950" y="905950"/>
              <a:ext cx="296177" cy="282181"/>
            </a:xfrm>
            <a:custGeom>
              <a:avLst/>
              <a:gdLst/>
              <a:ahLst/>
              <a:cxnLst/>
              <a:rect l="0" t="0" r="0" b="0"/>
              <a:pathLst>
                <a:path w="296177" h="282181" extrusionOk="0">
                  <a:moveTo>
                    <a:pt x="0" y="282181"/>
                  </a:moveTo>
                  <a:lnTo>
                    <a:pt x="148088" y="282181"/>
                  </a:lnTo>
                  <a:lnTo>
                    <a:pt x="148088" y="0"/>
                  </a:lnTo>
                  <a:lnTo>
                    <a:pt x="296177" y="0"/>
                  </a:lnTo>
                </a:path>
              </a:pathLst>
            </a:custGeom>
            <a:noFill/>
            <a:ln w="9525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fr-FR" sz="500"/>
            </a:p>
          </p:txBody>
        </p:sp>
        <p:sp>
          <p:nvSpPr>
            <p:cNvPr id="15" name="Rectangle 14"/>
            <p:cNvSpPr/>
            <p:nvPr/>
          </p:nvSpPr>
          <p:spPr bwMode="auto">
            <a:xfrm rot="16199998">
              <a:off x="203415" y="768688"/>
              <a:ext cx="1584183" cy="838886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1800"/>
                <a:t>Masters professionnels SU</a:t>
              </a:r>
              <a:endParaRPr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711128" y="506061"/>
              <a:ext cx="1480887" cy="79977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1000"/>
                <a:t>Lettres et multimédias : métiers de l’édition, du scénario et des écritures médiatiques (MESEM) </a:t>
              </a:r>
              <a:endParaRPr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711128" y="1418712"/>
              <a:ext cx="1480887" cy="45149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fr-FR" sz="800"/>
            </a:p>
            <a:p>
              <a:pPr marL="0" lvl="0" indent="0" algn="ctr" defTabSz="3556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1000"/>
                <a:t>MEEF Capes </a:t>
              </a:r>
              <a:endParaRPr/>
            </a:p>
            <a:p>
              <a:pPr marL="0" lvl="0" indent="0" algn="ctr" defTabSz="3556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fr-FR" sz="800"/>
            </a:p>
          </p:txBody>
        </p:sp>
      </p:grpSp>
      <p:grpSp>
        <p:nvGrpSpPr>
          <p:cNvPr id="18" name="Diagramme 10"/>
          <p:cNvGrpSpPr/>
          <p:nvPr/>
        </p:nvGrpSpPr>
        <p:grpSpPr bwMode="auto">
          <a:xfrm>
            <a:off x="4139952" y="2234925"/>
            <a:ext cx="3768080" cy="3784937"/>
            <a:chOff x="0" y="0"/>
            <a:chExt cx="3768080" cy="3784937"/>
          </a:xfrm>
        </p:grpSpPr>
        <p:sp>
          <p:nvSpPr>
            <p:cNvPr id="19" name="Forme libre : forme 18"/>
            <p:cNvSpPr/>
            <p:nvPr/>
          </p:nvSpPr>
          <p:spPr bwMode="auto">
            <a:xfrm>
              <a:off x="1849624" y="1892468"/>
              <a:ext cx="291791" cy="1390038"/>
            </a:xfrm>
            <a:custGeom>
              <a:avLst/>
              <a:gdLst/>
              <a:ahLst/>
              <a:cxnLst/>
              <a:rect l="0" t="0" r="0" b="0"/>
              <a:pathLst>
                <a:path w="291791" h="1390038" extrusionOk="0">
                  <a:moveTo>
                    <a:pt x="0" y="0"/>
                  </a:moveTo>
                  <a:lnTo>
                    <a:pt x="145895" y="0"/>
                  </a:lnTo>
                  <a:lnTo>
                    <a:pt x="145895" y="1390039"/>
                  </a:lnTo>
                  <a:lnTo>
                    <a:pt x="291791" y="1390039"/>
                  </a:lnTo>
                </a:path>
              </a:pathLst>
            </a:custGeom>
            <a:noFill/>
            <a:ln w="9525" cap="flat" cmpd="sng" algn="ctr">
              <a:solidFill>
                <a:schemeClr val="accent3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fr-FR" sz="500"/>
            </a:p>
          </p:txBody>
        </p:sp>
        <p:sp>
          <p:nvSpPr>
            <p:cNvPr id="20" name="Forme libre : forme 19"/>
            <p:cNvSpPr/>
            <p:nvPr/>
          </p:nvSpPr>
          <p:spPr bwMode="auto">
            <a:xfrm>
              <a:off x="1849624" y="1892468"/>
              <a:ext cx="291791" cy="834023"/>
            </a:xfrm>
            <a:custGeom>
              <a:avLst/>
              <a:gdLst/>
              <a:ahLst/>
              <a:cxnLst/>
              <a:rect l="0" t="0" r="0" b="0"/>
              <a:pathLst>
                <a:path w="291791" h="834023" extrusionOk="0">
                  <a:moveTo>
                    <a:pt x="0" y="0"/>
                  </a:moveTo>
                  <a:lnTo>
                    <a:pt x="145895" y="0"/>
                  </a:lnTo>
                  <a:lnTo>
                    <a:pt x="145895" y="834023"/>
                  </a:lnTo>
                  <a:lnTo>
                    <a:pt x="291791" y="834023"/>
                  </a:lnTo>
                </a:path>
              </a:pathLst>
            </a:custGeom>
            <a:noFill/>
            <a:ln w="9525" cap="flat" cmpd="sng" algn="ctr">
              <a:solidFill>
                <a:schemeClr val="accent3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fr-FR" sz="500"/>
            </a:p>
          </p:txBody>
        </p:sp>
        <p:sp>
          <p:nvSpPr>
            <p:cNvPr id="21" name="Forme libre : forme 20"/>
            <p:cNvSpPr/>
            <p:nvPr/>
          </p:nvSpPr>
          <p:spPr bwMode="auto">
            <a:xfrm>
              <a:off x="1849624" y="1892468"/>
              <a:ext cx="291791" cy="278007"/>
            </a:xfrm>
            <a:custGeom>
              <a:avLst/>
              <a:gdLst/>
              <a:ahLst/>
              <a:cxnLst/>
              <a:rect l="0" t="0" r="0" b="0"/>
              <a:pathLst>
                <a:path w="291791" h="278007" extrusionOk="0">
                  <a:moveTo>
                    <a:pt x="0" y="0"/>
                  </a:moveTo>
                  <a:lnTo>
                    <a:pt x="145895" y="0"/>
                  </a:lnTo>
                  <a:lnTo>
                    <a:pt x="145895" y="278007"/>
                  </a:lnTo>
                  <a:lnTo>
                    <a:pt x="291791" y="278007"/>
                  </a:lnTo>
                </a:path>
              </a:pathLst>
            </a:custGeom>
            <a:noFill/>
            <a:ln w="9525" cap="flat" cmpd="sng" algn="ctr">
              <a:solidFill>
                <a:schemeClr val="accent3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fr-FR" sz="500"/>
            </a:p>
          </p:txBody>
        </p:sp>
        <p:sp>
          <p:nvSpPr>
            <p:cNvPr id="22" name="Forme libre : forme 21"/>
            <p:cNvSpPr/>
            <p:nvPr/>
          </p:nvSpPr>
          <p:spPr bwMode="auto">
            <a:xfrm>
              <a:off x="1849624" y="1614460"/>
              <a:ext cx="291791" cy="278007"/>
            </a:xfrm>
            <a:custGeom>
              <a:avLst/>
              <a:gdLst/>
              <a:ahLst/>
              <a:cxnLst/>
              <a:rect l="0" t="0" r="0" b="0"/>
              <a:pathLst>
                <a:path w="291791" h="278007" extrusionOk="0">
                  <a:moveTo>
                    <a:pt x="0" y="278007"/>
                  </a:moveTo>
                  <a:lnTo>
                    <a:pt x="145895" y="278007"/>
                  </a:lnTo>
                  <a:lnTo>
                    <a:pt x="145895" y="0"/>
                  </a:lnTo>
                  <a:lnTo>
                    <a:pt x="291791" y="0"/>
                  </a:lnTo>
                </a:path>
              </a:pathLst>
            </a:custGeom>
            <a:noFill/>
            <a:ln w="9525" cap="flat" cmpd="sng" algn="ctr">
              <a:solidFill>
                <a:schemeClr val="accent3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fr-FR" sz="500"/>
            </a:p>
          </p:txBody>
        </p:sp>
        <p:sp>
          <p:nvSpPr>
            <p:cNvPr id="23" name="Forme libre : forme 22"/>
            <p:cNvSpPr/>
            <p:nvPr/>
          </p:nvSpPr>
          <p:spPr bwMode="auto">
            <a:xfrm>
              <a:off x="1849624" y="1058444"/>
              <a:ext cx="291791" cy="834023"/>
            </a:xfrm>
            <a:custGeom>
              <a:avLst/>
              <a:gdLst/>
              <a:ahLst/>
              <a:cxnLst/>
              <a:rect l="0" t="0" r="0" b="0"/>
              <a:pathLst>
                <a:path w="291791" h="834023" extrusionOk="0">
                  <a:moveTo>
                    <a:pt x="0" y="834023"/>
                  </a:moveTo>
                  <a:lnTo>
                    <a:pt x="145895" y="834023"/>
                  </a:lnTo>
                  <a:lnTo>
                    <a:pt x="145895" y="0"/>
                  </a:lnTo>
                  <a:lnTo>
                    <a:pt x="291791" y="0"/>
                  </a:lnTo>
                </a:path>
              </a:pathLst>
            </a:custGeom>
            <a:noFill/>
            <a:ln w="9525" cap="flat" cmpd="sng" algn="ctr">
              <a:solidFill>
                <a:schemeClr val="accent3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fr-FR" sz="500"/>
            </a:p>
          </p:txBody>
        </p:sp>
        <p:sp>
          <p:nvSpPr>
            <p:cNvPr id="24" name="Forme libre : forme 23"/>
            <p:cNvSpPr/>
            <p:nvPr/>
          </p:nvSpPr>
          <p:spPr bwMode="auto">
            <a:xfrm>
              <a:off x="1849624" y="502428"/>
              <a:ext cx="291791" cy="1390038"/>
            </a:xfrm>
            <a:custGeom>
              <a:avLst/>
              <a:gdLst/>
              <a:ahLst/>
              <a:cxnLst/>
              <a:rect l="0" t="0" r="0" b="0"/>
              <a:pathLst>
                <a:path w="291791" h="1390038" extrusionOk="0">
                  <a:moveTo>
                    <a:pt x="0" y="1390039"/>
                  </a:moveTo>
                  <a:lnTo>
                    <a:pt x="145895" y="1390039"/>
                  </a:lnTo>
                  <a:lnTo>
                    <a:pt x="145895" y="0"/>
                  </a:lnTo>
                  <a:lnTo>
                    <a:pt x="291791" y="0"/>
                  </a:lnTo>
                </a:path>
              </a:pathLst>
            </a:custGeom>
            <a:noFill/>
            <a:ln w="9525" cap="flat" cmpd="sng" algn="ctr">
              <a:solidFill>
                <a:schemeClr val="accent3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fr-FR" sz="500"/>
            </a:p>
          </p:txBody>
        </p:sp>
        <p:sp>
          <p:nvSpPr>
            <p:cNvPr id="25" name="Rectangle 24"/>
            <p:cNvSpPr/>
            <p:nvPr/>
          </p:nvSpPr>
          <p:spPr bwMode="auto">
            <a:xfrm rot="16199998">
              <a:off x="-454233" y="1479228"/>
              <a:ext cx="3781236" cy="826479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2400"/>
                <a:t>Masters recherche SU</a:t>
              </a:r>
              <a:endParaRPr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141416" y="280022"/>
              <a:ext cx="1458985" cy="444811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1000"/>
                <a:t>Littérature française</a:t>
              </a:r>
              <a:endParaRPr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41416" y="836038"/>
              <a:ext cx="1458985" cy="444811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1000"/>
                <a:t>Littérature comparée</a:t>
              </a:r>
              <a:endParaRPr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141416" y="1392054"/>
              <a:ext cx="1458985" cy="444811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1000"/>
                <a:t>Langue française, texte, style</a:t>
              </a:r>
              <a:endParaRPr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141416" y="1948070"/>
              <a:ext cx="1458985" cy="444811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1000"/>
                <a:t>Lettres classiques</a:t>
              </a:r>
              <a:endParaRPr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141416" y="2504086"/>
              <a:ext cx="1458985" cy="444811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1000"/>
                <a:t>Allemand-Lettres (LLCE/LL)</a:t>
              </a:r>
              <a:endParaRPr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141416" y="3060101"/>
              <a:ext cx="1458985" cy="444811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1000"/>
                <a:t>Préparation aux agrégations (LM, LC, Grammaire)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5"/>
          <p:cNvGraphicFramePr>
            <a:graphicFrameLocks noGrp="1"/>
          </p:cNvGraphicFramePr>
          <p:nvPr/>
        </p:nvGraphicFramePr>
        <p:xfrm>
          <a:off x="683568" y="1916833"/>
          <a:ext cx="7776864" cy="4458733"/>
        </p:xfrm>
        <a:graphic>
          <a:graphicData uri="http://schemas.openxmlformats.org/drawingml/2006/table">
            <a:tbl>
              <a:tblPr firstRow="1" bandRow="1">
                <a:tableStyleId>{0BBB4FDF-0279-0B06-915B-E77068E21E9C}</a:tableStyleId>
              </a:tblPr>
              <a:tblGrid>
                <a:gridCol w="3354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2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06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400"/>
                        <a:t>Master 1</a:t>
                      </a:r>
                      <a:endParaRPr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400"/>
                        <a:t>Master 2</a:t>
                      </a:r>
                      <a:endParaRPr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2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b="1">
                          <a:solidFill>
                            <a:schemeClr val="accent2"/>
                          </a:solidFill>
                        </a:rPr>
                        <a:t>M1 indifférencié (110 places)</a:t>
                      </a:r>
                      <a:endParaRPr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086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800" b="1">
                          <a:solidFill>
                            <a:schemeClr val="tx2"/>
                          </a:solidFill>
                        </a:rPr>
                        <a:t>Parcours en apprentissage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fr-FR" sz="1800" b="1">
                          <a:solidFill>
                            <a:schemeClr val="tx2"/>
                          </a:solidFill>
                        </a:rPr>
                        <a:t>(2 j. de cours/ 3 j. en entreprise ; 50 à 100 % SMIC)</a:t>
                      </a:r>
                      <a:endParaRPr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44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b="1">
                          <a:solidFill>
                            <a:schemeClr val="accent2"/>
                          </a:solidFill>
                        </a:rPr>
                        <a:t>M1 CREM Création éditoriale multisupports (15 places)</a:t>
                      </a:r>
                      <a:endParaRPr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fr-FR" sz="1400" b="0" i="1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M2 CREM Création éditoriale multisupports (15 M1 CREM + 15)</a:t>
                      </a:r>
                      <a:endParaRPr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4174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60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b="1" u="sng">
                          <a:solidFill>
                            <a:schemeClr val="accent2"/>
                          </a:solidFill>
                        </a:rPr>
                        <a:t>M2 CORREM Métiers de l’écrit et correction multisupports (15 places)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600" b="0">
                          <a:solidFill>
                            <a:schemeClr val="accent2"/>
                          </a:solidFill>
                        </a:rPr>
                        <a:t>Prépare aux métiers de la correction, de l’écriture rédactionnelle et de la réécriture (édition, presse, Web, communication, audiovisuel, culture…)</a:t>
                      </a:r>
                      <a:endParaRPr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31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60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 b="0" i="1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M2 SCEDIL Scénario et direction littéraire (15 places)</a:t>
                      </a:r>
                      <a:endParaRPr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igne de multiplication 6"/>
          <p:cNvSpPr/>
          <p:nvPr/>
        </p:nvSpPr>
        <p:spPr bwMode="auto">
          <a:xfrm>
            <a:off x="5868144" y="2204864"/>
            <a:ext cx="918102" cy="594066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>
              <a:defRPr/>
            </a:pPr>
            <a:endParaRPr lang="fr-FR" sz="105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Signe de multiplication 9"/>
          <p:cNvSpPr/>
          <p:nvPr/>
        </p:nvSpPr>
        <p:spPr bwMode="auto">
          <a:xfrm>
            <a:off x="1979712" y="4653136"/>
            <a:ext cx="918102" cy="594066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>
              <a:defRPr/>
            </a:pPr>
            <a:endParaRPr lang="fr-FR" sz="105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Signe de multiplication 10"/>
          <p:cNvSpPr/>
          <p:nvPr/>
        </p:nvSpPr>
        <p:spPr bwMode="auto">
          <a:xfrm>
            <a:off x="1979712" y="5787262"/>
            <a:ext cx="918102" cy="594066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>
              <a:defRPr/>
            </a:pPr>
            <a:endParaRPr lang="fr-FR" sz="105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 bwMode="auto">
          <a:xfrm>
            <a:off x="1115616" y="641905"/>
            <a:ext cx="7453510" cy="11309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800"/>
              <a:t>M</a:t>
            </a:r>
            <a:r>
              <a:rPr lang="fr-FR" sz="2600"/>
              <a:t>étiers de l’édition, du scénario et des écritures médiatiques (MESEM) </a:t>
            </a:r>
            <a:endParaRPr/>
          </a:p>
        </p:txBody>
      </p:sp>
      <p:pic>
        <p:nvPicPr>
          <p:cNvPr id="9" name="Image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52320" y="2798930"/>
            <a:ext cx="985709" cy="574998"/>
          </a:xfrm>
          <a:prstGeom prst="rect">
            <a:avLst/>
          </a:prstGeom>
        </p:spPr>
      </p:pic>
      <p:pic>
        <p:nvPicPr>
          <p:cNvPr id="10" name="Image 12"/>
          <p:cNvPicPr/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977" t="13756" r="74536" b="55791"/>
          <a:stretch/>
        </p:blipFill>
        <p:spPr bwMode="auto">
          <a:xfrm>
            <a:off x="8112399" y="96619"/>
            <a:ext cx="996105" cy="7400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pic>
        <p:nvPicPr>
          <p:cNvPr id="11" name="Image 13"/>
          <p:cNvPicPr/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051" t="11287" r="74933" b="62140"/>
          <a:stretch/>
        </p:blipFill>
        <p:spPr bwMode="auto">
          <a:xfrm>
            <a:off x="6945044" y="56036"/>
            <a:ext cx="1196860" cy="7400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12" name="Flèche : droite 8"/>
          <p:cNvSpPr/>
          <p:nvPr/>
        </p:nvSpPr>
        <p:spPr bwMode="auto">
          <a:xfrm>
            <a:off x="3347863" y="3645024"/>
            <a:ext cx="604547" cy="33613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fr-FR" sz="1050">
              <a:solidFill>
                <a:prstClr val="white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5"/>
          <p:cNvGraphicFramePr>
            <a:graphicFrameLocks noGrp="1"/>
          </p:cNvGraphicFramePr>
          <p:nvPr/>
        </p:nvGraphicFramePr>
        <p:xfrm>
          <a:off x="683568" y="1862394"/>
          <a:ext cx="7782057" cy="4706225"/>
        </p:xfrm>
        <a:graphic>
          <a:graphicData uri="http://schemas.openxmlformats.org/drawingml/2006/table">
            <a:tbl>
              <a:tblPr firstRow="1" bandRow="1">
                <a:tableStyleId>{0BBB4FDF-0279-0B06-915B-E77068E21E9C}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7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400"/>
                        <a:t>Master 1</a:t>
                      </a:r>
                      <a:endParaRPr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400"/>
                        <a:t>Master 2</a:t>
                      </a:r>
                      <a:endParaRPr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78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b="1">
                          <a:solidFill>
                            <a:schemeClr val="accent2"/>
                          </a:solidFill>
                        </a:rPr>
                        <a:t>M1 indifférencié (110 places)</a:t>
                      </a:r>
                      <a:endParaRPr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748"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1" i="0" u="none" strike="noStrike" cap="none" spc="0">
                          <a:ln>
                            <a:noFill/>
                          </a:ln>
                          <a:solidFill>
                            <a:srgbClr val="1D2769"/>
                          </a:solidFill>
                          <a:latin typeface="+mn-lt"/>
                          <a:ea typeface="+mn-ea"/>
                          <a:cs typeface="+mn-cs"/>
                        </a:rPr>
                        <a:t>Parcours en apprentissage 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1" i="0" u="none" strike="noStrike" cap="none" spc="0">
                          <a:ln>
                            <a:noFill/>
                          </a:ln>
                          <a:solidFill>
                            <a:srgbClr val="1D2769"/>
                          </a:solidFill>
                          <a:latin typeface="+mn-lt"/>
                          <a:ea typeface="+mn-ea"/>
                          <a:cs typeface="+mn-cs"/>
                        </a:rPr>
                        <a:t>(2 j. de cours/ 3 j. en entreprise ; 50 à 100 % SMIC)</a:t>
                      </a:r>
                      <a:endParaRPr lang="fr-FR" sz="1600" b="1" i="0" u="none" strike="noStrike" cap="none" spc="0">
                        <a:ln>
                          <a:noFill/>
                        </a:ln>
                        <a:solidFill>
                          <a:srgbClr val="1D276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19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b="1">
                          <a:solidFill>
                            <a:schemeClr val="accent2"/>
                          </a:solidFill>
                        </a:rPr>
                        <a:t>M1 CREM Création éditoriale multisupports (15 places)</a:t>
                      </a:r>
                      <a:endParaRPr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 b="0" i="1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M2 CREM Création éditoriale multisupports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 b="0" i="1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(15 M1 CREM + 15)</a:t>
                      </a:r>
                      <a:endParaRPr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47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60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 b="0" i="1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M2 CORREM Métiers de l’écrit et correction multisupports (15 places)</a:t>
                      </a:r>
                      <a:endParaRPr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7746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60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600" b="1" u="sng">
                          <a:solidFill>
                            <a:schemeClr val="accent2"/>
                          </a:solidFill>
                        </a:rPr>
                        <a:t>M2 SCEDIL Scénario et direction littéraire (15 places)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600" b="0">
                          <a:solidFill>
                            <a:schemeClr val="accent2"/>
                          </a:solidFill>
                        </a:rPr>
                        <a:t>Prépare aux métiers de l’écriture scénaristique et de la direction littéraire pour les formats traditionnels et émergents (fictions, documentaires, séries ; pour le cinéma, la TV, le Web, le transmédia) </a:t>
                      </a:r>
                      <a:endParaRPr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igne de multiplication 6"/>
          <p:cNvSpPr/>
          <p:nvPr/>
        </p:nvSpPr>
        <p:spPr bwMode="auto">
          <a:xfrm>
            <a:off x="5868144" y="2204864"/>
            <a:ext cx="936504" cy="594066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>
              <a:defRPr/>
            </a:pPr>
            <a:endParaRPr lang="fr-FR" sz="105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Signe de multiplication 9"/>
          <p:cNvSpPr/>
          <p:nvPr/>
        </p:nvSpPr>
        <p:spPr bwMode="auto">
          <a:xfrm>
            <a:off x="1907304" y="4203086"/>
            <a:ext cx="936504" cy="594066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>
              <a:defRPr/>
            </a:pPr>
            <a:endParaRPr lang="fr-FR" sz="105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Signe de multiplication 10"/>
          <p:cNvSpPr/>
          <p:nvPr/>
        </p:nvSpPr>
        <p:spPr bwMode="auto">
          <a:xfrm>
            <a:off x="1907304" y="5445224"/>
            <a:ext cx="936504" cy="594066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>
              <a:defRPr/>
            </a:pPr>
            <a:endParaRPr lang="fr-FR" sz="105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 bwMode="auto">
          <a:xfrm>
            <a:off x="1115616" y="641905"/>
            <a:ext cx="7532155" cy="1130911"/>
          </a:xfrm>
        </p:spPr>
        <p:txBody>
          <a:bodyPr vertOverflow="overflow" horzOverflow="clip" vert="horz" wrap="square" lIns="36000" tIns="0" rIns="36000" bIns="0" numCol="1" spcCol="0" rtlCol="0" fromWordArt="0" anchor="b" anchorCtr="0" forceAA="0" compatLnSpc="0">
            <a:normAutofit fontScale="90000"/>
          </a:bodyPr>
          <a:lstStyle/>
          <a:p>
            <a:pPr>
              <a:lnSpc>
                <a:spcPct val="100000"/>
              </a:lnSpc>
              <a:defRPr/>
            </a:pPr>
            <a:r>
              <a:rPr lang="fr-FR" sz="3400" b="0" i="0" u="none" strike="noStrike" cap="none" spc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Métiers de l’édition, du scénario et des écritures médiatiques (MESEM) </a:t>
            </a:r>
            <a:endParaRPr/>
          </a:p>
        </p:txBody>
      </p:sp>
      <p:pic>
        <p:nvPicPr>
          <p:cNvPr id="9" name="Image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42036" y="2824108"/>
            <a:ext cx="1018396" cy="594065"/>
          </a:xfrm>
          <a:prstGeom prst="rect">
            <a:avLst/>
          </a:prstGeom>
        </p:spPr>
      </p:pic>
      <p:pic>
        <p:nvPicPr>
          <p:cNvPr id="10" name="Image 12"/>
          <p:cNvPicPr/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977" t="13756" r="74536" b="55791"/>
          <a:stretch/>
        </p:blipFill>
        <p:spPr bwMode="auto">
          <a:xfrm>
            <a:off x="8112399" y="96619"/>
            <a:ext cx="996105" cy="7400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pic>
        <p:nvPicPr>
          <p:cNvPr id="11" name="Image 13"/>
          <p:cNvPicPr/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051" t="11287" r="74933" b="62140"/>
          <a:stretch/>
        </p:blipFill>
        <p:spPr bwMode="auto">
          <a:xfrm>
            <a:off x="6945044" y="56036"/>
            <a:ext cx="1196860" cy="7400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12" name="Flèche : droite 8"/>
          <p:cNvSpPr/>
          <p:nvPr/>
        </p:nvSpPr>
        <p:spPr bwMode="auto">
          <a:xfrm>
            <a:off x="3347863" y="3789040"/>
            <a:ext cx="604547" cy="33613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fr-FR" sz="1050">
              <a:solidFill>
                <a:prstClr val="white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clip" vert="horz" wrap="square" lIns="36000" tIns="0" rIns="36000" bIns="0" numCol="1" spcCol="0" rtlCol="0" fromWordArt="0" anchor="b" anchorCtr="0" forceAA="0" compatLnSpc="0">
            <a:normAutofit fontScale="90000"/>
          </a:bodyPr>
          <a:lstStyle/>
          <a:p>
            <a:pPr>
              <a:defRPr/>
            </a:pPr>
            <a:r>
              <a:rPr lang="fr-FR"/>
              <a:t>Master Lettres et multimédia (MESEM, CREM, CORREM, SCEDIL)</a:t>
            </a:r>
            <a:endParaRPr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Titre de la présentation</a:t>
            </a:r>
            <a:endParaRPr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2"/>
          </p:nvPr>
        </p:nvSpPr>
        <p:spPr bwMode="auto"/>
        <p:txBody>
          <a:bodyPr vertOverflow="overflow" horzOverflow="clip" vert="horz" wrap="square" lIns="36000" tIns="0" rIns="36000" bIns="0" numCol="1" spcCol="0" rtlCol="0" fromWordArt="0" anchor="t" anchorCtr="0" forceAA="0" compatLnSpc="0">
            <a:normAutofit fontScale="80000" lnSpcReduction="10000"/>
          </a:bodyPr>
          <a:lstStyle/>
          <a:p>
            <a:pPr>
              <a:defRPr/>
            </a:pPr>
            <a:r>
              <a:rPr lang="fr-FR" sz="2000" dirty="0"/>
              <a:t>Contact:</a:t>
            </a:r>
            <a:endParaRPr sz="2000" dirty="0"/>
          </a:p>
          <a:p>
            <a:pPr>
              <a:defRPr/>
            </a:pPr>
            <a:r>
              <a:rPr lang="fr-FR" sz="2000" dirty="0"/>
              <a:t>	Pr. Marianne Bouchardon</a:t>
            </a:r>
            <a:endParaRPr sz="2000" dirty="0"/>
          </a:p>
          <a:p>
            <a:pPr>
              <a:defRPr/>
            </a:pPr>
            <a:r>
              <a:rPr lang="fr-FR" sz="2000" u="sng" dirty="0">
                <a:hlinkClick r:id="rId2" tooltip="mailto:Marianne.bouchardon@sorbonne-universite.fr"/>
              </a:rPr>
              <a:t>Marianne.bouchardon@sorbonne-universite.fr</a:t>
            </a:r>
            <a:endParaRPr sz="2000" dirty="0"/>
          </a:p>
          <a:p>
            <a:pPr>
              <a:defRPr/>
            </a:pPr>
            <a:r>
              <a:rPr lang="fr-FR" sz="2000" dirty="0"/>
              <a:t>	Fabien Gris (pour le M1 MESEM indifférencié):</a:t>
            </a:r>
            <a:endParaRPr sz="2000" dirty="0"/>
          </a:p>
          <a:p>
            <a:pPr>
              <a:defRPr/>
            </a:pPr>
            <a:r>
              <a:rPr lang="fr-FR" sz="2000" u="sng" dirty="0">
                <a:hlinkClick r:id="rId3" tooltip="mailto:Fabien.gris@sorbonne-universite.fr"/>
              </a:rPr>
              <a:t>Fabien.gris@sorbonne-universite.fr</a:t>
            </a:r>
            <a:endParaRPr sz="2000" dirty="0"/>
          </a:p>
          <a:p>
            <a:pPr>
              <a:defRPr/>
            </a:pPr>
            <a:r>
              <a:rPr lang="fr-FR" sz="2000" dirty="0"/>
              <a:t>	Anaïs </a:t>
            </a:r>
            <a:r>
              <a:rPr lang="fr-FR" sz="2000" dirty="0" err="1"/>
              <a:t>Goudmand</a:t>
            </a:r>
            <a:r>
              <a:rPr lang="fr-FR" sz="2000" dirty="0"/>
              <a:t> (pour le M2 SCEDIL)</a:t>
            </a:r>
            <a:endParaRPr sz="2000" dirty="0"/>
          </a:p>
          <a:p>
            <a:pPr>
              <a:defRPr/>
            </a:pPr>
            <a:r>
              <a:rPr lang="fr-FR" sz="2000" u="sng" dirty="0">
                <a:solidFill>
                  <a:srgbClr val="FF0000"/>
                </a:solidFill>
              </a:rPr>
              <a:t>anais.goudmand@sorbonne-universite.fr</a:t>
            </a:r>
            <a:endParaRPr sz="2000" u="sng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fr-FR" sz="2000" dirty="0"/>
              <a:t>	Hélène Védrine et Blanche </a:t>
            </a:r>
            <a:r>
              <a:rPr lang="fr-FR" sz="2000" dirty="0" err="1"/>
              <a:t>Cerquiglini</a:t>
            </a:r>
            <a:r>
              <a:rPr lang="fr-FR" sz="2000" dirty="0"/>
              <a:t> (pour le M2 CREM)</a:t>
            </a:r>
            <a:endParaRPr sz="2000" dirty="0"/>
          </a:p>
          <a:p>
            <a:pPr>
              <a:defRPr/>
            </a:pPr>
            <a:r>
              <a:rPr lang="fr-FR" sz="2000" u="sng" dirty="0">
                <a:hlinkClick r:id="rId4" tooltip="mailto:Helene.vedrine@sorbonne-universite.fr"/>
              </a:rPr>
              <a:t>Helene.vedrine@sorbonne-universite.fr</a:t>
            </a:r>
            <a:endParaRPr sz="2000" dirty="0"/>
          </a:p>
          <a:p>
            <a:pPr>
              <a:defRPr/>
            </a:pPr>
            <a:r>
              <a:rPr lang="fr-FR" sz="2000" u="sng" dirty="0">
                <a:solidFill>
                  <a:srgbClr val="FF0000"/>
                </a:solidFill>
              </a:rPr>
              <a:t>blanche.cerquiglini@sorbonne-universite.fr</a:t>
            </a:r>
            <a:endParaRPr sz="2000" u="sng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fr-FR" sz="2000" dirty="0"/>
              <a:t>	Karine Tercier (pour le M2 CORREM)</a:t>
            </a:r>
            <a:endParaRPr sz="2000" dirty="0"/>
          </a:p>
          <a:p>
            <a:pPr>
              <a:defRPr/>
            </a:pPr>
            <a:r>
              <a:rPr lang="fr-FR" sz="2000" u="sng" dirty="0">
                <a:solidFill>
                  <a:srgbClr val="FF0000"/>
                </a:solidFill>
              </a:rPr>
              <a:t>karine.tercier-_jouannais@sorbonne-universite.fr</a:t>
            </a:r>
            <a:endParaRPr sz="2000" u="sng" dirty="0"/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/>
              <a:t>Brochure téléchargeable en ligne: </a:t>
            </a:r>
            <a:r>
              <a:rPr lang="fr-FR" sz="2000" dirty="0">
                <a:hlinkClick r:id="rId5"/>
              </a:rPr>
              <a:t>https://moodle-lettres-24.sorbonne-universite.fr/mod/folder/view.php?id=11708</a:t>
            </a:r>
            <a:r>
              <a:rPr lang="fr-FR" sz="2000" dirty="0"/>
              <a:t> </a:t>
            </a:r>
          </a:p>
          <a:p>
            <a:pPr>
              <a:defRPr/>
            </a:pPr>
            <a:endParaRPr sz="2000" dirty="0"/>
          </a:p>
          <a:p>
            <a:pPr>
              <a:defRPr/>
            </a:pPr>
            <a:endParaRPr sz="2000" dirty="0"/>
          </a:p>
          <a:p>
            <a:pPr>
              <a:defRPr/>
            </a:pPr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5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5"/>
          <p:cNvSpPr>
            <a:spLocks noGrp="1"/>
          </p:cNvSpPr>
          <p:nvPr>
            <p:ph type="title"/>
          </p:nvPr>
        </p:nvSpPr>
        <p:spPr bwMode="auto">
          <a:xfrm>
            <a:off x="1043608" y="2060848"/>
            <a:ext cx="8064896" cy="20001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4000"/>
              <a:t>Préparation</a:t>
            </a:r>
            <a:br>
              <a:rPr lang="fr-FR" sz="4000"/>
            </a:br>
            <a:r>
              <a:rPr lang="fr-FR" sz="4000"/>
              <a:t>aux concours </a:t>
            </a:r>
            <a:br>
              <a:rPr lang="fr-FR" sz="4000"/>
            </a:br>
            <a:r>
              <a:rPr lang="fr-FR" sz="4000"/>
              <a:t>d’AgRégation</a:t>
            </a:r>
          </a:p>
        </p:txBody>
      </p:sp>
      <p:sp>
        <p:nvSpPr>
          <p:cNvPr id="5" name="Espace réservé du texte 6"/>
          <p:cNvSpPr>
            <a:spLocks noGrp="1"/>
          </p:cNvSpPr>
          <p:nvPr>
            <p:ph type="body" idx="1"/>
          </p:nvPr>
        </p:nvSpPr>
        <p:spPr bwMode="auto">
          <a:xfrm>
            <a:off x="3851920" y="3933056"/>
            <a:ext cx="5040299" cy="132016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fr-FR"/>
          </a:p>
          <a:p>
            <a:pPr marL="285750" indent="-285750">
              <a:buFont typeface="Arial"/>
              <a:buChar char="•"/>
              <a:defRPr/>
            </a:pPr>
            <a:r>
              <a:rPr lang="fr-FR" sz="1500"/>
              <a:t>Agrégation LETTRES MODERNES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fr-FR" sz="1500"/>
          </a:p>
          <a:p>
            <a:pPr marL="285750" indent="-285750">
              <a:buFont typeface="Arial"/>
              <a:buChar char="•"/>
              <a:defRPr/>
            </a:pPr>
            <a:r>
              <a:rPr lang="fr-FR" sz="1500"/>
              <a:t>AGREGATION LETTRES CLASSIQUES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fr-FR" sz="1500"/>
          </a:p>
          <a:p>
            <a:pPr marL="285750" indent="-285750">
              <a:buFont typeface="Arial"/>
              <a:buChar char="•"/>
              <a:defRPr/>
            </a:pPr>
            <a:r>
              <a:rPr lang="fr-FR" sz="1500"/>
              <a:t>AGREGATION GRAMMAIRE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115616" y="989856"/>
            <a:ext cx="753586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/>
              <a:t>Préparation à l’Agrégation</a:t>
            </a:r>
            <a:endParaRPr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2"/>
          </p:nvPr>
        </p:nvSpPr>
        <p:spPr bwMode="auto">
          <a:xfrm>
            <a:off x="791840" y="2421086"/>
            <a:ext cx="8172648" cy="403225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/>
              <a:buChar char="•"/>
              <a:defRPr/>
            </a:pPr>
            <a:r>
              <a:rPr lang="fr-FR" sz="2400">
                <a:latin typeface="+mn-lt"/>
              </a:rPr>
              <a:t>Agrégation: </a:t>
            </a:r>
            <a:r>
              <a:rPr lang="fr-FR" sz="2400" b="1">
                <a:latin typeface="+mn-lt"/>
              </a:rPr>
              <a:t>accessible aux titulaires d’un master complet</a:t>
            </a:r>
            <a:endParaRPr/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/>
              <a:buChar char="•"/>
              <a:defRPr/>
            </a:pPr>
            <a:r>
              <a:rPr lang="fr-FR" sz="2400">
                <a:latin typeface="+mn-lt"/>
              </a:rPr>
              <a:t>Préparation au sein d’une année de master supplémentaire avec trois agrégations</a:t>
            </a:r>
            <a:endParaRPr/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/>
              <a:buChar char="•"/>
              <a:defRPr/>
            </a:pPr>
            <a:r>
              <a:rPr lang="fr-FR" sz="2400">
                <a:latin typeface="+mn-lt"/>
              </a:rPr>
              <a:t>Agrégation de Lettres classiques, de Lettres modernes ou de Grammaire</a:t>
            </a:r>
            <a:endParaRPr/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/>
              <a:buChar char="•"/>
              <a:defRPr/>
            </a:pPr>
            <a:r>
              <a:rPr lang="fr-FR" sz="2400" b="1">
                <a:latin typeface="+mn-lt"/>
              </a:rPr>
              <a:t>A noter: l'inscription à ces masters suspendus est obligatoire </a:t>
            </a:r>
            <a:r>
              <a:rPr lang="fr-FR" sz="2400">
                <a:latin typeface="+mn-lt"/>
              </a:rPr>
              <a:t>:</a:t>
            </a:r>
            <a:endParaRPr/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/>
              <a:buChar char="•"/>
              <a:defRPr/>
            </a:pPr>
            <a:r>
              <a:rPr lang="fr-FR" sz="2400">
                <a:latin typeface="+mn-lt"/>
              </a:rPr>
              <a:t>- en cas de </a:t>
            </a:r>
            <a:r>
              <a:rPr lang="fr-FR" sz="2400" b="1">
                <a:latin typeface="+mn-lt"/>
              </a:rPr>
              <a:t>première inscription </a:t>
            </a:r>
            <a:r>
              <a:rPr lang="fr-FR" sz="2400">
                <a:latin typeface="+mn-lt"/>
              </a:rPr>
              <a:t>à la préparation à l'agrégation </a:t>
            </a:r>
            <a:endParaRPr/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/>
              <a:buChar char="•"/>
              <a:defRPr/>
            </a:pPr>
            <a:r>
              <a:rPr lang="fr-FR" sz="2400">
                <a:latin typeface="+mn-lt"/>
              </a:rPr>
              <a:t>- et en cas </a:t>
            </a:r>
            <a:r>
              <a:rPr lang="fr-FR" sz="2400" b="1">
                <a:latin typeface="+mn-lt"/>
              </a:rPr>
              <a:t>d'échec à l'agrégation et au Master agrégation</a:t>
            </a:r>
            <a:r>
              <a:rPr lang="fr-FR" sz="2400">
                <a:latin typeface="+mn-lt"/>
              </a:rPr>
              <a:t>.</a:t>
            </a:r>
            <a:endParaRPr/>
          </a:p>
          <a:p>
            <a:pPr>
              <a:spcBef>
                <a:spcPts val="1000"/>
              </a:spcBef>
              <a:spcAft>
                <a:spcPts val="1000"/>
              </a:spcAft>
              <a:defRPr/>
            </a:pPr>
            <a:endParaRPr lang="fr-FR" sz="2400">
              <a:latin typeface="+mn-lt"/>
            </a:endParaRP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/>
              <a:buChar char="•"/>
              <a:defRPr/>
            </a:pPr>
            <a:r>
              <a:rPr lang="fr-FR" sz="2400">
                <a:solidFill>
                  <a:srgbClr val="FF0000"/>
                </a:solidFill>
                <a:latin typeface="+mn-lt"/>
              </a:rPr>
              <a:t>Attention: pour le CAPES et le MEEF, il faut s’adresser à l’INSPE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fr-FR"/>
          </a:p>
        </p:txBody>
      </p:sp>
      <p:pic>
        <p:nvPicPr>
          <p:cNvPr id="6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03474" y="85999"/>
            <a:ext cx="1564429" cy="1542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Master agrégation</a:t>
            </a:r>
            <a:endParaRPr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Titre de la présentation</a:t>
            </a:r>
            <a:endParaRPr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2"/>
          </p:nvPr>
        </p:nvSpPr>
        <p:spPr bwMode="auto"/>
        <p:txBody>
          <a:bodyPr vertOverflow="overflow" horzOverflow="clip" vert="horz" wrap="square" lIns="36000" tIns="0" rIns="36000" bIns="0" numCol="1" spcCol="0" rtlCol="0" fromWordArt="0" anchor="t" anchorCtr="0" forceAA="0" compatLnSpc="0">
            <a:normAutofit fontScale="92500" lnSpcReduction="13000"/>
          </a:bodyPr>
          <a:lstStyle/>
          <a:p>
            <a:pPr>
              <a:defRPr/>
            </a:pPr>
            <a:r>
              <a:rPr lang="fr-FR" sz="2000"/>
              <a:t>Contacts: </a:t>
            </a:r>
            <a:endParaRPr sz="2000"/>
          </a:p>
          <a:p>
            <a:pPr>
              <a:defRPr/>
            </a:pPr>
            <a:r>
              <a:rPr lang="fr-FR" sz="2000"/>
              <a:t>Lettres modernes:</a:t>
            </a:r>
            <a:endParaRPr sz="2000"/>
          </a:p>
          <a:p>
            <a:pPr>
              <a:defRPr/>
            </a:pPr>
            <a:r>
              <a:rPr lang="fr-FR" sz="2000"/>
              <a:t>Matthieu Vernet</a:t>
            </a:r>
            <a:endParaRPr sz="2000" u="sng">
              <a:solidFill>
                <a:srgbClr val="000000"/>
              </a:solidFill>
              <a:ea typeface="Times New Roman"/>
            </a:endParaRPr>
          </a:p>
          <a:p>
            <a:pPr>
              <a:defRPr/>
            </a:pPr>
            <a:endParaRPr sz="2000"/>
          </a:p>
          <a:p>
            <a:pPr>
              <a:defRPr/>
            </a:pPr>
            <a:r>
              <a:rPr lang="fr-FR" sz="2000"/>
              <a:t>Mathilde Vallespir</a:t>
            </a:r>
            <a:endParaRPr sz="2000"/>
          </a:p>
          <a:p>
            <a:pPr>
              <a:defRPr/>
            </a:pPr>
            <a:endParaRPr sz="2000" u="sng">
              <a:solidFill>
                <a:srgbClr val="000000"/>
              </a:solidFill>
            </a:endParaRPr>
          </a:p>
          <a:p>
            <a:pPr>
              <a:defRPr/>
            </a:pPr>
            <a:r>
              <a:rPr lang="fr-FR" sz="2000">
                <a:solidFill>
                  <a:srgbClr val="000000"/>
                </a:solidFill>
              </a:rPr>
              <a:t>Lettres classiques :</a:t>
            </a:r>
            <a:endParaRPr sz="2000"/>
          </a:p>
          <a:p>
            <a:pPr>
              <a:defRPr/>
            </a:pPr>
            <a:r>
              <a:rPr lang="fr-FR" sz="2000">
                <a:solidFill>
                  <a:srgbClr val="000000"/>
                </a:solidFill>
              </a:rPr>
              <a:t>Jean-Baptiste Guillaumin</a:t>
            </a:r>
            <a:endParaRPr sz="2000"/>
          </a:p>
          <a:p>
            <a:pPr>
              <a:defRPr/>
            </a:pPr>
            <a:r>
              <a:rPr lang="fr-FR" sz="2000">
                <a:solidFill>
                  <a:srgbClr val="000000"/>
                </a:solidFill>
              </a:rPr>
              <a:t>Pierre Pontier</a:t>
            </a:r>
            <a:endParaRPr sz="2000"/>
          </a:p>
          <a:p>
            <a:pPr>
              <a:defRPr/>
            </a:pPr>
            <a:endParaRPr sz="2000">
              <a:solidFill>
                <a:srgbClr val="000000"/>
              </a:solidFill>
            </a:endParaRPr>
          </a:p>
          <a:p>
            <a:pPr>
              <a:defRPr/>
            </a:pPr>
            <a:r>
              <a:rPr lang="fr-FR" sz="2000">
                <a:solidFill>
                  <a:srgbClr val="000000"/>
                </a:solidFill>
              </a:rPr>
              <a:t>Grammaire:</a:t>
            </a:r>
            <a:endParaRPr sz="2000"/>
          </a:p>
          <a:p>
            <a:pPr>
              <a:defRPr/>
            </a:pPr>
            <a:r>
              <a:rPr lang="fr-FR" sz="2000">
                <a:solidFill>
                  <a:srgbClr val="000000"/>
                </a:solidFill>
              </a:rPr>
              <a:t>Jean-Baptiste Guillaumin</a:t>
            </a:r>
            <a:endParaRPr sz="2000">
              <a:solidFill>
                <a:srgbClr val="000000"/>
              </a:solidFill>
            </a:endParaRPr>
          </a:p>
          <a:p>
            <a:pPr>
              <a:defRPr/>
            </a:pPr>
            <a:r>
              <a:rPr lang="fr-FR" sz="2000">
                <a:solidFill>
                  <a:srgbClr val="000000"/>
                </a:solidFill>
              </a:rPr>
              <a:t>Pierre Pontier</a:t>
            </a:r>
            <a:endParaRPr/>
          </a:p>
          <a:p>
            <a:pPr lvl="0">
              <a:defRPr/>
            </a:pPr>
            <a:endParaRPr lang="fr-FR">
              <a:solidFill>
                <a:srgbClr val="000000"/>
              </a:solidFill>
            </a:endParaRPr>
          </a:p>
          <a:p>
            <a:pPr>
              <a:defRPr/>
            </a:pPr>
            <a:endParaRPr lang="fr-FR">
              <a:solidFill>
                <a:srgbClr val="000000"/>
              </a:solidFill>
            </a:endParaRPr>
          </a:p>
          <a:p>
            <a:pPr>
              <a:defRPr/>
            </a:pPr>
            <a:endParaRPr lang="fr-FR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5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5"/>
          <p:cNvSpPr>
            <a:spLocks noGrp="1"/>
          </p:cNvSpPr>
          <p:nvPr>
            <p:ph type="title"/>
          </p:nvPr>
        </p:nvSpPr>
        <p:spPr bwMode="auto">
          <a:xfrm>
            <a:off x="107504" y="2060848"/>
            <a:ext cx="9001000" cy="122413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fr-FR" sz="4000"/>
              <a:t>CONTACTS</a:t>
            </a:r>
            <a:br>
              <a:rPr lang="fr-FR" sz="4000"/>
            </a:br>
            <a:r>
              <a:rPr lang="fr-FR" sz="4000"/>
              <a:t>des UFR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 bwMode="auto">
          <a:xfrm>
            <a:off x="1150938" y="908720"/>
            <a:ext cx="7561262" cy="5400005"/>
          </a:xfrm>
        </p:spPr>
        <p:txBody>
          <a:bodyPr>
            <a:noAutofit/>
          </a:bodyPr>
          <a:lstStyle/>
          <a:p>
            <a:pPr>
              <a:defRPr/>
            </a:pPr>
            <a:endParaRPr lang="fr-FR" dirty="0"/>
          </a:p>
          <a:p>
            <a:pPr>
              <a:spcAft>
                <a:spcPts val="1200"/>
              </a:spcAft>
              <a:defRPr/>
            </a:pPr>
            <a:r>
              <a:rPr lang="fr-FR" dirty="0"/>
              <a:t>UFR DE LANGUE FRANCAISE</a:t>
            </a:r>
            <a:endParaRPr dirty="0"/>
          </a:p>
          <a:p>
            <a:pPr>
              <a:spcAft>
                <a:spcPts val="1500"/>
              </a:spcAft>
              <a:defRPr/>
            </a:pPr>
            <a:r>
              <a:rPr lang="fr-FR" dirty="0">
                <a:latin typeface="+mn-lt"/>
              </a:rPr>
              <a:t>Secrétariat: </a:t>
            </a:r>
            <a:r>
              <a:rPr lang="fr-FR" u="sng" dirty="0">
                <a:latin typeface="+mn-lt"/>
                <a:hlinkClick r:id="rId2" tooltip="mailto:lettres-languefrancaise-sorbonne@sorbonne-universite.fr"/>
              </a:rPr>
              <a:t>lettres-languefrancaise-sorbonne@sorbonne-universite.fr</a:t>
            </a:r>
            <a:endParaRPr lang="fr-FR" dirty="0"/>
          </a:p>
          <a:p>
            <a:pPr>
              <a:spcAft>
                <a:spcPts val="1200"/>
              </a:spcAft>
              <a:defRPr/>
            </a:pPr>
            <a:endParaRPr lang="fr-FR" dirty="0"/>
          </a:p>
          <a:p>
            <a:pPr>
              <a:spcAft>
                <a:spcPts val="1200"/>
              </a:spcAft>
              <a:defRPr/>
            </a:pPr>
            <a:r>
              <a:rPr lang="fr-FR" dirty="0"/>
              <a:t>UFR DE LITTÉRATURE FRANÇAISE ET COMPARÉE</a:t>
            </a:r>
            <a:endParaRPr dirty="0"/>
          </a:p>
          <a:p>
            <a:pPr>
              <a:spcAft>
                <a:spcPts val="1200"/>
              </a:spcAft>
              <a:defRPr/>
            </a:pPr>
            <a:r>
              <a:rPr lang="fr-FR" dirty="0">
                <a:latin typeface="+mn-lt"/>
              </a:rPr>
              <a:t>Secrétariat: </a:t>
            </a:r>
            <a:r>
              <a:rPr lang="fr-FR" u="sng" dirty="0">
                <a:solidFill>
                  <a:srgbClr val="FF0000"/>
                </a:solidFill>
                <a:latin typeface="+mn-lt"/>
              </a:rPr>
              <a:t>antonia.moya@sorbonne-universite.fr </a:t>
            </a:r>
            <a:endParaRPr dirty="0"/>
          </a:p>
          <a:p>
            <a:pPr>
              <a:spcBef>
                <a:spcPts val="600"/>
              </a:spcBef>
              <a:defRPr/>
            </a:pPr>
            <a:r>
              <a:rPr lang="fr-FR" dirty="0">
                <a:solidFill>
                  <a:srgbClr val="FF0000"/>
                </a:solidFill>
                <a:latin typeface="+mn-lt"/>
              </a:rPr>
              <a:t>	     </a:t>
            </a:r>
            <a:r>
              <a:rPr lang="fr-FR" u="sng" dirty="0">
                <a:solidFill>
                  <a:srgbClr val="FF0000"/>
                </a:solidFill>
                <a:latin typeface="+mn-lt"/>
              </a:rPr>
              <a:t>smahane.moussaten@sorbonne-universite.fr</a:t>
            </a:r>
            <a:endParaRPr dirty="0"/>
          </a:p>
          <a:p>
            <a:pPr>
              <a:spcBef>
                <a:spcPts val="1500"/>
              </a:spcBef>
              <a:defRPr/>
            </a:pPr>
            <a:endParaRPr lang="fr-FR" dirty="0"/>
          </a:p>
          <a:p>
            <a:pPr>
              <a:spcAft>
                <a:spcPts val="1200"/>
              </a:spcAft>
              <a:defRPr/>
            </a:pPr>
            <a:r>
              <a:rPr lang="fr-FR" dirty="0"/>
              <a:t>UFR DE LATIN</a:t>
            </a:r>
            <a:endParaRPr dirty="0"/>
          </a:p>
          <a:p>
            <a:pPr>
              <a:spcAft>
                <a:spcPts val="1200"/>
              </a:spcAft>
              <a:defRPr/>
            </a:pPr>
            <a:r>
              <a:rPr lang="fr-FR" dirty="0">
                <a:latin typeface="+mn-lt"/>
              </a:rPr>
              <a:t>Responsable administrative: </a:t>
            </a:r>
            <a:r>
              <a:rPr lang="fr-FR" u="sng" dirty="0">
                <a:latin typeface="+mn-lt"/>
                <a:hlinkClick r:id="rId3" tooltip="mailto:siao-li.li@sorbonne-universite.fr"/>
              </a:rPr>
              <a:t>siao-li.li@sorbonne-universite.fr</a:t>
            </a:r>
            <a:endParaRPr lang="fr-FR" dirty="0">
              <a:latin typeface="+mn-lt"/>
            </a:endParaRPr>
          </a:p>
          <a:p>
            <a:pPr>
              <a:spcAft>
                <a:spcPts val="1200"/>
              </a:spcAft>
              <a:defRPr/>
            </a:pPr>
            <a:endParaRPr lang="fr-FR" dirty="0"/>
          </a:p>
          <a:p>
            <a:pPr>
              <a:spcAft>
                <a:spcPts val="1200"/>
              </a:spcAft>
              <a:defRPr/>
            </a:pPr>
            <a:r>
              <a:rPr lang="fr-FR" dirty="0"/>
              <a:t>UFR DE GREC</a:t>
            </a:r>
            <a:endParaRPr dirty="0"/>
          </a:p>
          <a:p>
            <a:pPr>
              <a:spcAft>
                <a:spcPts val="1200"/>
              </a:spcAft>
              <a:defRPr/>
            </a:pPr>
            <a:r>
              <a:rPr lang="fr-FR">
                <a:latin typeface="+mn-lt"/>
              </a:rPr>
              <a:t>Responsable administrative: </a:t>
            </a:r>
            <a:r>
              <a:rPr lang="fr-FR" u="sng">
                <a:latin typeface="+mn-lt"/>
                <a:hlinkClick r:id="rId4" tooltip="mailto:elodie.sellam@sorbonne-universite.fr"/>
              </a:rPr>
              <a:t>alexandra.durand@sorbonne-universite.fr</a:t>
            </a:r>
            <a:endParaRPr lang="fr-FR">
              <a:latin typeface="+mn-lt"/>
            </a:endParaRPr>
          </a:p>
          <a:p>
            <a:pPr>
              <a:spcAft>
                <a:spcPts val="1200"/>
              </a:spcAft>
              <a:defRPr/>
            </a:pPr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84666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8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>
            <a:spLocks/>
          </p:cNvSpPr>
          <p:nvPr/>
        </p:nvSpPr>
        <p:spPr bwMode="auto">
          <a:xfrm>
            <a:off x="0" y="1124744"/>
            <a:ext cx="9144000" cy="900100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>
            <a:lvl1pPr marL="0" indent="0" algn="l" defTabSz="914400">
              <a:spcBef>
                <a:spcPts val="0"/>
              </a:spcBef>
              <a:buFontTx/>
              <a:buNone/>
              <a:defRPr sz="1400" b="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>
              <a:spcBef>
                <a:spcPts val="300"/>
              </a:spcBef>
              <a:buSzPct val="80000"/>
              <a:buFont typeface="Wingdings"/>
              <a:buChar char="l"/>
              <a:defRPr sz="12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>
              <a:spcBef>
                <a:spcPts val="600"/>
              </a:spcBef>
              <a:spcAft>
                <a:spcPts val="300"/>
              </a:spcAft>
              <a:buFontTx/>
              <a:buNone/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>
              <a:spcBef>
                <a:spcPts val="0"/>
              </a:spcBef>
              <a:buSzPct val="80000"/>
              <a:buFont typeface="Wingdings"/>
              <a:buChar char="l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108000" algn="l" defTabSz="914400">
              <a:spcBef>
                <a:spcPts val="0"/>
              </a:spcBef>
              <a:buFont typeface="Arial"/>
              <a:buChar char="»"/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3200"/>
              <a:t>MERCI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5"/>
          <p:cNvSpPr>
            <a:spLocks noGrp="1"/>
          </p:cNvSpPr>
          <p:nvPr>
            <p:ph type="title"/>
          </p:nvPr>
        </p:nvSpPr>
        <p:spPr bwMode="auto">
          <a:xfrm>
            <a:off x="683568" y="2024844"/>
            <a:ext cx="8064896" cy="1619795"/>
          </a:xfrm>
        </p:spPr>
        <p:txBody>
          <a:bodyPr anchor="b"/>
          <a:lstStyle/>
          <a:p>
            <a:pPr>
              <a:lnSpc>
                <a:spcPct val="100000"/>
              </a:lnSpc>
              <a:defRPr/>
            </a:pPr>
            <a:r>
              <a:rPr lang="fr-FR" sz="4000"/>
              <a:t>MasterS RECHERCHE</a:t>
            </a:r>
            <a:br>
              <a:rPr lang="fr-FR" sz="4000"/>
            </a:br>
            <a:r>
              <a:rPr lang="fr-FR" sz="4000"/>
              <a:t> </a:t>
            </a:r>
            <a:endParaRPr/>
          </a:p>
        </p:txBody>
      </p:sp>
      <p:sp>
        <p:nvSpPr>
          <p:cNvPr id="5" name="Espace réservé du texte 6"/>
          <p:cNvSpPr>
            <a:spLocks noGrp="1"/>
          </p:cNvSpPr>
          <p:nvPr>
            <p:ph type="body" idx="1"/>
          </p:nvPr>
        </p:nvSpPr>
        <p:spPr bwMode="auto">
          <a:xfrm>
            <a:off x="3312120" y="3284984"/>
            <a:ext cx="5364335" cy="2952328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fr-FR" sz="1500"/>
              <a:t>Master LITTERATURE FRANCAISE</a:t>
            </a:r>
            <a:endParaRPr/>
          </a:p>
          <a:p>
            <a:pPr>
              <a:defRPr/>
            </a:pPr>
            <a:endParaRPr lang="fr-FR" sz="1500"/>
          </a:p>
          <a:p>
            <a:pPr marL="285750" indent="-285750">
              <a:buFont typeface="Arial"/>
              <a:buChar char="•"/>
              <a:defRPr/>
            </a:pPr>
            <a:r>
              <a:rPr lang="fr-FR" sz="1500"/>
              <a:t>Master LITTERATURE COMPAREE</a:t>
            </a:r>
            <a:endParaRPr/>
          </a:p>
          <a:p>
            <a:pPr>
              <a:defRPr/>
            </a:pPr>
            <a:endParaRPr lang="fr-FR" sz="1500"/>
          </a:p>
          <a:p>
            <a:pPr marL="285750" indent="-285750">
              <a:buFont typeface="Arial"/>
              <a:buChar char="•"/>
              <a:defRPr/>
            </a:pPr>
            <a:r>
              <a:rPr lang="fr-FR" sz="1500"/>
              <a:t>MASTER LANGUE FRANCAISE, TEXTE, STYLE</a:t>
            </a:r>
            <a:endParaRPr/>
          </a:p>
          <a:p>
            <a:pPr>
              <a:defRPr/>
            </a:pPr>
            <a:endParaRPr lang="fr-FR" sz="1500"/>
          </a:p>
          <a:p>
            <a:pPr marL="285750" indent="-285750">
              <a:buFont typeface="Arial"/>
              <a:buChar char="•"/>
              <a:defRPr/>
            </a:pPr>
            <a:r>
              <a:rPr lang="fr-FR" sz="1500"/>
              <a:t>MASTER LETTRES CLASSIQUES</a:t>
            </a:r>
            <a:endParaRPr/>
          </a:p>
          <a:p>
            <a:pPr>
              <a:defRPr/>
            </a:pPr>
            <a:endParaRPr lang="fr-FR" sz="1500"/>
          </a:p>
          <a:p>
            <a:pPr marL="285750" indent="-285750">
              <a:buFont typeface="Arial"/>
              <a:buChar char="•"/>
              <a:defRPr/>
            </a:pPr>
            <a:r>
              <a:rPr lang="fr-FR" sz="1500"/>
              <a:t>MASTER ALLEMAND/LETTRES</a:t>
            </a:r>
            <a:endParaRPr/>
          </a:p>
          <a:p>
            <a:pPr>
              <a:defRPr/>
            </a:pPr>
            <a:endParaRPr lang="fr-FR" sz="15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115616" y="845840"/>
            <a:ext cx="753586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/>
              <a:t>Master recherche </a:t>
            </a:r>
            <a:br>
              <a:rPr lang="fr-FR"/>
            </a:br>
            <a:r>
              <a:rPr lang="fr-FR"/>
              <a:t>Littérature française</a:t>
            </a:r>
            <a:endParaRPr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2"/>
          </p:nvPr>
        </p:nvSpPr>
        <p:spPr bwMode="auto">
          <a:xfrm>
            <a:off x="683568" y="1988840"/>
            <a:ext cx="7561262" cy="4752528"/>
          </a:xfrm>
        </p:spPr>
        <p:txBody>
          <a:bodyPr>
            <a:normAutofit fontScale="62500" lnSpcReduction="20000"/>
          </a:bodyPr>
          <a:lstStyle/>
          <a:p>
            <a:pPr marL="457200" indent="-360000">
              <a:buFont typeface="Arial"/>
              <a:buChar char="•"/>
              <a:defRPr/>
            </a:pPr>
            <a:r>
              <a:rPr lang="fr-FR" sz="3500">
                <a:latin typeface="+mn-lt"/>
              </a:rPr>
              <a:t>Recherche littéraire, par exemple:</a:t>
            </a:r>
            <a:endParaRPr/>
          </a:p>
          <a:p>
            <a:pPr marL="720000" indent="-180000">
              <a:lnSpc>
                <a:spcPts val="2400"/>
              </a:lnSpc>
              <a:buFont typeface="Courier New"/>
              <a:buChar char="o"/>
              <a:defRPr/>
            </a:pPr>
            <a:r>
              <a:rPr lang="fr-FR" sz="2900">
                <a:latin typeface="+mn-lt"/>
              </a:rPr>
              <a:t>Analyse littéraire</a:t>
            </a:r>
            <a:endParaRPr/>
          </a:p>
          <a:p>
            <a:pPr marL="720000" indent="-180000">
              <a:lnSpc>
                <a:spcPts val="2400"/>
              </a:lnSpc>
              <a:buFont typeface="Courier New"/>
              <a:buChar char="o"/>
              <a:defRPr/>
            </a:pPr>
            <a:r>
              <a:rPr lang="fr-FR" sz="2900">
                <a:latin typeface="+mn-lt"/>
              </a:rPr>
              <a:t>Histoire littéraire</a:t>
            </a:r>
            <a:endParaRPr/>
          </a:p>
          <a:p>
            <a:pPr marL="720000" indent="-180000">
              <a:lnSpc>
                <a:spcPts val="2400"/>
              </a:lnSpc>
              <a:buFont typeface="Courier New"/>
              <a:buChar char="o"/>
              <a:defRPr/>
            </a:pPr>
            <a:r>
              <a:rPr lang="fr-FR" sz="2900">
                <a:latin typeface="+mn-lt"/>
              </a:rPr>
              <a:t>Sociologie de la littérature</a:t>
            </a:r>
            <a:endParaRPr/>
          </a:p>
          <a:p>
            <a:pPr marL="720000" indent="-180000">
              <a:lnSpc>
                <a:spcPts val="2400"/>
              </a:lnSpc>
              <a:buFont typeface="Courier New"/>
              <a:buChar char="o"/>
              <a:defRPr/>
            </a:pPr>
            <a:r>
              <a:rPr lang="fr-FR" sz="2900">
                <a:latin typeface="+mn-lt"/>
              </a:rPr>
              <a:t>Théorie littéraire</a:t>
            </a:r>
            <a:endParaRPr/>
          </a:p>
          <a:p>
            <a:pPr marL="720000" indent="-180000">
              <a:lnSpc>
                <a:spcPts val="2400"/>
              </a:lnSpc>
              <a:buFont typeface="Courier New"/>
              <a:buChar char="o"/>
              <a:defRPr/>
            </a:pPr>
            <a:r>
              <a:rPr lang="fr-FR" sz="2900">
                <a:latin typeface="+mn-lt"/>
              </a:rPr>
              <a:t>Histoire des idées</a:t>
            </a:r>
            <a:endParaRPr/>
          </a:p>
          <a:p>
            <a:pPr marL="720000" indent="-180000">
              <a:lnSpc>
                <a:spcPts val="2400"/>
              </a:lnSpc>
              <a:buFont typeface="Courier New"/>
              <a:buChar char="o"/>
              <a:defRPr/>
            </a:pPr>
            <a:r>
              <a:rPr lang="fr-FR" sz="2900">
                <a:latin typeface="+mn-lt"/>
              </a:rPr>
              <a:t>Herméneutique </a:t>
            </a:r>
            <a:endParaRPr/>
          </a:p>
          <a:p>
            <a:pPr marL="720000" indent="-180000">
              <a:lnSpc>
                <a:spcPts val="2400"/>
              </a:lnSpc>
              <a:buFont typeface="Courier New"/>
              <a:buChar char="o"/>
              <a:defRPr/>
            </a:pPr>
            <a:r>
              <a:rPr lang="fr-FR" sz="2900">
                <a:latin typeface="+mn-lt"/>
              </a:rPr>
              <a:t>Édition de textes</a:t>
            </a:r>
            <a:endParaRPr/>
          </a:p>
          <a:p>
            <a:pPr marL="720000" indent="-180000">
              <a:lnSpc>
                <a:spcPts val="2400"/>
              </a:lnSpc>
              <a:buFont typeface="Courier New"/>
              <a:buChar char="o"/>
              <a:defRPr/>
            </a:pPr>
            <a:r>
              <a:rPr lang="fr-FR" sz="2900">
                <a:latin typeface="+mn-lt"/>
              </a:rPr>
              <a:t>Genèse et réception</a:t>
            </a:r>
            <a:endParaRPr/>
          </a:p>
          <a:p>
            <a:pPr marL="720000" indent="-180000">
              <a:lnSpc>
                <a:spcPts val="2400"/>
              </a:lnSpc>
              <a:buFont typeface="Courier New"/>
              <a:buChar char="o"/>
              <a:defRPr/>
            </a:pPr>
            <a:r>
              <a:rPr lang="fr-FR" sz="2900">
                <a:latin typeface="+mn-lt"/>
              </a:rPr>
              <a:t>Étude d’adaptations</a:t>
            </a:r>
            <a:endParaRPr/>
          </a:p>
          <a:p>
            <a:pPr marL="720000" indent="-180000">
              <a:lnSpc>
                <a:spcPts val="2400"/>
              </a:lnSpc>
              <a:buFont typeface="Courier New"/>
              <a:buChar char="o"/>
              <a:defRPr/>
            </a:pPr>
            <a:r>
              <a:rPr lang="fr-FR" sz="2900">
                <a:latin typeface="+mn-lt"/>
              </a:rPr>
              <a:t>Littérature et arts visuels </a:t>
            </a:r>
            <a:endParaRPr/>
          </a:p>
          <a:p>
            <a:pPr marL="457200" indent="-360000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/>
            </a:pPr>
            <a:r>
              <a:rPr lang="fr-FR" sz="3500">
                <a:latin typeface="+mn-lt"/>
              </a:rPr>
              <a:t>Métiers de l’enseignement</a:t>
            </a:r>
            <a:endParaRPr/>
          </a:p>
          <a:p>
            <a:pPr marL="457200" indent="-360000">
              <a:lnSpc>
                <a:spcPct val="120000"/>
              </a:lnSpc>
              <a:spcBef>
                <a:spcPts val="4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fr-FR" sz="3500">
                <a:latin typeface="+mn-lt"/>
              </a:rPr>
              <a:t>Métiers de la culture</a:t>
            </a:r>
            <a:endParaRPr/>
          </a:p>
          <a:p>
            <a:pPr marL="97200">
              <a:lnSpc>
                <a:spcPct val="120000"/>
              </a:lnSpc>
              <a:defRPr/>
            </a:pPr>
            <a:r>
              <a:rPr lang="fr-FR" sz="3400">
                <a:latin typeface="+mn-lt"/>
              </a:rPr>
              <a:t>Composante: UFR de Littératures française et comparée</a:t>
            </a:r>
            <a:endParaRPr/>
          </a:p>
        </p:txBody>
      </p:sp>
      <p:pic>
        <p:nvPicPr>
          <p:cNvPr id="6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372200" y="260649"/>
            <a:ext cx="2526853" cy="19588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Master recherche </a:t>
            </a:r>
            <a:br>
              <a:rPr lang="fr-FR"/>
            </a:br>
            <a:r>
              <a:rPr lang="fr-FR"/>
              <a:t>Littérature française</a:t>
            </a:r>
            <a:endParaRPr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Titre de la présentation</a:t>
            </a:r>
            <a:endParaRPr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Contact: 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	Pr Renaud BRET-VITOZ </a:t>
            </a:r>
            <a:endParaRPr dirty="0"/>
          </a:p>
          <a:p>
            <a:pPr>
              <a:defRPr/>
            </a:pPr>
            <a:r>
              <a:rPr lang="fr-FR" u="sng" dirty="0">
                <a:hlinkClick r:id="rId2" tooltip="mailto:renaud.bret-vitoz@sorbonne-universite.fr"/>
              </a:rPr>
              <a:t>renaud.bret-vitoz@sorbonne-universite.fr</a:t>
            </a:r>
            <a:r>
              <a:rPr lang="fr-FR" dirty="0"/>
              <a:t> </a:t>
            </a:r>
            <a:endParaRPr dirty="0"/>
          </a:p>
          <a:p>
            <a:pPr>
              <a:defRPr/>
            </a:pPr>
            <a:r>
              <a:rPr lang="fr-FR" dirty="0"/>
              <a:t>Brochure téléchargeable en ligne:</a:t>
            </a:r>
          </a:p>
          <a:p>
            <a:pPr>
              <a:defRPr/>
            </a:pPr>
            <a:r>
              <a:rPr lang="fr-FR" dirty="0">
                <a:hlinkClick r:id="rId3"/>
              </a:rPr>
              <a:t>https://moodle-lettres-24.sorbonne-universite.fr/mod/folder/view.php?id=11708</a:t>
            </a:r>
            <a:r>
              <a:rPr lang="fr-FR" dirty="0"/>
              <a:t> </a:t>
            </a:r>
            <a:endParaRPr dirty="0"/>
          </a:p>
          <a:p>
            <a:pPr>
              <a:defRPr/>
            </a:pPr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5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115616" y="845840"/>
            <a:ext cx="7535862" cy="1143000"/>
          </a:xfrm>
        </p:spPr>
        <p:txBody>
          <a:bodyPr/>
          <a:lstStyle/>
          <a:p>
            <a:pPr>
              <a:defRPr/>
            </a:pPr>
            <a:r>
              <a:rPr lang="fr-FR"/>
              <a:t>Master recherche</a:t>
            </a:r>
            <a:br>
              <a:rPr lang="fr-FR"/>
            </a:br>
            <a:r>
              <a:rPr lang="fr-FR"/>
              <a:t>Littérature comparée</a:t>
            </a:r>
            <a:endParaRPr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2"/>
          </p:nvPr>
        </p:nvSpPr>
        <p:spPr bwMode="auto">
          <a:xfrm>
            <a:off x="790898" y="2349078"/>
            <a:ext cx="7741542" cy="4032250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fr-FR" sz="2300">
                <a:latin typeface="+mn-lt"/>
              </a:rPr>
              <a:t>Approche interculturelle d’un corpus plurilingue</a:t>
            </a:r>
            <a:endParaRPr/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/>
              <a:buChar char="•"/>
              <a:defRPr/>
            </a:pPr>
            <a:r>
              <a:rPr lang="fr-FR" sz="2300">
                <a:latin typeface="+mn-lt"/>
              </a:rPr>
              <a:t>Textes étrangers à lire en langue originale</a:t>
            </a:r>
            <a:endParaRPr/>
          </a:p>
          <a:p>
            <a:pPr marL="342900" indent="-342900">
              <a:spcAft>
                <a:spcPts val="500"/>
              </a:spcAft>
              <a:buFont typeface="Arial"/>
              <a:buChar char="•"/>
              <a:defRPr/>
            </a:pPr>
            <a:r>
              <a:rPr lang="fr-FR" sz="2300">
                <a:latin typeface="+mn-lt"/>
              </a:rPr>
              <a:t>Parcours indicatifs:</a:t>
            </a:r>
            <a:endParaRPr/>
          </a:p>
          <a:p>
            <a:pPr marL="720000" indent="-285750">
              <a:lnSpc>
                <a:spcPts val="2600"/>
              </a:lnSpc>
              <a:buFont typeface="Courier New"/>
              <a:buChar char="o"/>
              <a:defRPr/>
            </a:pPr>
            <a:r>
              <a:rPr lang="fr-FR">
                <a:latin typeface="+mn-lt"/>
              </a:rPr>
              <a:t>Antiquité et modernité</a:t>
            </a:r>
            <a:endParaRPr/>
          </a:p>
          <a:p>
            <a:pPr marL="720000" indent="-285750">
              <a:lnSpc>
                <a:spcPts val="2600"/>
              </a:lnSpc>
              <a:buFont typeface="Courier New"/>
              <a:buChar char="o"/>
              <a:defRPr/>
            </a:pPr>
            <a:r>
              <a:rPr lang="fr-FR">
                <a:latin typeface="+mn-lt"/>
              </a:rPr>
              <a:t>Mythe et littérature</a:t>
            </a:r>
            <a:endParaRPr/>
          </a:p>
          <a:p>
            <a:pPr marL="720000" indent="-285750">
              <a:lnSpc>
                <a:spcPts val="2600"/>
              </a:lnSpc>
              <a:buFont typeface="Courier New"/>
              <a:buChar char="o"/>
              <a:defRPr/>
            </a:pPr>
            <a:r>
              <a:rPr lang="fr-FR">
                <a:latin typeface="+mn-lt"/>
              </a:rPr>
              <a:t>Lettres et arts</a:t>
            </a:r>
            <a:endParaRPr/>
          </a:p>
          <a:p>
            <a:pPr marL="720000" indent="-285750">
              <a:lnSpc>
                <a:spcPts val="2600"/>
              </a:lnSpc>
              <a:buFont typeface="Courier New"/>
              <a:buChar char="o"/>
              <a:defRPr/>
            </a:pPr>
            <a:r>
              <a:rPr lang="fr-FR">
                <a:latin typeface="+mn-lt"/>
              </a:rPr>
              <a:t>Etudes de genre (gender)</a:t>
            </a:r>
            <a:endParaRPr/>
          </a:p>
          <a:p>
            <a:pPr marL="720000" indent="-285750">
              <a:lnSpc>
                <a:spcPts val="2600"/>
              </a:lnSpc>
              <a:buFont typeface="Courier New"/>
              <a:buChar char="o"/>
              <a:defRPr/>
            </a:pPr>
            <a:r>
              <a:rPr lang="fr-FR">
                <a:latin typeface="+mn-lt"/>
              </a:rPr>
              <a:t>Traductologie</a:t>
            </a:r>
          </a:p>
          <a:p>
            <a:pPr marL="254250">
              <a:defRPr/>
            </a:pPr>
            <a:endParaRPr lang="fr-FR" sz="1600">
              <a:latin typeface="+mn-lt"/>
            </a:endParaRPr>
          </a:p>
          <a:p>
            <a:pPr>
              <a:defRPr/>
            </a:pPr>
            <a:r>
              <a:rPr lang="fr-FR" sz="2100">
                <a:latin typeface="+mn-lt"/>
              </a:rPr>
              <a:t>Composante: UFR de Littératures française et comparée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fr-FR"/>
          </a:p>
        </p:txBody>
      </p:sp>
      <p:pic>
        <p:nvPicPr>
          <p:cNvPr id="6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724128" y="8460"/>
            <a:ext cx="3419872" cy="14769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Master recherche </a:t>
            </a:r>
            <a:br>
              <a:rPr lang="fr-FR"/>
            </a:br>
            <a:r>
              <a:rPr lang="fr-FR"/>
              <a:t>Littérature comparée</a:t>
            </a:r>
            <a:endParaRPr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Titre de la présentation</a:t>
            </a:r>
            <a:endParaRPr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Contact:</a:t>
            </a:r>
            <a:endParaRPr dirty="0"/>
          </a:p>
          <a:p>
            <a:pPr>
              <a:defRPr/>
            </a:pPr>
            <a:r>
              <a:rPr lang="fr-FR" dirty="0"/>
              <a:t>	Pr. Jean-Yves Masson: </a:t>
            </a:r>
            <a:endParaRPr dirty="0"/>
          </a:p>
          <a:p>
            <a:pPr>
              <a:defRPr/>
            </a:pPr>
            <a:r>
              <a:rPr lang="fr-FR" u="sng" dirty="0">
                <a:hlinkClick r:id="rId2"/>
              </a:rPr>
              <a:t>Masson.jean-yves@orange.fr</a:t>
            </a:r>
            <a:r>
              <a:rPr lang="fr-FR" u="sng" dirty="0"/>
              <a:t> 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Brochure téléchargeable en ligne:</a:t>
            </a:r>
          </a:p>
          <a:p>
            <a:pPr>
              <a:defRPr/>
            </a:pPr>
            <a:r>
              <a:rPr lang="fr-FR" dirty="0">
                <a:hlinkClick r:id="rId3"/>
              </a:rPr>
              <a:t>https://moodle-lettres-24.sorbonne-universite.fr/mod/folder/view.php?id=11708</a:t>
            </a:r>
            <a:r>
              <a:rPr lang="fr-FR" dirty="0"/>
              <a:t> 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5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115616" y="836712"/>
            <a:ext cx="7535862" cy="1143000"/>
          </a:xfrm>
        </p:spPr>
        <p:txBody>
          <a:bodyPr/>
          <a:lstStyle/>
          <a:p>
            <a:pPr>
              <a:defRPr/>
            </a:pPr>
            <a:r>
              <a:rPr lang="fr-FR"/>
              <a:t>Master recherche </a:t>
            </a:r>
            <a:br>
              <a:rPr lang="fr-FR"/>
            </a:br>
            <a:r>
              <a:rPr lang="fr-FR"/>
              <a:t>Langue française, texte, style</a:t>
            </a:r>
            <a:endParaRPr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2"/>
          </p:nvPr>
        </p:nvSpPr>
        <p:spPr bwMode="auto">
          <a:xfrm>
            <a:off x="1150938" y="2204864"/>
            <a:ext cx="7561262" cy="4536504"/>
          </a:xfrm>
        </p:spPr>
        <p:txBody>
          <a:bodyPr>
            <a:normAutofit fontScale="85000" lnSpcReduction="20000"/>
          </a:bodyPr>
          <a:lstStyle/>
          <a:p>
            <a:pPr marL="342000" indent="-342000">
              <a:buFont typeface="Arial"/>
              <a:buChar char="•"/>
              <a:defRPr/>
            </a:pPr>
            <a:r>
              <a:rPr lang="fr-FR" sz="2600">
                <a:latin typeface="+mn-lt"/>
              </a:rPr>
              <a:t>Approches diverses de la langue française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fr-FR"/>
          </a:p>
          <a:p>
            <a:pPr marL="285750" indent="-285750">
              <a:buFont typeface="Wingdings"/>
              <a:buChar char="ü"/>
              <a:defRPr/>
            </a:pPr>
            <a:endParaRPr lang="fr-FR"/>
          </a:p>
          <a:p>
            <a:pPr marL="285750" indent="-285750">
              <a:buFont typeface="Wingdings"/>
              <a:buChar char="ü"/>
              <a:defRPr/>
            </a:pPr>
            <a:endParaRPr lang="fr-FR"/>
          </a:p>
          <a:p>
            <a:pPr marL="285750" indent="-285750">
              <a:buFont typeface="Wingdings"/>
              <a:buChar char="ü"/>
              <a:defRPr/>
            </a:pPr>
            <a:endParaRPr lang="fr-FR"/>
          </a:p>
          <a:p>
            <a:pPr marL="285750" indent="-285750">
              <a:buFont typeface="Wingdings"/>
              <a:buChar char="ü"/>
              <a:defRPr/>
            </a:pPr>
            <a:endParaRPr lang="fr-FR"/>
          </a:p>
          <a:p>
            <a:pPr marL="285750" indent="-285750">
              <a:buFont typeface="Wingdings"/>
              <a:buChar char="ü"/>
              <a:defRPr/>
            </a:pPr>
            <a:endParaRPr lang="fr-FR"/>
          </a:p>
          <a:p>
            <a:pPr marL="285750" indent="-285750">
              <a:buFont typeface="Wingdings"/>
              <a:buChar char="ü"/>
              <a:defRPr/>
            </a:pPr>
            <a:endParaRPr lang="fr-FR"/>
          </a:p>
          <a:p>
            <a:pPr marL="285750" indent="-285750">
              <a:buFont typeface="Wingdings"/>
              <a:buChar char="ü"/>
              <a:defRPr/>
            </a:pPr>
            <a:endParaRPr lang="fr-FR"/>
          </a:p>
          <a:p>
            <a:pPr marL="285750" indent="-285750">
              <a:buFont typeface="Wingdings"/>
              <a:buChar char="ü"/>
              <a:defRPr/>
            </a:pPr>
            <a:endParaRPr lang="fr-FR"/>
          </a:p>
          <a:p>
            <a:pPr marL="285750" indent="-285750">
              <a:buFont typeface="Wingdings"/>
              <a:buChar char="ü"/>
              <a:defRPr/>
            </a:pPr>
            <a:endParaRPr lang="fr-FR"/>
          </a:p>
          <a:p>
            <a:pPr marL="285750" indent="-285750">
              <a:buFont typeface="Wingdings"/>
              <a:buChar char="ü"/>
              <a:defRPr/>
            </a:pPr>
            <a:endParaRPr lang="fr-FR"/>
          </a:p>
          <a:p>
            <a:pPr marL="285750" indent="-285750">
              <a:buFont typeface="Wingdings"/>
              <a:buChar char="ü"/>
              <a:defRPr/>
            </a:pPr>
            <a:endParaRPr lang="fr-FR"/>
          </a:p>
          <a:p>
            <a:pPr marL="285750" indent="-285750">
              <a:buFont typeface="Wingdings"/>
              <a:buChar char="ü"/>
              <a:defRPr/>
            </a:pPr>
            <a:endParaRPr lang="fr-FR"/>
          </a:p>
          <a:p>
            <a:pPr marL="285750" indent="-285750">
              <a:buFont typeface="Wingdings"/>
              <a:buChar char="ü"/>
              <a:defRPr/>
            </a:pPr>
            <a:endParaRPr lang="fr-FR"/>
          </a:p>
          <a:p>
            <a:pPr marL="285750" indent="-285750">
              <a:buFont typeface="Wingdings"/>
              <a:buChar char="ü"/>
              <a:defRPr/>
            </a:pPr>
            <a:endParaRPr lang="fr-FR"/>
          </a:p>
          <a:p>
            <a:pPr marL="285750" indent="-285750">
              <a:buFont typeface="Wingdings"/>
              <a:buChar char="ü"/>
              <a:defRPr/>
            </a:pPr>
            <a:endParaRPr lang="fr-FR"/>
          </a:p>
          <a:p>
            <a:pPr marL="285750" indent="-285750">
              <a:buFont typeface="Wingdings"/>
              <a:buChar char="ü"/>
              <a:defRPr/>
            </a:pPr>
            <a:endParaRPr lang="fr-FR"/>
          </a:p>
          <a:p>
            <a:pPr>
              <a:spcBef>
                <a:spcPts val="1200"/>
              </a:spcBef>
              <a:defRPr/>
            </a:pPr>
            <a:endParaRPr lang="fr-FR" sz="2300">
              <a:latin typeface="+mn-lt"/>
            </a:endParaRPr>
          </a:p>
          <a:p>
            <a:pPr>
              <a:spcBef>
                <a:spcPts val="2400"/>
              </a:spcBef>
              <a:defRPr/>
            </a:pPr>
            <a:r>
              <a:rPr lang="fr-FR" sz="2300">
                <a:latin typeface="+mn-lt"/>
              </a:rPr>
              <a:t>Composante: UFR de Langue française</a:t>
            </a:r>
            <a:endParaRPr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150938" y="2566144"/>
          <a:ext cx="6949454" cy="3397528"/>
        </p:xfrm>
        <a:graphic>
          <a:graphicData uri="http://schemas.openxmlformats.org/drawingml/2006/table">
            <a:tbl>
              <a:tblPr firstRow="1" bandRow="1">
                <a:tableStyleId>{0BBB4FDF-0279-0B06-915B-E77068E21E9C}</a:tableStyleId>
              </a:tblPr>
              <a:tblGrid>
                <a:gridCol w="351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8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8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600"/>
                        <a:t>Axe synchronique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600"/>
                        <a:t>Axe historique et philologique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>
                          <a:solidFill>
                            <a:schemeClr val="accent2"/>
                          </a:solidFill>
                        </a:rPr>
                        <a:t>Sémantique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>
                          <a:solidFill>
                            <a:schemeClr val="accent2"/>
                          </a:solidFill>
                        </a:rPr>
                        <a:t>Edition de textes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>
                          <a:solidFill>
                            <a:schemeClr val="accent2"/>
                          </a:solidFill>
                        </a:rPr>
                        <a:t>Linguistique française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>
                          <a:solidFill>
                            <a:schemeClr val="accent2"/>
                          </a:solidFill>
                        </a:rPr>
                        <a:t>Lexicologie 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>
                          <a:solidFill>
                            <a:schemeClr val="accent2"/>
                          </a:solidFill>
                        </a:rPr>
                        <a:t>Stylistique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>
                          <a:solidFill>
                            <a:schemeClr val="accent2"/>
                          </a:solidFill>
                        </a:rPr>
                        <a:t>Grammaire historique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>
                          <a:solidFill>
                            <a:schemeClr val="accent2"/>
                          </a:solidFill>
                        </a:rPr>
                        <a:t>Intersémiotique des arts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>
                          <a:solidFill>
                            <a:schemeClr val="accent2"/>
                          </a:solidFill>
                        </a:rPr>
                        <a:t>Linguistique diachronique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>
                          <a:solidFill>
                            <a:schemeClr val="accent2"/>
                          </a:solidFill>
                        </a:rPr>
                        <a:t>Analyse du discours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>
                          <a:solidFill>
                            <a:schemeClr val="accent2"/>
                          </a:solidFill>
                        </a:rPr>
                        <a:t>Histoire de la rhétorique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>
                          <a:solidFill>
                            <a:schemeClr val="accent2"/>
                          </a:solidFill>
                        </a:rPr>
                        <a:t>Rhétorique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>
                          <a:solidFill>
                            <a:schemeClr val="accent2"/>
                          </a:solidFill>
                        </a:rPr>
                        <a:t>Histoire de la poétique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>
                          <a:solidFill>
                            <a:schemeClr val="accent2"/>
                          </a:solidFill>
                        </a:rPr>
                        <a:t>Poétique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60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>
                          <a:solidFill>
                            <a:schemeClr val="accent2"/>
                          </a:solidFill>
                        </a:rPr>
                        <a:t>Francophonie, variété des français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60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Master recherche</a:t>
            </a:r>
            <a:br>
              <a:rPr lang="fr-FR"/>
            </a:br>
            <a:r>
              <a:rPr lang="fr-FR"/>
              <a:t>Langue française</a:t>
            </a:r>
            <a:endParaRPr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Titre de la présentaton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 Contact: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	Pr. Christelle Reggiani</a:t>
            </a:r>
            <a:endParaRPr dirty="0"/>
          </a:p>
          <a:p>
            <a:pPr>
              <a:defRPr/>
            </a:pPr>
            <a:r>
              <a:rPr lang="fr-FR" u="sng" dirty="0">
                <a:hlinkClick r:id="rId2" tooltip="mailto:Christelle.reggiani@gmail.com"/>
              </a:rPr>
              <a:t>Christelle.reggiani@gmail.com</a:t>
            </a: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Brochure téléchargeable en ligne: </a:t>
            </a:r>
            <a:r>
              <a:rPr lang="fr-FR" dirty="0">
                <a:hlinkClick r:id="rId3"/>
              </a:rPr>
              <a:t>https://moodle-lettres-24.sorbonne-universite.fr/mod/folder/view.php?id=11707</a:t>
            </a:r>
            <a:r>
              <a:rPr lang="fr-FR" dirty="0"/>
              <a:t> 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dirty="0"/>
          </a:p>
          <a:p>
            <a:pPr>
              <a:defRPr/>
            </a:pPr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5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theme/theme1.xml><?xml version="1.0" encoding="utf-8"?>
<a:theme xmlns:a="http://schemas.openxmlformats.org/drawingml/2006/main" name="Sorbonne Université Lettres 4x3 v1">
  <a:themeElements>
    <a:clrScheme name="Sorbonne Université_Couleurs">
      <a:dk1>
        <a:sysClr val="windowText" lastClr="000000"/>
      </a:dk1>
      <a:lt1>
        <a:sysClr val="window" lastClr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Essentiel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4"/>
        </a:solidFill>
        <a:ln>
          <a:solidFill>
            <a:schemeClr val="accent4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Sorbonne Université Lettres 4x3 v1</Template>
  <TotalTime>12</TotalTime>
  <Words>1541</Words>
  <Application>Microsoft Office PowerPoint</Application>
  <DocSecurity>0</DocSecurity>
  <PresentationFormat>Affichage à l'écran (4:3)</PresentationFormat>
  <Paragraphs>294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Courier New</vt:lpstr>
      <vt:lpstr>Wingdings</vt:lpstr>
      <vt:lpstr>Sorbonne Université Lettres 4x3 v1</vt:lpstr>
      <vt:lpstr>Présentation</vt:lpstr>
      <vt:lpstr>Offre de formation Master</vt:lpstr>
      <vt:lpstr>MasterS RECHERCHE  </vt:lpstr>
      <vt:lpstr>Master recherche  Littérature française</vt:lpstr>
      <vt:lpstr>Master recherche  Littérature française</vt:lpstr>
      <vt:lpstr>Master recherche Littérature comparée</vt:lpstr>
      <vt:lpstr>Master recherche  Littérature comparée</vt:lpstr>
      <vt:lpstr>Master recherche  Langue française, texte, style</vt:lpstr>
      <vt:lpstr>Master recherche Langue française</vt:lpstr>
      <vt:lpstr>Présentation PowerPoint</vt:lpstr>
      <vt:lpstr>Master recherche Lettres classiques (français, latin, grec)</vt:lpstr>
      <vt:lpstr>Master recherche  Allemand-Lettres (LLCE /LPL) </vt:lpstr>
      <vt:lpstr>Masters en partenariat  </vt:lpstr>
      <vt:lpstr>Master recherche  Lettres médiévales : Littérature, langues et savoirs</vt:lpstr>
      <vt:lpstr>Master recherche  Lettres médiévales</vt:lpstr>
      <vt:lpstr>Master recherche De la Renaissance aux Lumières</vt:lpstr>
      <vt:lpstr>Master recherche De la Renaissance aux Lumières</vt:lpstr>
      <vt:lpstr>MasterS PROFESSIONNELS  </vt:lpstr>
      <vt:lpstr>Métiers de l’édition, du scénario et des écritures médiatiques (MESEM) </vt:lpstr>
      <vt:lpstr>Métiers de l’édition, du scénario et des écritures médiatiques (MESEM) </vt:lpstr>
      <vt:lpstr>Métiers de l’édition, du scénario et des écritures médiatiques (MESEM) </vt:lpstr>
      <vt:lpstr>Master Lettres et multimédia (MESEM, CREM, CORREM, SCEDIL)</vt:lpstr>
      <vt:lpstr>Préparation aux concours  d’AgRégation</vt:lpstr>
      <vt:lpstr>Préparation à l’Agrégation</vt:lpstr>
      <vt:lpstr>Master agrégation</vt:lpstr>
      <vt:lpstr>CONTACTS des UFR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subject/>
  <dc:creator>Hélène DAUCHEZ</dc:creator>
  <cp:keywords/>
  <dc:description/>
  <cp:lastModifiedBy>Joëlle Ducos</cp:lastModifiedBy>
  <cp:revision>134</cp:revision>
  <dcterms:created xsi:type="dcterms:W3CDTF">2018-01-09T16:31:33Z</dcterms:created>
  <dcterms:modified xsi:type="dcterms:W3CDTF">2025-02-15T12:41:40Z</dcterms:modified>
  <cp:category/>
  <dc:identifier/>
  <cp:contentStatus/>
  <dc:language/>
  <cp:version/>
</cp:coreProperties>
</file>