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60" r:id="rId2"/>
    <p:sldId id="259" r:id="rId3"/>
    <p:sldId id="386" r:id="rId4"/>
    <p:sldId id="391" r:id="rId5"/>
    <p:sldId id="392" r:id="rId6"/>
    <p:sldId id="297" r:id="rId7"/>
    <p:sldId id="301" r:id="rId8"/>
    <p:sldId id="295" r:id="rId9"/>
    <p:sldId id="271" r:id="rId10"/>
    <p:sldId id="273" r:id="rId11"/>
    <p:sldId id="268" r:id="rId12"/>
    <p:sldId id="378" r:id="rId13"/>
    <p:sldId id="303" r:id="rId14"/>
    <p:sldId id="401" r:id="rId15"/>
    <p:sldId id="285" r:id="rId16"/>
    <p:sldId id="380" r:id="rId17"/>
    <p:sldId id="286" r:id="rId18"/>
    <p:sldId id="266" r:id="rId19"/>
    <p:sldId id="382" r:id="rId20"/>
    <p:sldId id="385" r:id="rId21"/>
    <p:sldId id="395" r:id="rId22"/>
    <p:sldId id="275" r:id="rId23"/>
    <p:sldId id="390" r:id="rId24"/>
    <p:sldId id="384" r:id="rId25"/>
    <p:sldId id="398" r:id="rId26"/>
    <p:sldId id="400" r:id="rId27"/>
    <p:sldId id="282" r:id="rId28"/>
    <p:sldId id="283" r:id="rId29"/>
    <p:sldId id="281" r:id="rId30"/>
    <p:sldId id="298" r:id="rId31"/>
    <p:sldId id="289" r:id="rId32"/>
  </p:sldIdLst>
  <p:sldSz cx="18288000" cy="10287000"/>
  <p:notesSz cx="6735763" cy="9866313"/>
  <p:defaultTextStyle>
    <a:defPPr>
      <a:defRPr/>
    </a:def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onyme" initials="A" lastIdx="2" clrIdx="0"/>
  <p:cmAuthor id="2" name="Anne Laure Barrès" initials="ALB" lastIdx="2" clrIdx="1">
    <p:extLst>
      <p:ext uri="{19B8F6BF-5375-455C-9EA6-DF929625EA0E}">
        <p15:presenceInfo xmlns:p15="http://schemas.microsoft.com/office/powerpoint/2012/main" userId="S-1-5-21-2848354417-3504815463-4087715384-3726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00" autoAdjust="0"/>
    <p:restoredTop sz="94660"/>
  </p:normalViewPr>
  <p:slideViewPr>
    <p:cSldViewPr>
      <p:cViewPr varScale="1">
        <p:scale>
          <a:sx n="46" d="100"/>
          <a:sy n="46" d="100"/>
        </p:scale>
        <p:origin x="1014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53127" tIns="26563" rIns="53127" bIns="26563" rtlCol="0"/>
          <a:lstStyle>
            <a:lvl1pPr algn="l">
              <a:defRPr sz="7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893" y="0"/>
            <a:ext cx="2918831" cy="495029"/>
          </a:xfrm>
          <a:prstGeom prst="rect">
            <a:avLst/>
          </a:prstGeom>
        </p:spPr>
        <p:txBody>
          <a:bodyPr vert="horz" lIns="53127" tIns="26563" rIns="53127" bIns="26563" rtlCol="0"/>
          <a:lstStyle>
            <a:lvl1pPr algn="r">
              <a:defRPr sz="700"/>
            </a:lvl1pPr>
          </a:lstStyle>
          <a:p>
            <a:fld id="{D55CB517-24C9-4AC8-8DED-734635148DEF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3127" tIns="26563" rIns="53127" bIns="26563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53127" tIns="26563" rIns="53127" bIns="26563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2141"/>
            <a:ext cx="2918831" cy="494172"/>
          </a:xfrm>
          <a:prstGeom prst="rect">
            <a:avLst/>
          </a:prstGeom>
        </p:spPr>
        <p:txBody>
          <a:bodyPr vert="horz" lIns="53127" tIns="26563" rIns="53127" bIns="26563" rtlCol="0" anchor="b"/>
          <a:lstStyle>
            <a:lvl1pPr algn="l">
              <a:defRPr sz="7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893" y="9372141"/>
            <a:ext cx="2918831" cy="494172"/>
          </a:xfrm>
          <a:prstGeom prst="rect">
            <a:avLst/>
          </a:prstGeom>
        </p:spPr>
        <p:txBody>
          <a:bodyPr vert="horz" lIns="53127" tIns="26563" rIns="53127" bIns="26563" rtlCol="0" anchor="b"/>
          <a:lstStyle>
            <a:lvl1pPr algn="r">
              <a:defRPr sz="700"/>
            </a:lvl1pPr>
          </a:lstStyle>
          <a:p>
            <a:fld id="{DA8719D3-4B5D-40FB-AA9B-17DAD67E4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970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719D3-4B5D-40FB-AA9B-17DAD67E4A7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239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719D3-4B5D-40FB-AA9B-17DAD67E4A7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9244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719D3-4B5D-40FB-AA9B-17DAD67E4A7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1647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719D3-4B5D-40FB-AA9B-17DAD67E4A7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2097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719D3-4B5D-40FB-AA9B-17DAD67E4A7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5656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ctrTitle"/>
          </p:nvPr>
        </p:nvSpPr>
        <p:spPr bwMode="auto">
          <a:xfrm>
            <a:off x="1785573" y="1560803"/>
            <a:ext cx="13609319" cy="2873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3"/>
          <p:cNvSpPr>
            <a:spLocks noGrp="1"/>
          </p:cNvSpPr>
          <p:nvPr>
            <p:ph type="subTitle" idx="4"/>
          </p:nvPr>
        </p:nvSpPr>
        <p:spPr bwMode="auto"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8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bg object 16"/>
          <p:cNvSpPr/>
          <p:nvPr/>
        </p:nvSpPr>
        <p:spPr bwMode="auto"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B6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5" name="bg object 17"/>
          <p:cNvPicPr/>
          <p:nvPr/>
        </p:nvPicPr>
        <p:blipFill>
          <a:blip r:embed="rId2"/>
          <a:stretch/>
        </p:blipFill>
        <p:spPr bwMode="auto">
          <a:xfrm>
            <a:off x="12039039" y="7413562"/>
            <a:ext cx="2828924" cy="1133474"/>
          </a:xfrm>
          <a:prstGeom prst="rect">
            <a:avLst/>
          </a:prstGeom>
        </p:spPr>
      </p:pic>
      <p:sp>
        <p:nvSpPr>
          <p:cNvPr id="6" name="bg object 18"/>
          <p:cNvSpPr/>
          <p:nvPr/>
        </p:nvSpPr>
        <p:spPr bwMode="auto">
          <a:xfrm>
            <a:off x="1798273" y="6750761"/>
            <a:ext cx="1228725" cy="1228725"/>
          </a:xfrm>
          <a:custGeom>
            <a:avLst/>
            <a:gdLst/>
            <a:ahLst/>
            <a:cxnLst/>
            <a:rect l="l" t="t" r="r" b="b"/>
            <a:pathLst>
              <a:path w="1228725" h="1228725" extrusionOk="0">
                <a:moveTo>
                  <a:pt x="614362" y="1228724"/>
                </a:moveTo>
                <a:lnTo>
                  <a:pt x="566333" y="1226877"/>
                </a:lnTo>
                <a:lnTo>
                  <a:pt x="519318" y="1221425"/>
                </a:lnTo>
                <a:lnTo>
                  <a:pt x="473453" y="1212506"/>
                </a:lnTo>
                <a:lnTo>
                  <a:pt x="428874" y="1200254"/>
                </a:lnTo>
                <a:lnTo>
                  <a:pt x="385719" y="1184808"/>
                </a:lnTo>
                <a:lnTo>
                  <a:pt x="344123" y="1166303"/>
                </a:lnTo>
                <a:lnTo>
                  <a:pt x="304223" y="1144875"/>
                </a:lnTo>
                <a:lnTo>
                  <a:pt x="266154" y="1120661"/>
                </a:lnTo>
                <a:lnTo>
                  <a:pt x="230054" y="1093797"/>
                </a:lnTo>
                <a:lnTo>
                  <a:pt x="196058" y="1064420"/>
                </a:lnTo>
                <a:lnTo>
                  <a:pt x="164304" y="1032665"/>
                </a:lnTo>
                <a:lnTo>
                  <a:pt x="134926" y="998670"/>
                </a:lnTo>
                <a:lnTo>
                  <a:pt x="108063" y="962570"/>
                </a:lnTo>
                <a:lnTo>
                  <a:pt x="83849" y="924501"/>
                </a:lnTo>
                <a:lnTo>
                  <a:pt x="62421" y="884601"/>
                </a:lnTo>
                <a:lnTo>
                  <a:pt x="43916" y="843005"/>
                </a:lnTo>
                <a:lnTo>
                  <a:pt x="28469" y="799849"/>
                </a:lnTo>
                <a:lnTo>
                  <a:pt x="16218" y="755271"/>
                </a:lnTo>
                <a:lnTo>
                  <a:pt x="7299" y="709406"/>
                </a:lnTo>
                <a:lnTo>
                  <a:pt x="1847" y="662391"/>
                </a:lnTo>
                <a:lnTo>
                  <a:pt x="0" y="614362"/>
                </a:lnTo>
                <a:lnTo>
                  <a:pt x="1847" y="566333"/>
                </a:lnTo>
                <a:lnTo>
                  <a:pt x="7299" y="519318"/>
                </a:lnTo>
                <a:lnTo>
                  <a:pt x="16218" y="473453"/>
                </a:lnTo>
                <a:lnTo>
                  <a:pt x="28469" y="428874"/>
                </a:lnTo>
                <a:lnTo>
                  <a:pt x="43916" y="385719"/>
                </a:lnTo>
                <a:lnTo>
                  <a:pt x="62421" y="344123"/>
                </a:lnTo>
                <a:lnTo>
                  <a:pt x="83849" y="304223"/>
                </a:lnTo>
                <a:lnTo>
                  <a:pt x="108063" y="266154"/>
                </a:lnTo>
                <a:lnTo>
                  <a:pt x="134926" y="230054"/>
                </a:lnTo>
                <a:lnTo>
                  <a:pt x="164304" y="196058"/>
                </a:lnTo>
                <a:lnTo>
                  <a:pt x="196058" y="164304"/>
                </a:lnTo>
                <a:lnTo>
                  <a:pt x="230054" y="134926"/>
                </a:lnTo>
                <a:lnTo>
                  <a:pt x="266154" y="108063"/>
                </a:lnTo>
                <a:lnTo>
                  <a:pt x="304223" y="83849"/>
                </a:lnTo>
                <a:lnTo>
                  <a:pt x="344123" y="62421"/>
                </a:lnTo>
                <a:lnTo>
                  <a:pt x="385719" y="43916"/>
                </a:lnTo>
                <a:lnTo>
                  <a:pt x="428874" y="28469"/>
                </a:lnTo>
                <a:lnTo>
                  <a:pt x="473453" y="16218"/>
                </a:lnTo>
                <a:lnTo>
                  <a:pt x="519318" y="7299"/>
                </a:lnTo>
                <a:lnTo>
                  <a:pt x="566333" y="1847"/>
                </a:lnTo>
                <a:lnTo>
                  <a:pt x="614362" y="0"/>
                </a:lnTo>
                <a:lnTo>
                  <a:pt x="662391" y="1847"/>
                </a:lnTo>
                <a:lnTo>
                  <a:pt x="709406" y="7299"/>
                </a:lnTo>
                <a:lnTo>
                  <a:pt x="755271" y="16218"/>
                </a:lnTo>
                <a:lnTo>
                  <a:pt x="799849" y="28469"/>
                </a:lnTo>
                <a:lnTo>
                  <a:pt x="843005" y="43916"/>
                </a:lnTo>
                <a:lnTo>
                  <a:pt x="884601" y="62421"/>
                </a:lnTo>
                <a:lnTo>
                  <a:pt x="924501" y="83849"/>
                </a:lnTo>
                <a:lnTo>
                  <a:pt x="962570" y="108063"/>
                </a:lnTo>
                <a:lnTo>
                  <a:pt x="982471" y="122872"/>
                </a:lnTo>
                <a:lnTo>
                  <a:pt x="614362" y="122872"/>
                </a:lnTo>
                <a:lnTo>
                  <a:pt x="567108" y="125127"/>
                </a:lnTo>
                <a:lnTo>
                  <a:pt x="521107" y="131753"/>
                </a:lnTo>
                <a:lnTo>
                  <a:pt x="476568" y="142542"/>
                </a:lnTo>
                <a:lnTo>
                  <a:pt x="433699" y="157287"/>
                </a:lnTo>
                <a:lnTo>
                  <a:pt x="392706" y="175780"/>
                </a:lnTo>
                <a:lnTo>
                  <a:pt x="353799" y="197812"/>
                </a:lnTo>
                <a:lnTo>
                  <a:pt x="317185" y="223177"/>
                </a:lnTo>
                <a:lnTo>
                  <a:pt x="283071" y="251666"/>
                </a:lnTo>
                <a:lnTo>
                  <a:pt x="251666" y="283071"/>
                </a:lnTo>
                <a:lnTo>
                  <a:pt x="223177" y="317185"/>
                </a:lnTo>
                <a:lnTo>
                  <a:pt x="197812" y="353799"/>
                </a:lnTo>
                <a:lnTo>
                  <a:pt x="175780" y="392706"/>
                </a:lnTo>
                <a:lnTo>
                  <a:pt x="157287" y="433699"/>
                </a:lnTo>
                <a:lnTo>
                  <a:pt x="142542" y="476568"/>
                </a:lnTo>
                <a:lnTo>
                  <a:pt x="131753" y="521107"/>
                </a:lnTo>
                <a:lnTo>
                  <a:pt x="125127" y="567108"/>
                </a:lnTo>
                <a:lnTo>
                  <a:pt x="122872" y="614362"/>
                </a:lnTo>
                <a:lnTo>
                  <a:pt x="125127" y="661616"/>
                </a:lnTo>
                <a:lnTo>
                  <a:pt x="131753" y="707617"/>
                </a:lnTo>
                <a:lnTo>
                  <a:pt x="142542" y="752156"/>
                </a:lnTo>
                <a:lnTo>
                  <a:pt x="157287" y="795025"/>
                </a:lnTo>
                <a:lnTo>
                  <a:pt x="175780" y="836018"/>
                </a:lnTo>
                <a:lnTo>
                  <a:pt x="197812" y="874925"/>
                </a:lnTo>
                <a:lnTo>
                  <a:pt x="223177" y="911539"/>
                </a:lnTo>
                <a:lnTo>
                  <a:pt x="251666" y="945653"/>
                </a:lnTo>
                <a:lnTo>
                  <a:pt x="283071" y="977058"/>
                </a:lnTo>
                <a:lnTo>
                  <a:pt x="317185" y="1005547"/>
                </a:lnTo>
                <a:lnTo>
                  <a:pt x="353799" y="1030911"/>
                </a:lnTo>
                <a:lnTo>
                  <a:pt x="392706" y="1052944"/>
                </a:lnTo>
                <a:lnTo>
                  <a:pt x="433699" y="1071437"/>
                </a:lnTo>
                <a:lnTo>
                  <a:pt x="476568" y="1086182"/>
                </a:lnTo>
                <a:lnTo>
                  <a:pt x="521107" y="1096971"/>
                </a:lnTo>
                <a:lnTo>
                  <a:pt x="567108" y="1103597"/>
                </a:lnTo>
                <a:lnTo>
                  <a:pt x="614362" y="1105852"/>
                </a:lnTo>
                <a:lnTo>
                  <a:pt x="982471" y="1105852"/>
                </a:lnTo>
                <a:lnTo>
                  <a:pt x="962570" y="1120661"/>
                </a:lnTo>
                <a:lnTo>
                  <a:pt x="924501" y="1144875"/>
                </a:lnTo>
                <a:lnTo>
                  <a:pt x="884601" y="1166303"/>
                </a:lnTo>
                <a:lnTo>
                  <a:pt x="843005" y="1184808"/>
                </a:lnTo>
                <a:lnTo>
                  <a:pt x="799849" y="1200254"/>
                </a:lnTo>
                <a:lnTo>
                  <a:pt x="755271" y="1212506"/>
                </a:lnTo>
                <a:lnTo>
                  <a:pt x="709406" y="1221425"/>
                </a:lnTo>
                <a:lnTo>
                  <a:pt x="662391" y="1226877"/>
                </a:lnTo>
                <a:lnTo>
                  <a:pt x="614362" y="1228724"/>
                </a:lnTo>
                <a:close/>
              </a:path>
              <a:path w="1228725" h="1228725" extrusionOk="0">
                <a:moveTo>
                  <a:pt x="982471" y="1105852"/>
                </a:moveTo>
                <a:lnTo>
                  <a:pt x="614362" y="1105852"/>
                </a:lnTo>
                <a:lnTo>
                  <a:pt x="661616" y="1103597"/>
                </a:lnTo>
                <a:lnTo>
                  <a:pt x="707617" y="1096971"/>
                </a:lnTo>
                <a:lnTo>
                  <a:pt x="752156" y="1086182"/>
                </a:lnTo>
                <a:lnTo>
                  <a:pt x="795025" y="1071437"/>
                </a:lnTo>
                <a:lnTo>
                  <a:pt x="836018" y="1052944"/>
                </a:lnTo>
                <a:lnTo>
                  <a:pt x="874925" y="1030911"/>
                </a:lnTo>
                <a:lnTo>
                  <a:pt x="911539" y="1005547"/>
                </a:lnTo>
                <a:lnTo>
                  <a:pt x="945653" y="977058"/>
                </a:lnTo>
                <a:lnTo>
                  <a:pt x="977058" y="945653"/>
                </a:lnTo>
                <a:lnTo>
                  <a:pt x="1005547" y="911539"/>
                </a:lnTo>
                <a:lnTo>
                  <a:pt x="1030911" y="874925"/>
                </a:lnTo>
                <a:lnTo>
                  <a:pt x="1052944" y="836018"/>
                </a:lnTo>
                <a:lnTo>
                  <a:pt x="1071437" y="795025"/>
                </a:lnTo>
                <a:lnTo>
                  <a:pt x="1086182" y="752156"/>
                </a:lnTo>
                <a:lnTo>
                  <a:pt x="1096971" y="707617"/>
                </a:lnTo>
                <a:lnTo>
                  <a:pt x="1103597" y="661616"/>
                </a:lnTo>
                <a:lnTo>
                  <a:pt x="1105852" y="614362"/>
                </a:lnTo>
                <a:lnTo>
                  <a:pt x="1103597" y="567108"/>
                </a:lnTo>
                <a:lnTo>
                  <a:pt x="1096971" y="521107"/>
                </a:lnTo>
                <a:lnTo>
                  <a:pt x="1086182" y="476568"/>
                </a:lnTo>
                <a:lnTo>
                  <a:pt x="1071437" y="433699"/>
                </a:lnTo>
                <a:lnTo>
                  <a:pt x="1052944" y="392706"/>
                </a:lnTo>
                <a:lnTo>
                  <a:pt x="1030911" y="353799"/>
                </a:lnTo>
                <a:lnTo>
                  <a:pt x="1005547" y="317185"/>
                </a:lnTo>
                <a:lnTo>
                  <a:pt x="977058" y="283071"/>
                </a:lnTo>
                <a:lnTo>
                  <a:pt x="945653" y="251666"/>
                </a:lnTo>
                <a:lnTo>
                  <a:pt x="911539" y="223177"/>
                </a:lnTo>
                <a:lnTo>
                  <a:pt x="874925" y="197812"/>
                </a:lnTo>
                <a:lnTo>
                  <a:pt x="836018" y="175780"/>
                </a:lnTo>
                <a:lnTo>
                  <a:pt x="795025" y="157287"/>
                </a:lnTo>
                <a:lnTo>
                  <a:pt x="752156" y="142542"/>
                </a:lnTo>
                <a:lnTo>
                  <a:pt x="707617" y="131753"/>
                </a:lnTo>
                <a:lnTo>
                  <a:pt x="661616" y="125127"/>
                </a:lnTo>
                <a:lnTo>
                  <a:pt x="614362" y="122872"/>
                </a:lnTo>
                <a:lnTo>
                  <a:pt x="982471" y="122872"/>
                </a:lnTo>
                <a:lnTo>
                  <a:pt x="1032665" y="164304"/>
                </a:lnTo>
                <a:lnTo>
                  <a:pt x="1064420" y="196058"/>
                </a:lnTo>
                <a:lnTo>
                  <a:pt x="1093797" y="230054"/>
                </a:lnTo>
                <a:lnTo>
                  <a:pt x="1120661" y="266154"/>
                </a:lnTo>
                <a:lnTo>
                  <a:pt x="1144875" y="304223"/>
                </a:lnTo>
                <a:lnTo>
                  <a:pt x="1166303" y="344123"/>
                </a:lnTo>
                <a:lnTo>
                  <a:pt x="1184808" y="385719"/>
                </a:lnTo>
                <a:lnTo>
                  <a:pt x="1200254" y="428874"/>
                </a:lnTo>
                <a:lnTo>
                  <a:pt x="1212506" y="473453"/>
                </a:lnTo>
                <a:lnTo>
                  <a:pt x="1221425" y="519318"/>
                </a:lnTo>
                <a:lnTo>
                  <a:pt x="1226877" y="566333"/>
                </a:lnTo>
                <a:lnTo>
                  <a:pt x="1228724" y="614362"/>
                </a:lnTo>
                <a:lnTo>
                  <a:pt x="1226877" y="662391"/>
                </a:lnTo>
                <a:lnTo>
                  <a:pt x="1221425" y="709406"/>
                </a:lnTo>
                <a:lnTo>
                  <a:pt x="1212506" y="755271"/>
                </a:lnTo>
                <a:lnTo>
                  <a:pt x="1200254" y="799849"/>
                </a:lnTo>
                <a:lnTo>
                  <a:pt x="1184808" y="843005"/>
                </a:lnTo>
                <a:lnTo>
                  <a:pt x="1166303" y="884601"/>
                </a:lnTo>
                <a:lnTo>
                  <a:pt x="1144875" y="924501"/>
                </a:lnTo>
                <a:lnTo>
                  <a:pt x="1120661" y="962570"/>
                </a:lnTo>
                <a:lnTo>
                  <a:pt x="1093797" y="998670"/>
                </a:lnTo>
                <a:lnTo>
                  <a:pt x="1064420" y="1032665"/>
                </a:lnTo>
                <a:lnTo>
                  <a:pt x="1032665" y="1064420"/>
                </a:lnTo>
                <a:lnTo>
                  <a:pt x="998670" y="1093797"/>
                </a:lnTo>
                <a:lnTo>
                  <a:pt x="982471" y="1105852"/>
                </a:lnTo>
                <a:close/>
              </a:path>
              <a:path w="1228725" h="1228725" extrusionOk="0">
                <a:moveTo>
                  <a:pt x="491489" y="890825"/>
                </a:moveTo>
                <a:lnTo>
                  <a:pt x="491489" y="337899"/>
                </a:lnTo>
                <a:lnTo>
                  <a:pt x="860107" y="614362"/>
                </a:lnTo>
                <a:lnTo>
                  <a:pt x="491489" y="8908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7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95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Holder 3"/>
          <p:cNvSpPr>
            <a:spLocks noGrp="1"/>
          </p:cNvSpPr>
          <p:nvPr>
            <p:ph type="body" idx="1"/>
          </p:nvPr>
        </p:nvSpPr>
        <p:spPr bwMode="auto"/>
        <p:txBody>
          <a:bodyPr lIns="0" tIns="0" rIns="0" bIns="0"/>
          <a:lstStyle>
            <a:lvl1pPr>
              <a:defRPr sz="100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9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0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11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95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3"/>
          <p:cNvSpPr>
            <a:spLocks noGrp="1"/>
          </p:cNvSpPr>
          <p:nvPr>
            <p:ph sz="half" idx="2"/>
          </p:nvPr>
        </p:nvSpPr>
        <p:spPr bwMode="auto"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4"/>
          <p:cNvSpPr>
            <a:spLocks noGrp="1"/>
          </p:cNvSpPr>
          <p:nvPr>
            <p:ph sz="half" idx="3"/>
          </p:nvPr>
        </p:nvSpPr>
        <p:spPr bwMode="auto"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bg object 16"/>
          <p:cNvSpPr/>
          <p:nvPr/>
        </p:nvSpPr>
        <p:spPr bwMode="auto"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B6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5" name="bg object 17"/>
          <p:cNvPicPr/>
          <p:nvPr/>
        </p:nvPicPr>
        <p:blipFill>
          <a:blip r:embed="rId2"/>
          <a:stretch/>
        </p:blipFill>
        <p:spPr bwMode="auto">
          <a:xfrm>
            <a:off x="12039039" y="7413559"/>
            <a:ext cx="2828924" cy="1133474"/>
          </a:xfrm>
          <a:prstGeom prst="rect">
            <a:avLst/>
          </a:prstGeom>
        </p:spPr>
      </p:pic>
      <p:sp>
        <p:nvSpPr>
          <p:cNvPr id="6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95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9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/>
          <p:cNvSpPr>
            <a:spLocks noGrp="1"/>
          </p:cNvSpPr>
          <p:nvPr>
            <p:ph type="pic" sz="quarter" idx="13"/>
          </p:nvPr>
        </p:nvSpPr>
        <p:spPr>
          <a:xfrm>
            <a:off x="8208000" y="-13591"/>
            <a:ext cx="10080000" cy="9315554"/>
          </a:xfrm>
          <a:solidFill>
            <a:schemeClr val="bg2"/>
          </a:solidFill>
        </p:spPr>
        <p:txBody>
          <a:bodyPr anchor="ctr">
            <a:normAutofit/>
          </a:bodyPr>
          <a:lstStyle>
            <a:lvl1pPr algn="ctr">
              <a:defRPr sz="2100">
                <a:latin typeface="+mn-lt"/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1876" y="1484784"/>
            <a:ext cx="5455584" cy="17145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2"/>
          </p:nvPr>
        </p:nvSpPr>
        <p:spPr>
          <a:xfrm>
            <a:off x="2301876" y="3414713"/>
            <a:ext cx="5473972" cy="6048375"/>
          </a:xfrm>
        </p:spPr>
        <p:txBody>
          <a:bodyPr/>
          <a:lstStyle>
            <a:lvl1pPr>
              <a:defRPr sz="2100">
                <a:latin typeface="+mn-lt"/>
              </a:defRPr>
            </a:lvl1pPr>
            <a:lvl2pPr marL="216000" indent="-216000">
              <a:spcBef>
                <a:spcPts val="450"/>
              </a:spcBef>
              <a:buSzPct val="80000"/>
              <a:buFont typeface="Wingdings" panose="05000000000000000000" pitchFamily="2" charset="2"/>
              <a:buChar char="l"/>
              <a:defRPr sz="1800" b="0"/>
            </a:lvl2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/>
          </p:nvPr>
        </p:nvSpPr>
        <p:spPr>
          <a:xfrm>
            <a:off x="8208000" y="9248076"/>
            <a:ext cx="10080000" cy="1080000"/>
          </a:xfrm>
          <a:solidFill>
            <a:schemeClr val="accent4"/>
          </a:solidFill>
        </p:spPr>
        <p:txBody>
          <a:bodyPr lIns="216000" tIns="72000" rIns="108000" bIns="72000" anchor="ctr">
            <a:noAutofit/>
          </a:bodyPr>
          <a:lstStyle>
            <a:lvl1pPr>
              <a:defRPr sz="1500" b="1" cap="all" baseline="0">
                <a:solidFill>
                  <a:schemeClr val="bg1"/>
                </a:solidFill>
                <a:latin typeface="+mn-lt"/>
              </a:defRPr>
            </a:lvl1pPr>
            <a:lvl2pPr>
              <a:spcBef>
                <a:spcPts val="0"/>
              </a:spcBef>
              <a:defRPr sz="1500" b="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FR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5" hasCustomPrompt="1"/>
          </p:nvPr>
        </p:nvSpPr>
        <p:spPr>
          <a:xfrm>
            <a:off x="2305864" y="9897764"/>
            <a:ext cx="4320000" cy="161583"/>
          </a:xfrm>
        </p:spPr>
        <p:txBody>
          <a:bodyPr anchor="b">
            <a:spAutoFit/>
          </a:bodyPr>
          <a:lstStyle>
            <a:lvl1pPr>
              <a:defRPr sz="1050" cap="all" baseline="0">
                <a:latin typeface="+mn-lt"/>
              </a:defRPr>
            </a:lvl1pPr>
            <a:lvl2pPr marL="216000" indent="-216000">
              <a:spcBef>
                <a:spcPts val="450"/>
              </a:spcBef>
              <a:buSzPct val="80000"/>
              <a:buFont typeface="Wingdings" panose="05000000000000000000" pitchFamily="2" charset="2"/>
              <a:buChar char="l"/>
              <a:defRPr sz="1650" b="0"/>
            </a:lvl2pPr>
          </a:lstStyle>
          <a:p>
            <a:pPr lvl="0"/>
            <a:r>
              <a:rPr lang="fr-FR" dirty="0"/>
              <a:t>TITRE DE LA SECTION</a:t>
            </a:r>
          </a:p>
        </p:txBody>
      </p:sp>
    </p:spTree>
    <p:extLst>
      <p:ext uri="{BB962C8B-B14F-4D97-AF65-F5344CB8AC3E}">
        <p14:creationId xmlns:p14="http://schemas.microsoft.com/office/powerpoint/2010/main" val="479000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bg object 16"/>
          <p:cNvSpPr/>
          <p:nvPr/>
        </p:nvSpPr>
        <p:spPr bwMode="auto"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B6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5" name="Holder 2"/>
          <p:cNvSpPr>
            <a:spLocks noGrp="1"/>
          </p:cNvSpPr>
          <p:nvPr>
            <p:ph type="title"/>
          </p:nvPr>
        </p:nvSpPr>
        <p:spPr bwMode="auto">
          <a:xfrm>
            <a:off x="1769035" y="3162364"/>
            <a:ext cx="9053195" cy="26333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3"/>
          <p:cNvSpPr>
            <a:spLocks noGrp="1"/>
          </p:cNvSpPr>
          <p:nvPr>
            <p:ph type="body" idx="1"/>
          </p:nvPr>
        </p:nvSpPr>
        <p:spPr bwMode="auto">
          <a:xfrm>
            <a:off x="1785573" y="1560803"/>
            <a:ext cx="14006830" cy="2873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Holder 5"/>
          <p:cNvSpPr>
            <a:spLocks noGrp="1"/>
          </p:cNvSpPr>
          <p:nvPr>
            <p:ph type="dt" sz="half" idx="6"/>
          </p:nvPr>
        </p:nvSpPr>
        <p:spPr bwMode="auto"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s.activit&#233;s.sorbonne-unicersite.fr/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5" Type="http://schemas.openxmlformats.org/officeDocument/2006/relationships/hyperlink" Target="https://ent.sorbonne-universite.fr/lettres-etudiants/fr/index.html" TargetMode="Externa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-lettres-26.sorbonne-universite.fr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zcs.sorbonne-universite.fr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tu-lettres-sos-ent.paris-sorbonne.fr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lettres-dosip@sorbonne-universite.fr" TargetMode="External"/><Relationship Id="rId2" Type="http://schemas.openxmlformats.org/officeDocument/2006/relationships/hyperlink" Target="https://ent.sorbonne-universite.fr/lettres-etudiants/fr/orientation-insertion/plateforme-carriere.html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mailto:amandine.wallon@sorbonne-universite.fr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s://glpi-scolarite.paris-sorbonne.fr/marketplace/formcreator/front/formdisplay.php?id=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 bwMode="auto">
          <a:xfrm>
            <a:off x="1905000" y="2384958"/>
            <a:ext cx="9248775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12000" b="1" spc="275" dirty="0">
                <a:solidFill>
                  <a:srgbClr val="FFFFFF"/>
                </a:solidFill>
                <a:latin typeface="Arial"/>
                <a:cs typeface="Arial"/>
              </a:rPr>
              <a:t>La Faculté à</a:t>
            </a:r>
            <a:endParaRPr sz="12000" dirty="0">
              <a:latin typeface="Arial"/>
              <a:cs typeface="Arial"/>
            </a:endParaRPr>
          </a:p>
        </p:txBody>
      </p:sp>
      <p:sp>
        <p:nvSpPr>
          <p:cNvPr id="5" name="object 3"/>
          <p:cNvSpPr/>
          <p:nvPr/>
        </p:nvSpPr>
        <p:spPr bwMode="auto">
          <a:xfrm>
            <a:off x="1905000" y="3771149"/>
            <a:ext cx="975360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12000" b="1" spc="-10" dirty="0">
                <a:solidFill>
                  <a:srgbClr val="FFFFFF"/>
                </a:solidFill>
                <a:latin typeface="Arial"/>
                <a:cs typeface="Arial"/>
              </a:rPr>
              <a:t>mon service</a:t>
            </a:r>
            <a:endParaRPr sz="12000" dirty="0">
              <a:latin typeface="Arial"/>
              <a:cs typeface="Arial"/>
            </a:endParaRPr>
          </a:p>
        </p:txBody>
      </p:sp>
      <p:pic>
        <p:nvPicPr>
          <p:cNvPr id="7" name="object 5"/>
          <p:cNvPicPr/>
          <p:nvPr/>
        </p:nvPicPr>
        <p:blipFill>
          <a:blip r:embed="rId2"/>
          <a:stretch/>
        </p:blipFill>
        <p:spPr bwMode="auto">
          <a:xfrm>
            <a:off x="12039039" y="7413559"/>
            <a:ext cx="2828924" cy="1133474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910598" y="6384813"/>
            <a:ext cx="53992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spc="275" dirty="0">
                <a:solidFill>
                  <a:srgbClr val="FFFFFF"/>
                </a:solidFill>
                <a:latin typeface="Arial"/>
                <a:cs typeface="Arial"/>
              </a:rPr>
              <a:t>Rentrée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>
            <a:spLocks noGrp="1"/>
          </p:cNvSpPr>
          <p:nvPr>
            <p:ph type="title"/>
          </p:nvPr>
        </p:nvSpPr>
        <p:spPr bwMode="auto">
          <a:xfrm>
            <a:off x="1905000" y="2180253"/>
            <a:ext cx="11415464" cy="17979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fr-FR" sz="5800" dirty="0">
                <a:latin typeface="Arial"/>
                <a:cs typeface="Arial"/>
              </a:rPr>
              <a:t>Accompagnement </a:t>
            </a:r>
            <a:br>
              <a:rPr lang="fr-FR" sz="5800" dirty="0">
                <a:latin typeface="Arial"/>
                <a:cs typeface="Arial"/>
              </a:rPr>
            </a:br>
            <a:r>
              <a:rPr lang="fr-FR" sz="5800" dirty="0">
                <a:latin typeface="Arial"/>
                <a:cs typeface="Arial"/>
              </a:rPr>
              <a:t>pédagogique</a:t>
            </a:r>
            <a:endParaRPr sz="5800" dirty="0"/>
          </a:p>
        </p:txBody>
      </p:sp>
      <p:sp>
        <p:nvSpPr>
          <p:cNvPr id="5" name="object 5"/>
          <p:cNvSpPr/>
          <p:nvPr/>
        </p:nvSpPr>
        <p:spPr bwMode="auto">
          <a:xfrm>
            <a:off x="1905000" y="4639444"/>
            <a:ext cx="8839200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 marL="571500" indent="-571500">
              <a:buFont typeface="Wingdings" panose="05000000000000000000" pitchFamily="2" charset="2"/>
              <a:buChar char="ü"/>
              <a:defRPr/>
            </a:pPr>
            <a:r>
              <a:rPr lang="fr-FR" sz="3300" dirty="0">
                <a:latin typeface="Arial"/>
                <a:cs typeface="Arial"/>
              </a:rPr>
              <a:t>Tutorat</a:t>
            </a:r>
          </a:p>
          <a:p>
            <a:pPr>
              <a:defRPr/>
            </a:pPr>
            <a:r>
              <a:rPr lang="fr-FR" sz="3300" b="0" dirty="0">
                <a:latin typeface="Arial"/>
                <a:cs typeface="Arial"/>
              </a:rPr>
              <a:t>Séances gratuites de tutorat pour vous aider à assimiler la méthodologie et à approfondir les notions vues en cours.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E2DCE4A-0D3C-4FB1-8CD8-D34B0AF671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6244" y="7277100"/>
            <a:ext cx="1752600" cy="1752600"/>
          </a:xfrm>
          <a:prstGeom prst="rect">
            <a:avLst/>
          </a:prstGeom>
        </p:spPr>
      </p:pic>
      <p:grpSp>
        <p:nvGrpSpPr>
          <p:cNvPr id="7" name="object 2"/>
          <p:cNvGrpSpPr/>
          <p:nvPr/>
        </p:nvGrpSpPr>
        <p:grpSpPr bwMode="auto">
          <a:xfrm>
            <a:off x="12039028" y="2093034"/>
            <a:ext cx="4869815" cy="4869179"/>
            <a:chOff x="12039029" y="2093035"/>
            <a:chExt cx="4869815" cy="4869180"/>
          </a:xfrm>
        </p:grpSpPr>
        <p:pic>
          <p:nvPicPr>
            <p:cNvPr id="8" name="object 3"/>
            <p:cNvPicPr/>
            <p:nvPr/>
          </p:nvPicPr>
          <p:blipFill>
            <a:blip r:embed="rId3"/>
            <a:srcRect l="12500" r="10000"/>
            <a:stretch/>
          </p:blipFill>
          <p:spPr bwMode="auto">
            <a:xfrm>
              <a:off x="12115800" y="2247900"/>
              <a:ext cx="4724399" cy="4580238"/>
            </a:xfrm>
            <a:prstGeom prst="rect">
              <a:avLst/>
            </a:prstGeom>
          </p:spPr>
        </p:pic>
        <p:sp>
          <p:nvSpPr>
            <p:cNvPr id="9" name="object 4"/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 bwMode="auto">
          <a:xfrm>
            <a:off x="13356244" y="1543100"/>
            <a:ext cx="1800000" cy="1800000"/>
            <a:chOff x="12039029" y="2093035"/>
            <a:chExt cx="4869815" cy="4869180"/>
          </a:xfrm>
        </p:grpSpPr>
        <p:pic>
          <p:nvPicPr>
            <p:cNvPr id="5" name="object 3"/>
            <p:cNvPicPr/>
            <p:nvPr/>
          </p:nvPicPr>
          <p:blipFill>
            <a:blip r:embed="rId2"/>
            <a:srcRect l="10975" r="14634"/>
            <a:stretch/>
          </p:blipFill>
          <p:spPr bwMode="auto">
            <a:xfrm>
              <a:off x="12192000" y="2180253"/>
              <a:ext cx="4648200" cy="4694743"/>
            </a:xfrm>
            <a:prstGeom prst="rect">
              <a:avLst/>
            </a:prstGeom>
          </p:spPr>
        </p:pic>
        <p:sp>
          <p:nvSpPr>
            <p:cNvPr id="6" name="object 4"/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1905000" y="1501820"/>
            <a:ext cx="10889673" cy="905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fr-FR" sz="5800" dirty="0">
                <a:latin typeface="Arial"/>
                <a:cs typeface="Arial"/>
              </a:rPr>
              <a:t>Santé et bien-être</a:t>
            </a:r>
            <a:endParaRPr sz="5800" dirty="0">
              <a:latin typeface="Arial"/>
              <a:cs typeface="Arial"/>
            </a:endParaRPr>
          </a:p>
        </p:txBody>
      </p:sp>
      <p:sp>
        <p:nvSpPr>
          <p:cNvPr id="8" name="object 5"/>
          <p:cNvSpPr/>
          <p:nvPr/>
        </p:nvSpPr>
        <p:spPr bwMode="auto">
          <a:xfrm>
            <a:off x="1890736" y="2839244"/>
            <a:ext cx="10061576" cy="6106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fr-FR" sz="3300" b="0" dirty="0">
                <a:latin typeface="Arial"/>
                <a:cs typeface="Arial"/>
              </a:rPr>
              <a:t>Le </a:t>
            </a:r>
            <a:r>
              <a:rPr lang="fr-FR" sz="3300" dirty="0">
                <a:latin typeface="Arial"/>
                <a:cs typeface="Arial"/>
              </a:rPr>
              <a:t>service de santé étudiante (SSE) </a:t>
            </a:r>
            <a:r>
              <a:rPr lang="fr-FR" sz="3300" b="0" dirty="0">
                <a:latin typeface="Arial"/>
                <a:cs typeface="Arial"/>
              </a:rPr>
              <a:t>vous propose des consultations médicales, psychologiques et spécialisées.</a:t>
            </a: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endParaRPr lang="fr-FR" sz="3300" b="0" dirty="0">
              <a:latin typeface="Arial"/>
              <a:cs typeface="Arial"/>
            </a:endParaRP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fr-FR" sz="3300" b="0" dirty="0">
                <a:latin typeface="Arial"/>
                <a:cs typeface="Arial"/>
              </a:rPr>
              <a:t>La</a:t>
            </a:r>
            <a:r>
              <a:rPr lang="fr-FR" sz="3300" dirty="0">
                <a:latin typeface="Arial"/>
                <a:cs typeface="Arial"/>
              </a:rPr>
              <a:t> mission égalité </a:t>
            </a:r>
            <a:r>
              <a:rPr lang="fr-FR" sz="3300" b="0" dirty="0">
                <a:latin typeface="Arial"/>
                <a:cs typeface="Arial"/>
              </a:rPr>
              <a:t>veille au respect de la diversité et lutte contre les discriminations et les violences sexistes et sexuelles.</a:t>
            </a: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endParaRPr lang="fr-FR" sz="3300" b="0" dirty="0">
              <a:latin typeface="Arial"/>
              <a:cs typeface="Arial"/>
            </a:endParaRP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fr-FR" sz="3300" b="0" dirty="0">
                <a:latin typeface="Arial"/>
                <a:cs typeface="Arial"/>
              </a:rPr>
              <a:t>Le </a:t>
            </a:r>
            <a:r>
              <a:rPr lang="fr-FR" sz="3300" dirty="0">
                <a:latin typeface="Arial"/>
                <a:cs typeface="Arial"/>
              </a:rPr>
              <a:t>bureau accueil handicap </a:t>
            </a:r>
            <a:r>
              <a:rPr lang="fr-FR" sz="3300" b="0" dirty="0">
                <a:latin typeface="Arial"/>
                <a:cs typeface="Arial"/>
              </a:rPr>
              <a:t>vous accompagne dans vos démarches pour bénéficier de modalités d’enseignement et d’examen adaptées en cas </a:t>
            </a:r>
          </a:p>
          <a:p>
            <a:pPr>
              <a:defRPr/>
            </a:pPr>
            <a:r>
              <a:rPr lang="fr-FR" sz="3300" b="0" dirty="0">
                <a:latin typeface="Arial"/>
                <a:cs typeface="Arial"/>
              </a:rPr>
              <a:t>    de besoin.</a:t>
            </a:r>
            <a:endParaRPr lang="fr-FR" sz="33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752399D-7917-4249-8907-5D879FC080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6244" y="7277100"/>
            <a:ext cx="1752600" cy="1752600"/>
          </a:xfrm>
          <a:prstGeom prst="rect">
            <a:avLst/>
          </a:prstGeom>
        </p:spPr>
      </p:pic>
      <p:grpSp>
        <p:nvGrpSpPr>
          <p:cNvPr id="10" name="object 2">
            <a:extLst>
              <a:ext uri="{FF2B5EF4-FFF2-40B4-BE49-F238E27FC236}">
                <a16:creationId xmlns:a16="http://schemas.microsoft.com/office/drawing/2014/main" id="{B66AE75E-98E3-435E-991B-C5E8B005E12C}"/>
              </a:ext>
            </a:extLst>
          </p:cNvPr>
          <p:cNvGrpSpPr/>
          <p:nvPr/>
        </p:nvGrpSpPr>
        <p:grpSpPr bwMode="auto">
          <a:xfrm>
            <a:off x="13356244" y="3440702"/>
            <a:ext cx="1800000" cy="1800000"/>
            <a:chOff x="12039029" y="2093035"/>
            <a:chExt cx="4869815" cy="4869180"/>
          </a:xfrm>
        </p:grpSpPr>
        <p:pic>
          <p:nvPicPr>
            <p:cNvPr id="11" name="object 3">
              <a:extLst>
                <a:ext uri="{FF2B5EF4-FFF2-40B4-BE49-F238E27FC236}">
                  <a16:creationId xmlns:a16="http://schemas.microsoft.com/office/drawing/2014/main" id="{CFA62A69-B9A9-4021-A747-DA5221898F8B}"/>
                </a:ext>
              </a:extLst>
            </p:cNvPr>
            <p:cNvPicPr/>
            <p:nvPr/>
          </p:nvPicPr>
          <p:blipFill>
            <a:blip r:embed="rId4"/>
            <a:srcRect l="12980" r="12980"/>
            <a:stretch/>
          </p:blipFill>
          <p:spPr bwMode="auto">
            <a:xfrm>
              <a:off x="12192000" y="2180252"/>
              <a:ext cx="4572000" cy="4639647"/>
            </a:xfrm>
            <a:prstGeom prst="rect">
              <a:avLst/>
            </a:prstGeom>
          </p:spPr>
        </p:pic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F3AB6B82-9A05-4805-B833-863FED4D4D63}"/>
                </a:ext>
              </a:extLst>
            </p:cNvPr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3" name="object 2">
            <a:extLst>
              <a:ext uri="{FF2B5EF4-FFF2-40B4-BE49-F238E27FC236}">
                <a16:creationId xmlns:a16="http://schemas.microsoft.com/office/drawing/2014/main" id="{5C3B2E2F-0B41-4035-A5AE-7C59BA48B1E5}"/>
              </a:ext>
            </a:extLst>
          </p:cNvPr>
          <p:cNvGrpSpPr/>
          <p:nvPr/>
        </p:nvGrpSpPr>
        <p:grpSpPr bwMode="auto">
          <a:xfrm>
            <a:off x="13356244" y="5338304"/>
            <a:ext cx="1800000" cy="1800000"/>
            <a:chOff x="12039029" y="2093035"/>
            <a:chExt cx="4869815" cy="4869180"/>
          </a:xfrm>
        </p:grpSpPr>
        <p:pic>
          <p:nvPicPr>
            <p:cNvPr id="14" name="object 3">
              <a:extLst>
                <a:ext uri="{FF2B5EF4-FFF2-40B4-BE49-F238E27FC236}">
                  <a16:creationId xmlns:a16="http://schemas.microsoft.com/office/drawing/2014/main" id="{E815CE9A-D664-4741-8D64-B167F026FD90}"/>
                </a:ext>
              </a:extLst>
            </p:cNvPr>
            <p:cNvPicPr/>
            <p:nvPr/>
          </p:nvPicPr>
          <p:blipFill>
            <a:blip r:embed="rId5"/>
            <a:srcRect l="11106" r="13620" b="2497"/>
            <a:stretch/>
          </p:blipFill>
          <p:spPr bwMode="auto">
            <a:xfrm>
              <a:off x="12115801" y="2263180"/>
              <a:ext cx="4648200" cy="4523808"/>
            </a:xfrm>
            <a:prstGeom prst="rect">
              <a:avLst/>
            </a:prstGeom>
          </p:spPr>
        </p:pic>
        <p:sp>
          <p:nvSpPr>
            <p:cNvPr id="15" name="object 4">
              <a:extLst>
                <a:ext uri="{FF2B5EF4-FFF2-40B4-BE49-F238E27FC236}">
                  <a16:creationId xmlns:a16="http://schemas.microsoft.com/office/drawing/2014/main" id="{D6067F74-AA57-4DA4-96CF-912A871D0C74}"/>
                </a:ext>
              </a:extLst>
            </p:cNvPr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1905000" y="1543100"/>
            <a:ext cx="10707142" cy="905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fr-FR" sz="5600" dirty="0">
                <a:latin typeface="Arial"/>
                <a:cs typeface="Arial"/>
              </a:rPr>
              <a:t>Aides financières et juridiques</a:t>
            </a:r>
            <a:endParaRPr sz="5600" dirty="0"/>
          </a:p>
        </p:txBody>
      </p:sp>
      <p:sp>
        <p:nvSpPr>
          <p:cNvPr id="8" name="object 5"/>
          <p:cNvSpPr/>
          <p:nvPr/>
        </p:nvSpPr>
        <p:spPr bwMode="auto">
          <a:xfrm>
            <a:off x="1904999" y="2839244"/>
            <a:ext cx="9974513" cy="6106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>
              <a:defRPr/>
            </a:pPr>
            <a:r>
              <a:rPr lang="fr-FR" sz="3300" dirty="0">
                <a:latin typeface="Arial" panose="020B0604020202020204" pitchFamily="34" charset="0"/>
                <a:cs typeface="Arial" panose="020B0604020202020204" pitchFamily="34" charset="0"/>
              </a:rPr>
              <a:t>Différentes aides sont accessibles selon vos besoins et votre situation </a:t>
            </a:r>
            <a: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  <a:t>Les bourses sur critères sociaux du CROUS</a:t>
            </a: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  <a:t>La Contribution Vie Etudiante et de Campus (CVEC) volet "aides sociales" </a:t>
            </a: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  <a:t>L’exonération et le remboursement des droits </a:t>
            </a:r>
          </a:p>
          <a:p>
            <a:pPr>
              <a:defRPr/>
            </a:pPr>
            <a: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  <a:t>    de scolarité</a:t>
            </a:r>
          </a:p>
          <a:p>
            <a:pPr marL="457200" indent="-457200">
              <a:buFont typeface="Arial"/>
              <a:buChar char="•"/>
              <a:defRPr/>
            </a:pPr>
            <a:endParaRPr lang="fr-FR" sz="33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fr-FR" sz="3300" dirty="0">
                <a:latin typeface="Arial"/>
                <a:cs typeface="Arial"/>
              </a:rPr>
              <a:t>Le bureau d’accueil des </a:t>
            </a:r>
            <a:r>
              <a:rPr lang="fr-FR" sz="3300" i="1" dirty="0" err="1">
                <a:latin typeface="Arial"/>
                <a:cs typeface="Arial"/>
              </a:rPr>
              <a:t>freemovers</a:t>
            </a:r>
            <a:r>
              <a:rPr lang="fr-FR" sz="3300" dirty="0">
                <a:latin typeface="Arial"/>
                <a:cs typeface="Arial"/>
              </a:rPr>
              <a:t> </a:t>
            </a:r>
            <a:r>
              <a:rPr lang="fr-FR" sz="3300" b="0" dirty="0">
                <a:latin typeface="Arial"/>
                <a:cs typeface="Arial"/>
              </a:rPr>
              <a:t>accompagne les étudiantes et étudiants étrangers hors programme d’échange (aides sociales, la santé, vie de campus, titre de séjour, etc.).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1137788-BA22-4830-BD7A-C2FEFB9218E7}"/>
              </a:ext>
            </a:extLst>
          </p:cNvPr>
          <p:cNvGrpSpPr/>
          <p:nvPr/>
        </p:nvGrpSpPr>
        <p:grpSpPr>
          <a:xfrm>
            <a:off x="12647664" y="4567436"/>
            <a:ext cx="2520000" cy="2520000"/>
            <a:chOff x="12051049" y="2119164"/>
            <a:chExt cx="4869815" cy="4392488"/>
          </a:xfrm>
        </p:grpSpPr>
        <p:pic>
          <p:nvPicPr>
            <p:cNvPr id="11" name="Picture 5">
              <a:extLst>
                <a:ext uri="{FF2B5EF4-FFF2-40B4-BE49-F238E27FC236}">
                  <a16:creationId xmlns:a16="http://schemas.microsoft.com/office/drawing/2014/main" id="{E510169E-917C-4CD7-A68B-A973D3810834}"/>
                </a:ext>
              </a:extLst>
            </p:cNvPr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8" t="4417" r="5731" b="5173"/>
            <a:stretch/>
          </p:blipFill>
          <p:spPr bwMode="auto">
            <a:xfrm>
              <a:off x="12194279" y="2184474"/>
              <a:ext cx="4582569" cy="4245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01965FFB-99F5-48E4-A262-917FCA623CB7}"/>
                </a:ext>
              </a:extLst>
            </p:cNvPr>
            <p:cNvSpPr/>
            <p:nvPr/>
          </p:nvSpPr>
          <p:spPr bwMode="auto">
            <a:xfrm>
              <a:off x="12051049" y="2119164"/>
              <a:ext cx="4869815" cy="4392488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BB1AE099-FD14-47CF-A06E-DDEDFB849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0" t="4640" r="4640" b="4640"/>
          <a:stretch/>
        </p:blipFill>
        <p:spPr>
          <a:xfrm>
            <a:off x="15167664" y="7291237"/>
            <a:ext cx="1753200" cy="1753200"/>
          </a:xfrm>
          <a:prstGeom prst="rect">
            <a:avLst/>
          </a:prstGeom>
        </p:spPr>
      </p:pic>
      <p:grpSp>
        <p:nvGrpSpPr>
          <p:cNvPr id="9" name="object 2">
            <a:extLst>
              <a:ext uri="{FF2B5EF4-FFF2-40B4-BE49-F238E27FC236}">
                <a16:creationId xmlns:a16="http://schemas.microsoft.com/office/drawing/2014/main" id="{00DB9E44-769B-4833-8B20-2BE2445EBA5A}"/>
              </a:ext>
            </a:extLst>
          </p:cNvPr>
          <p:cNvGrpSpPr/>
          <p:nvPr/>
        </p:nvGrpSpPr>
        <p:grpSpPr bwMode="auto">
          <a:xfrm>
            <a:off x="12647664" y="1843635"/>
            <a:ext cx="2520000" cy="2520000"/>
            <a:chOff x="12039029" y="2093035"/>
            <a:chExt cx="4869815" cy="4869180"/>
          </a:xfrm>
        </p:grpSpPr>
        <p:pic>
          <p:nvPicPr>
            <p:cNvPr id="13" name="object 3">
              <a:extLst>
                <a:ext uri="{FF2B5EF4-FFF2-40B4-BE49-F238E27FC236}">
                  <a16:creationId xmlns:a16="http://schemas.microsoft.com/office/drawing/2014/main" id="{450C6E72-0E3B-43CC-BE9A-D9B9F06C1F14}"/>
                </a:ext>
              </a:extLst>
            </p:cNvPr>
            <p:cNvPicPr/>
            <p:nvPr/>
          </p:nvPicPr>
          <p:blipFill>
            <a:blip r:embed="rId4"/>
            <a:srcRect l="11129" r="12364"/>
            <a:stretch/>
          </p:blipFill>
          <p:spPr bwMode="auto">
            <a:xfrm>
              <a:off x="12115800" y="2180254"/>
              <a:ext cx="4724399" cy="4639646"/>
            </a:xfrm>
            <a:prstGeom prst="rect">
              <a:avLst/>
            </a:prstGeom>
          </p:spPr>
        </p:pic>
        <p:sp>
          <p:nvSpPr>
            <p:cNvPr id="14" name="object 4">
              <a:extLst>
                <a:ext uri="{FF2B5EF4-FFF2-40B4-BE49-F238E27FC236}">
                  <a16:creationId xmlns:a16="http://schemas.microsoft.com/office/drawing/2014/main" id="{C1A840A1-0FDF-4AC2-816F-777A9243453E}"/>
                </a:ext>
              </a:extLst>
            </p:cNvPr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53003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EE06993-9E60-4BD5-B361-657D52DA1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4632" y="2191172"/>
            <a:ext cx="4653309" cy="4653309"/>
          </a:xfrm>
          <a:prstGeom prst="rect">
            <a:avLst/>
          </a:prstGeom>
        </p:spPr>
      </p:pic>
      <p:sp>
        <p:nvSpPr>
          <p:cNvPr id="6" name="object 4"/>
          <p:cNvSpPr/>
          <p:nvPr/>
        </p:nvSpPr>
        <p:spPr bwMode="auto">
          <a:xfrm>
            <a:off x="12039029" y="2093035"/>
            <a:ext cx="4869815" cy="4869180"/>
          </a:xfrm>
          <a:custGeom>
            <a:avLst/>
            <a:gdLst/>
            <a:ahLst/>
            <a:cxnLst/>
            <a:rect l="l" t="t" r="r" b="b"/>
            <a:pathLst>
              <a:path w="4869815" h="4869180" extrusionOk="0">
                <a:moveTo>
                  <a:pt x="4869332" y="190881"/>
                </a:moveTo>
                <a:lnTo>
                  <a:pt x="4677486" y="190881"/>
                </a:lnTo>
                <a:lnTo>
                  <a:pt x="4677486" y="4678464"/>
                </a:lnTo>
                <a:lnTo>
                  <a:pt x="4869332" y="4678464"/>
                </a:lnTo>
                <a:lnTo>
                  <a:pt x="4869332" y="190881"/>
                </a:lnTo>
                <a:close/>
              </a:path>
              <a:path w="4869815" h="4869180" extrusionOk="0">
                <a:moveTo>
                  <a:pt x="4869332" y="0"/>
                </a:moveTo>
                <a:lnTo>
                  <a:pt x="0" y="0"/>
                </a:lnTo>
                <a:lnTo>
                  <a:pt x="0" y="190500"/>
                </a:lnTo>
                <a:lnTo>
                  <a:pt x="0" y="4678680"/>
                </a:lnTo>
                <a:lnTo>
                  <a:pt x="0" y="4869180"/>
                </a:lnTo>
                <a:lnTo>
                  <a:pt x="4869332" y="4869180"/>
                </a:lnTo>
                <a:lnTo>
                  <a:pt x="4869332" y="4678680"/>
                </a:lnTo>
                <a:lnTo>
                  <a:pt x="190881" y="4678680"/>
                </a:lnTo>
                <a:lnTo>
                  <a:pt x="190881" y="190500"/>
                </a:lnTo>
                <a:lnTo>
                  <a:pt x="4869332" y="190500"/>
                </a:lnTo>
                <a:lnTo>
                  <a:pt x="4869332" y="0"/>
                </a:lnTo>
                <a:close/>
              </a:path>
            </a:pathLst>
          </a:custGeom>
          <a:solidFill>
            <a:srgbClr val="1D2769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791072" y="1285796"/>
            <a:ext cx="9372600" cy="905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fr-FR" sz="5800" dirty="0">
                <a:latin typeface="Arial"/>
                <a:cs typeface="Arial"/>
              </a:rPr>
              <a:t>Culture</a:t>
            </a:r>
            <a:endParaRPr sz="3600" i="1" dirty="0"/>
          </a:p>
        </p:txBody>
      </p:sp>
      <p:sp>
        <p:nvSpPr>
          <p:cNvPr id="8" name="object 5"/>
          <p:cNvSpPr/>
          <p:nvPr/>
        </p:nvSpPr>
        <p:spPr bwMode="auto">
          <a:xfrm>
            <a:off x="569082" y="2839244"/>
            <a:ext cx="11089233" cy="71224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>
              <a:defRPr/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Événements et concours étudiants </a:t>
            </a:r>
          </a:p>
          <a:p>
            <a:pPr>
              <a:defRPr/>
            </a:pPr>
            <a:r>
              <a:rPr lang="fr-FR" sz="3200" b="0" dirty="0">
                <a:latin typeface="Arial" panose="020B0604020202020204" pitchFamily="34" charset="0"/>
                <a:cs typeface="Arial" panose="020B0604020202020204" pitchFamily="34" charset="0"/>
              </a:rPr>
              <a:t>Consultez l’Agenda Culture &amp; Société</a:t>
            </a:r>
          </a:p>
          <a:p>
            <a:pPr>
              <a:defRPr/>
            </a:pP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Ateliers de pratique artistique et culturelle :</a:t>
            </a: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fr-FR" sz="3200" b="0" dirty="0">
                <a:latin typeface="Arial" panose="020B0604020202020204" pitchFamily="34" charset="0"/>
                <a:cs typeface="Arial" panose="020B0604020202020204" pitchFamily="34" charset="0"/>
              </a:rPr>
              <a:t>Inscriptions à partir du 8 septembre </a:t>
            </a:r>
            <a:r>
              <a:rPr lang="fr-FR" sz="3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fr-FR" sz="3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En option : sur la </a:t>
            </a:r>
            <a:r>
              <a:rPr lang="fr-FR" sz="3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platefomre</a:t>
            </a:r>
            <a:r>
              <a:rPr lang="fr-FR" sz="3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fr-FR" sz="3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Ipweb</a:t>
            </a:r>
            <a:endParaRPr lang="fr-FR" sz="32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fr-FR" sz="3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En loisir : sur la plateforme </a:t>
            </a:r>
            <a:r>
              <a:rPr lang="fr-FR" sz="3000" dirty="0">
                <a:solidFill>
                  <a:srgbClr val="0070C0"/>
                </a:solidFill>
                <a:hlinkClick r:id="rId3"/>
              </a:rPr>
              <a:t>www.mes.activités.sorbonne-unicersite.fr</a:t>
            </a:r>
            <a:endParaRPr lang="fr-FR" sz="3000" dirty="0">
              <a:solidFill>
                <a:srgbClr val="0070C0"/>
              </a:solidFill>
            </a:endParaRPr>
          </a:p>
          <a:p>
            <a:pPr>
              <a:defRPr/>
            </a:pPr>
            <a:endParaRPr lang="fr-FR" sz="32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Dispositif places offertes :</a:t>
            </a:r>
          </a:p>
          <a:p>
            <a:pPr>
              <a:defRPr/>
            </a:pPr>
            <a:r>
              <a:rPr lang="fr-FR" sz="3200" b="0" dirty="0">
                <a:latin typeface="Arial" panose="020B0604020202020204" pitchFamily="34" charset="0"/>
                <a:cs typeface="Arial" panose="020B0604020202020204" pitchFamily="34" charset="0"/>
              </a:rPr>
              <a:t>Tous les mois, des places sont offertes pour des spectacles (théâtre, danse, concert, etc.) </a:t>
            </a:r>
          </a:p>
          <a:p>
            <a:pPr>
              <a:defRPr/>
            </a:pPr>
            <a:endParaRPr lang="fr-FR" sz="32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Appui à la création de projet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AFB1825-D8B9-4FBD-A8FF-26C397C9F6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2" t="5679" r="5040" b="6123"/>
          <a:stretch/>
        </p:blipFill>
        <p:spPr>
          <a:xfrm>
            <a:off x="15162264" y="7303740"/>
            <a:ext cx="1764000" cy="17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259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CD6F2E5-779A-456B-8839-FD82913B6F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061" y="2105318"/>
            <a:ext cx="3796007" cy="3796007"/>
          </a:xfrm>
          <a:prstGeom prst="rect">
            <a:avLst/>
          </a:prstGeom>
        </p:spPr>
      </p:pic>
      <p:sp>
        <p:nvSpPr>
          <p:cNvPr id="6" name="object 4"/>
          <p:cNvSpPr/>
          <p:nvPr/>
        </p:nvSpPr>
        <p:spPr bwMode="auto">
          <a:xfrm>
            <a:off x="13659060" y="2105318"/>
            <a:ext cx="3796008" cy="3796007"/>
          </a:xfrm>
          <a:custGeom>
            <a:avLst/>
            <a:gdLst/>
            <a:ahLst/>
            <a:cxnLst/>
            <a:rect l="l" t="t" r="r" b="b"/>
            <a:pathLst>
              <a:path w="4869815" h="4869180" extrusionOk="0">
                <a:moveTo>
                  <a:pt x="4869332" y="190881"/>
                </a:moveTo>
                <a:lnTo>
                  <a:pt x="4677486" y="190881"/>
                </a:lnTo>
                <a:lnTo>
                  <a:pt x="4677486" y="4678464"/>
                </a:lnTo>
                <a:lnTo>
                  <a:pt x="4869332" y="4678464"/>
                </a:lnTo>
                <a:lnTo>
                  <a:pt x="4869332" y="190881"/>
                </a:lnTo>
                <a:close/>
              </a:path>
              <a:path w="4869815" h="4869180" extrusionOk="0">
                <a:moveTo>
                  <a:pt x="4869332" y="0"/>
                </a:moveTo>
                <a:lnTo>
                  <a:pt x="0" y="0"/>
                </a:lnTo>
                <a:lnTo>
                  <a:pt x="0" y="190500"/>
                </a:lnTo>
                <a:lnTo>
                  <a:pt x="0" y="4678680"/>
                </a:lnTo>
                <a:lnTo>
                  <a:pt x="0" y="4869180"/>
                </a:lnTo>
                <a:lnTo>
                  <a:pt x="4869332" y="4869180"/>
                </a:lnTo>
                <a:lnTo>
                  <a:pt x="4869332" y="4678680"/>
                </a:lnTo>
                <a:lnTo>
                  <a:pt x="190881" y="4678680"/>
                </a:lnTo>
                <a:lnTo>
                  <a:pt x="190881" y="190500"/>
                </a:lnTo>
                <a:lnTo>
                  <a:pt x="4869332" y="190500"/>
                </a:lnTo>
                <a:lnTo>
                  <a:pt x="4869332" y="0"/>
                </a:lnTo>
                <a:close/>
              </a:path>
            </a:pathLst>
          </a:custGeom>
          <a:solidFill>
            <a:srgbClr val="1D2769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647056" y="679004"/>
            <a:ext cx="4089384" cy="1120821"/>
          </a:xfrm>
          <a:prstGeom prst="rect">
            <a:avLst/>
          </a:prstGeom>
        </p:spPr>
        <p:txBody>
          <a:bodyPr vert="horz" wrap="square" lIns="0" tIns="12701" rIns="0" bIns="0" rtlCol="0" anchor="b">
            <a:spAutoFit/>
          </a:bodyPr>
          <a:lstStyle/>
          <a:p>
            <a:pPr>
              <a:defRPr/>
            </a:pPr>
            <a:r>
              <a:rPr lang="fr-FR" sz="7200" dirty="0">
                <a:latin typeface="Arial"/>
                <a:cs typeface="Arial"/>
              </a:rPr>
              <a:t>Sport</a:t>
            </a:r>
            <a:endParaRPr sz="7200" dirty="0"/>
          </a:p>
        </p:txBody>
      </p:sp>
      <p:sp>
        <p:nvSpPr>
          <p:cNvPr id="2" name="ZoneTexte 1"/>
          <p:cNvSpPr txBox="1"/>
          <p:nvPr/>
        </p:nvSpPr>
        <p:spPr>
          <a:xfrm>
            <a:off x="469460" y="2105318"/>
            <a:ext cx="143837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80 activités gratuites sont proposées chaque semestre !</a:t>
            </a:r>
          </a:p>
          <a:p>
            <a:endParaRPr lang="fr-FR" sz="3000" b="1" u="sng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  <a:p>
            <a:r>
              <a:rPr lang="fr-FR" sz="3000" b="1" u="sng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5 types de pratique</a:t>
            </a:r>
          </a:p>
          <a:p>
            <a:r>
              <a:rPr lang="fr-FR" sz="3000" b="1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Sport en UE (noté), Loisir, Sport à la carte, Sport santé, Compétition</a:t>
            </a:r>
          </a:p>
          <a:p>
            <a:endParaRPr lang="fr-FR" sz="3000" b="1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  <a:p>
            <a:r>
              <a:rPr lang="fr-FR" sz="3000" b="1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Début des inscriptions sport : </a:t>
            </a:r>
            <a:r>
              <a:rPr lang="fr-FR" sz="3600" b="1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Vendredi 11 septembre à 15h </a:t>
            </a:r>
          </a:p>
          <a:p>
            <a:r>
              <a:rPr lang="fr-FR" sz="3000" b="1" dirty="0">
                <a:solidFill>
                  <a:schemeClr val="bg1"/>
                </a:solidFill>
              </a:rPr>
              <a:t>UNIQUEMENT EN LIGNE : </a:t>
            </a:r>
            <a:r>
              <a:rPr lang="fr-FR" sz="3000" b="1" dirty="0">
                <a:solidFill>
                  <a:srgbClr val="0070C0"/>
                </a:solidFill>
              </a:rPr>
              <a:t>https://mes.activites.sorbonne-universite.fr/ </a:t>
            </a:r>
          </a:p>
          <a:p>
            <a:endParaRPr lang="fr-FR" sz="3000" b="1" dirty="0">
              <a:solidFill>
                <a:schemeClr val="accent2">
                  <a:lumMod val="75000"/>
                </a:schemeClr>
              </a:solidFill>
              <a:latin typeface="Arial"/>
              <a:ea typeface="+mj-ea"/>
              <a:cs typeface="Arial"/>
            </a:endParaRPr>
          </a:p>
          <a:p>
            <a:pPr marL="457223" indent="-457223">
              <a:buFont typeface="Wingdings" panose="05000000000000000000" pitchFamily="2" charset="2"/>
              <a:buChar char="ü"/>
            </a:pPr>
            <a:endParaRPr lang="fr-FR" sz="3300" b="1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  <a:p>
            <a:pPr marL="457223" indent="-457223">
              <a:buFont typeface="Wingdings" panose="05000000000000000000" pitchFamily="2" charset="2"/>
              <a:buChar char="ü"/>
            </a:pPr>
            <a:endParaRPr lang="fr-FR" sz="3300" b="1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1BED704-84B8-4E72-9617-3C4DC2F3FB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0" t="7333" r="7160" b="7161"/>
          <a:stretch/>
        </p:blipFill>
        <p:spPr bwMode="auto">
          <a:xfrm>
            <a:off x="15557063" y="7306850"/>
            <a:ext cx="1753200" cy="1749666"/>
          </a:xfrm>
          <a:prstGeom prst="rect">
            <a:avLst/>
          </a:prstGeom>
        </p:spPr>
      </p:pic>
      <p:sp>
        <p:nvSpPr>
          <p:cNvPr id="11" name="Espace réservé du contenu 2"/>
          <p:cNvSpPr txBox="1">
            <a:spLocks/>
          </p:cNvSpPr>
          <p:nvPr/>
        </p:nvSpPr>
        <p:spPr>
          <a:xfrm>
            <a:off x="476451" y="5287515"/>
            <a:ext cx="16488075" cy="4588005"/>
          </a:xfrm>
          <a:prstGeom prst="rect">
            <a:avLst/>
          </a:prstGeom>
        </p:spPr>
        <p:txBody>
          <a:bodyPr anchor="t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Tx/>
              <a:buNone/>
              <a:defRPr sz="1800" b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600"/>
              </a:spcBef>
              <a:buFontTx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Tx/>
              <a:buNone/>
              <a:defRPr sz="14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400" rtl="0" eaLnBrk="1" latinLnBrk="0" hangingPunct="1">
              <a:spcBef>
                <a:spcPts val="0"/>
              </a:spcBef>
              <a:buSzPct val="80000"/>
              <a:buFont typeface="Wingdings" panose="05000000000000000000" pitchFamily="2" charset="2"/>
              <a:buChar char="l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648000" indent="-108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»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3000" b="1" dirty="0">
              <a:solidFill>
                <a:schemeClr val="bg1"/>
              </a:solidFill>
            </a:endParaRPr>
          </a:p>
          <a:p>
            <a:endParaRPr lang="fr-FR" sz="3000" b="1" dirty="0">
              <a:solidFill>
                <a:schemeClr val="bg1"/>
              </a:solidFill>
            </a:endParaRPr>
          </a:p>
          <a:p>
            <a:r>
              <a:rPr lang="fr-FR" sz="3150" b="1" i="1" dirty="0">
                <a:solidFill>
                  <a:schemeClr val="bg1"/>
                </a:solidFill>
              </a:rPr>
              <a:t>MEMO DATES :</a:t>
            </a:r>
          </a:p>
          <a:p>
            <a:endParaRPr lang="fr-FR" sz="3150" b="1" i="1" dirty="0">
              <a:solidFill>
                <a:schemeClr val="bg1"/>
              </a:solidFill>
            </a:endParaRPr>
          </a:p>
          <a:p>
            <a:r>
              <a:rPr lang="fr-FR" sz="3150" b="1" i="1" dirty="0">
                <a:solidFill>
                  <a:schemeClr val="bg1"/>
                </a:solidFill>
              </a:rPr>
              <a:t>- Du 07 au 11 septembre 2026 : Villages Sport/ Tests de condition physique (hall du site Clignancourt)</a:t>
            </a:r>
          </a:p>
          <a:p>
            <a:r>
              <a:rPr lang="fr-FR" sz="3150" b="1" i="1" dirty="0">
                <a:solidFill>
                  <a:schemeClr val="bg1"/>
                </a:solidFill>
              </a:rPr>
              <a:t>- Lundi 14 septembre 2026 : Début des cours </a:t>
            </a:r>
            <a:br>
              <a:rPr lang="fr-FR" sz="3150" b="1" i="1" dirty="0">
                <a:solidFill>
                  <a:schemeClr val="bg1"/>
                </a:solidFill>
              </a:rPr>
            </a:br>
            <a:r>
              <a:rPr lang="fr-FR" sz="3150" b="1" i="1" dirty="0">
                <a:solidFill>
                  <a:schemeClr val="bg1"/>
                </a:solidFill>
              </a:rPr>
              <a:t>- Dimanche 27 septembre 2026 : Clôture des inscriptions en UE </a:t>
            </a:r>
          </a:p>
          <a:p>
            <a:endParaRPr lang="fr-FR" sz="3000" b="1" i="1" dirty="0">
              <a:solidFill>
                <a:schemeClr val="bg1"/>
              </a:solidFill>
            </a:endParaRPr>
          </a:p>
          <a:p>
            <a:pPr marL="514350" indent="-514350">
              <a:buFontTx/>
              <a:buChar char="-"/>
            </a:pPr>
            <a:endParaRPr lang="fr-FR" sz="3000" b="1" dirty="0">
              <a:solidFill>
                <a:schemeClr val="bg1"/>
              </a:solidFill>
            </a:endParaRPr>
          </a:p>
          <a:p>
            <a:r>
              <a:rPr lang="fr-FR" sz="3000" b="1" dirty="0">
                <a:solidFill>
                  <a:schemeClr val="bg1"/>
                </a:solidFill>
              </a:rPr>
              <a:t>Contact service des sports : </a:t>
            </a:r>
            <a:r>
              <a:rPr lang="fr-FR" sz="3000" b="1" dirty="0">
                <a:solidFill>
                  <a:srgbClr val="0070C0"/>
                </a:solidFill>
              </a:rPr>
              <a:t>lettres-sports@sorbonne-universite.fr</a:t>
            </a:r>
          </a:p>
          <a:p>
            <a:r>
              <a:rPr lang="fr-FR" sz="315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                                      </a:t>
            </a:r>
            <a:endParaRPr lang="fr-FR" sz="3150" dirty="0"/>
          </a:p>
          <a:p>
            <a:endParaRPr lang="fr-FR" sz="3150" dirty="0"/>
          </a:p>
          <a:p>
            <a:endParaRPr lang="fr-FR" sz="3150" dirty="0"/>
          </a:p>
          <a:p>
            <a:endParaRPr lang="fr-FR" sz="315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endParaRPr lang="fr-FR" sz="1500" dirty="0"/>
          </a:p>
          <a:p>
            <a:endParaRPr lang="fr-FR" sz="1500" dirty="0"/>
          </a:p>
          <a:p>
            <a:endParaRPr lang="fr-FR" sz="1500" dirty="0"/>
          </a:p>
          <a:p>
            <a:endParaRPr lang="fr-FR" sz="1500" dirty="0"/>
          </a:p>
          <a:p>
            <a:endParaRPr lang="fr-FR" sz="1500" dirty="0">
              <a:solidFill>
                <a:srgbClr val="FF0000"/>
              </a:solidFill>
            </a:endParaRPr>
          </a:p>
          <a:p>
            <a:endParaRPr lang="fr-FR" sz="1500" dirty="0">
              <a:solidFill>
                <a:srgbClr val="FF0000"/>
              </a:solidFill>
            </a:endParaRPr>
          </a:p>
          <a:p>
            <a:endParaRPr lang="fr-FR" sz="1500" dirty="0">
              <a:solidFill>
                <a:srgbClr val="FF0000"/>
              </a:solidFill>
            </a:endParaRPr>
          </a:p>
          <a:p>
            <a:endParaRPr lang="fr-FR" sz="1500" i="1" dirty="0"/>
          </a:p>
        </p:txBody>
      </p:sp>
    </p:spTree>
    <p:extLst>
      <p:ext uri="{BB962C8B-B14F-4D97-AF65-F5344CB8AC3E}">
        <p14:creationId xmlns:p14="http://schemas.microsoft.com/office/powerpoint/2010/main" val="3859428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 bwMode="auto">
          <a:xfrm>
            <a:off x="12039029" y="2093035"/>
            <a:ext cx="4869815" cy="4869180"/>
            <a:chOff x="12039029" y="2093035"/>
            <a:chExt cx="4869815" cy="4869180"/>
          </a:xfrm>
        </p:grpSpPr>
        <p:pic>
          <p:nvPicPr>
            <p:cNvPr id="5" name="object 3"/>
            <p:cNvPicPr/>
            <p:nvPr/>
          </p:nvPicPr>
          <p:blipFill>
            <a:blip r:embed="rId2"/>
            <a:srcRect l="13027" t="3204" r="13551" b="2227"/>
            <a:stretch/>
          </p:blipFill>
          <p:spPr bwMode="auto">
            <a:xfrm>
              <a:off x="12115800" y="2247900"/>
              <a:ext cx="4724399" cy="4572000"/>
            </a:xfrm>
            <a:prstGeom prst="rect">
              <a:avLst/>
            </a:prstGeom>
          </p:spPr>
        </p:pic>
        <p:sp>
          <p:nvSpPr>
            <p:cNvPr id="6" name="object 4"/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1905001" y="1543100"/>
            <a:ext cx="9372600" cy="17979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fr-FR" sz="5800" dirty="0">
                <a:latin typeface="Arial"/>
                <a:cs typeface="Arial"/>
              </a:rPr>
              <a:t>Environnement numérique de travail (ENT)</a:t>
            </a:r>
            <a:endParaRPr sz="5800" dirty="0">
              <a:latin typeface="Arial"/>
              <a:cs typeface="Arial"/>
            </a:endParaRPr>
          </a:p>
        </p:txBody>
      </p:sp>
      <p:sp>
        <p:nvSpPr>
          <p:cNvPr id="8" name="object 5"/>
          <p:cNvSpPr/>
          <p:nvPr/>
        </p:nvSpPr>
        <p:spPr bwMode="auto">
          <a:xfrm>
            <a:off x="1905001" y="3853756"/>
            <a:ext cx="9220200" cy="55989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>
              <a:defRPr/>
            </a:pPr>
            <a:r>
              <a:rPr lang="fr-FR" sz="3300" dirty="0">
                <a:latin typeface="Arial"/>
                <a:cs typeface="Arial"/>
              </a:rPr>
              <a:t>L’ENT est l’endroit où vous retrouvez tous les outils et informations utiles pendant votre scolarité :</a:t>
            </a:r>
          </a:p>
          <a:p>
            <a:pPr>
              <a:defRPr/>
            </a:pPr>
            <a:endParaRPr sz="2000" dirty="0"/>
          </a:p>
          <a:p>
            <a:pPr marL="457200" indent="-457200">
              <a:buFont typeface="Arial"/>
              <a:buChar char="•"/>
              <a:defRPr/>
            </a:pPr>
            <a:r>
              <a:rPr lang="fr-FR" sz="3300" b="0" dirty="0">
                <a:latin typeface="Arial"/>
                <a:cs typeface="Arial"/>
              </a:rPr>
              <a:t>Dossier administratif</a:t>
            </a:r>
            <a:endParaRPr sz="3300" dirty="0"/>
          </a:p>
          <a:p>
            <a:pPr marL="457200" indent="-457200">
              <a:buFont typeface="Arial"/>
              <a:buChar char="•"/>
              <a:defRPr/>
            </a:pPr>
            <a:r>
              <a:rPr lang="fr-FR" sz="3300" b="0" dirty="0">
                <a:latin typeface="Arial"/>
                <a:cs typeface="Arial"/>
              </a:rPr>
              <a:t>Messagerie</a:t>
            </a:r>
            <a:endParaRPr sz="3300" dirty="0"/>
          </a:p>
          <a:p>
            <a:pPr marL="457200" indent="-457200">
              <a:buFont typeface="Arial"/>
              <a:buChar char="•"/>
              <a:defRPr/>
            </a:pPr>
            <a:r>
              <a:rPr lang="fr-FR" sz="3300" b="0" dirty="0">
                <a:latin typeface="Arial"/>
                <a:cs typeface="Arial"/>
              </a:rPr>
              <a:t>Actualités de votre UFR et de la Faculté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fr-FR" sz="3300" b="0" dirty="0">
                <a:latin typeface="Arial"/>
                <a:cs typeface="Arial"/>
              </a:rPr>
              <a:t>Culture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fr-FR" sz="3300" b="0" dirty="0">
                <a:latin typeface="Arial"/>
                <a:cs typeface="Arial"/>
              </a:rPr>
              <a:t>Sport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fr-FR" sz="3300" b="0" dirty="0">
                <a:latin typeface="Arial"/>
                <a:cs typeface="Arial"/>
              </a:rPr>
              <a:t>Orientation et insertion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fr-FR" sz="3300" b="0" dirty="0">
                <a:latin typeface="Arial"/>
                <a:cs typeface="Arial"/>
              </a:rPr>
              <a:t>…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66761B-8606-4D34-BE25-17BD081EF7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0" t="7160" r="7160" b="7160"/>
          <a:stretch/>
        </p:blipFill>
        <p:spPr>
          <a:xfrm>
            <a:off x="15155644" y="7231732"/>
            <a:ext cx="1753200" cy="1753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766761B-8606-4D34-BE25-17BD081EF7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0" t="7160" r="7160" b="7160"/>
          <a:stretch/>
        </p:blipFill>
        <p:spPr>
          <a:xfrm>
            <a:off x="15155644" y="7231732"/>
            <a:ext cx="1753200" cy="1753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789213-35F1-4A95-901A-4D1030E78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56" y="3942606"/>
            <a:ext cx="10827340" cy="5069676"/>
          </a:xfrm>
          <a:prstGeom prst="rect">
            <a:avLst/>
          </a:prstGeom>
        </p:spPr>
      </p:pic>
      <p:sp>
        <p:nvSpPr>
          <p:cNvPr id="8" name="object 5">
            <a:extLst>
              <a:ext uri="{FF2B5EF4-FFF2-40B4-BE49-F238E27FC236}">
                <a16:creationId xmlns:a16="http://schemas.microsoft.com/office/drawing/2014/main" id="{8AA7A7D6-B4BA-4D41-A85E-47CD7EF393E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478961" y="551838"/>
            <a:ext cx="9372600" cy="17979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fr-FR" sz="5800" dirty="0">
                <a:latin typeface="Arial"/>
                <a:cs typeface="Arial"/>
              </a:rPr>
              <a:t>Environnement numérique de travail (ENT)</a:t>
            </a:r>
            <a:endParaRPr sz="5800" dirty="0">
              <a:latin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F23576-631E-4C29-851E-8E6FF86E5178}"/>
              </a:ext>
            </a:extLst>
          </p:cNvPr>
          <p:cNvSpPr/>
          <p:nvPr/>
        </p:nvSpPr>
        <p:spPr>
          <a:xfrm>
            <a:off x="1478961" y="2623220"/>
            <a:ext cx="111214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https://ent.sorbonne-universite.fr/lettres-etudiants/fr/index.html</a:t>
            </a:r>
            <a:endParaRPr lang="fr-FR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5624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 bwMode="auto">
          <a:xfrm>
            <a:off x="12039029" y="2093035"/>
            <a:ext cx="4869815" cy="4869180"/>
            <a:chOff x="12039029" y="2093035"/>
            <a:chExt cx="4869815" cy="4869180"/>
          </a:xfrm>
        </p:grpSpPr>
        <p:pic>
          <p:nvPicPr>
            <p:cNvPr id="5" name="object 3"/>
            <p:cNvPicPr/>
            <p:nvPr/>
          </p:nvPicPr>
          <p:blipFill>
            <a:blip r:embed="rId2"/>
            <a:srcRect l="12430" r="11039"/>
            <a:stretch/>
          </p:blipFill>
          <p:spPr bwMode="auto">
            <a:xfrm>
              <a:off x="12192000" y="2245902"/>
              <a:ext cx="4648200" cy="4563446"/>
            </a:xfrm>
            <a:prstGeom prst="rect">
              <a:avLst/>
            </a:prstGeom>
          </p:spPr>
        </p:pic>
        <p:sp>
          <p:nvSpPr>
            <p:cNvPr id="6" name="object 4"/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1905001" y="2180253"/>
            <a:ext cx="93726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fr-FR" sz="5800">
                <a:latin typeface="Arial"/>
                <a:cs typeface="Arial"/>
              </a:rPr>
              <a:t>Moodle</a:t>
            </a:r>
            <a:endParaRPr/>
          </a:p>
        </p:txBody>
      </p:sp>
      <p:sp>
        <p:nvSpPr>
          <p:cNvPr id="8" name="object 5"/>
          <p:cNvSpPr/>
          <p:nvPr/>
        </p:nvSpPr>
        <p:spPr bwMode="auto">
          <a:xfrm>
            <a:off x="1905001" y="3848100"/>
            <a:ext cx="10134028" cy="3567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>
              <a:defRPr/>
            </a:pPr>
            <a:r>
              <a:rPr lang="fr-FR" sz="3300" b="0" dirty="0">
                <a:latin typeface="Arial"/>
                <a:cs typeface="Arial"/>
              </a:rPr>
              <a:t>Sur cette plateforme, vous pouvez consulter </a:t>
            </a:r>
          </a:p>
          <a:p>
            <a:pPr>
              <a:defRPr/>
            </a:pPr>
            <a:r>
              <a:rPr lang="fr-FR" sz="3300" b="0" dirty="0">
                <a:latin typeface="Arial"/>
                <a:cs typeface="Arial"/>
              </a:rPr>
              <a:t>la documentation pédagogique de votre UFR, </a:t>
            </a:r>
          </a:p>
          <a:p>
            <a:pPr>
              <a:defRPr/>
            </a:pPr>
            <a:r>
              <a:rPr lang="fr-FR" sz="3300" b="0" dirty="0">
                <a:latin typeface="Arial"/>
                <a:cs typeface="Arial"/>
              </a:rPr>
              <a:t>des fichiers complémentaires à vos cours </a:t>
            </a:r>
          </a:p>
          <a:p>
            <a:pPr>
              <a:defRPr/>
            </a:pPr>
            <a:r>
              <a:rPr lang="fr-FR" sz="3300" b="0" dirty="0">
                <a:latin typeface="Arial"/>
                <a:cs typeface="Arial"/>
              </a:rPr>
              <a:t>et des ressources pour votre insertion professionnelle.</a:t>
            </a:r>
          </a:p>
          <a:p>
            <a:pPr>
              <a:defRPr/>
            </a:pPr>
            <a:endParaRPr lang="fr-FR" sz="3300" b="0" dirty="0">
              <a:latin typeface="Arial"/>
              <a:cs typeface="Arial"/>
            </a:endParaRP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fr-FR" sz="2800" dirty="0">
                <a:solidFill>
                  <a:srgbClr val="002060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https://moodle-lettres-26.sorbonne-universite.fr/</a:t>
            </a:r>
            <a:endParaRPr lang="fr-FR" sz="2800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defRPr/>
            </a:pPr>
            <a:endParaRPr sz="33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8BDFA74-6D50-45D9-A318-E864BAA837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6244" y="7276500"/>
            <a:ext cx="1753200" cy="1753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 bwMode="auto">
          <a:xfrm>
            <a:off x="12039029" y="2093035"/>
            <a:ext cx="4869815" cy="4869180"/>
            <a:chOff x="12039029" y="2093035"/>
            <a:chExt cx="4869815" cy="4869180"/>
          </a:xfrm>
        </p:grpSpPr>
        <p:pic>
          <p:nvPicPr>
            <p:cNvPr id="5" name="object 3"/>
            <p:cNvPicPr/>
            <p:nvPr/>
          </p:nvPicPr>
          <p:blipFill>
            <a:blip r:embed="rId2"/>
            <a:srcRect l="14045" r="14230" b="3959"/>
            <a:stretch/>
          </p:blipFill>
          <p:spPr bwMode="auto">
            <a:xfrm>
              <a:off x="12192000" y="2143539"/>
              <a:ext cx="4648200" cy="4676362"/>
            </a:xfrm>
            <a:prstGeom prst="rect">
              <a:avLst/>
            </a:prstGeom>
          </p:spPr>
        </p:pic>
        <p:sp>
          <p:nvSpPr>
            <p:cNvPr id="6" name="object 4"/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1905001" y="2180253"/>
            <a:ext cx="93726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fr-FR" sz="5800">
                <a:latin typeface="Arial"/>
                <a:cs typeface="Arial"/>
              </a:rPr>
              <a:t>Messagerie</a:t>
            </a:r>
            <a:endParaRPr/>
          </a:p>
        </p:txBody>
      </p:sp>
      <p:sp>
        <p:nvSpPr>
          <p:cNvPr id="8" name="object 5"/>
          <p:cNvSpPr/>
          <p:nvPr/>
        </p:nvSpPr>
        <p:spPr bwMode="auto">
          <a:xfrm>
            <a:off x="1905001" y="3717737"/>
            <a:ext cx="9220200" cy="50911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>
              <a:defRPr/>
            </a:pPr>
            <a:r>
              <a:rPr lang="fr-FR" sz="3300" b="0" dirty="0">
                <a:latin typeface="Arial"/>
                <a:cs typeface="Arial"/>
              </a:rPr>
              <a:t>Votre adresse mail étudiante est créée au moment de votre inscription administrative.</a:t>
            </a:r>
            <a:endParaRPr sz="3300" dirty="0"/>
          </a:p>
          <a:p>
            <a:pPr>
              <a:defRPr/>
            </a:pPr>
            <a:endParaRPr lang="fr-FR" sz="3300" b="0" dirty="0">
              <a:latin typeface="Arial"/>
              <a:cs typeface="Arial"/>
            </a:endParaRPr>
          </a:p>
          <a:p>
            <a:pPr>
              <a:defRPr/>
            </a:pPr>
            <a:r>
              <a:rPr lang="fr-FR" sz="3300" b="0" dirty="0">
                <a:latin typeface="Arial"/>
                <a:cs typeface="Arial"/>
              </a:rPr>
              <a:t>Consultez-la régulièrement pour être au courant des informations communiquées par vos enseignantes et enseignants, votre UFR et la scolarité.</a:t>
            </a:r>
          </a:p>
          <a:p>
            <a:pPr>
              <a:defRPr/>
            </a:pPr>
            <a:endParaRPr lang="fr-FR" sz="3300" b="0" dirty="0">
              <a:latin typeface="Arial"/>
              <a:cs typeface="Arial"/>
            </a:endParaRP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fr-FR" sz="2800" dirty="0">
                <a:solidFill>
                  <a:srgbClr val="002060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https://zcs.sorbonne-universite.fr/</a:t>
            </a:r>
            <a:endParaRPr lang="fr-FR" sz="2800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defRPr/>
            </a:pPr>
            <a:endParaRPr sz="33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7916EB-6534-4E6C-BDE4-C63649E86D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6244" y="7277100"/>
            <a:ext cx="1752600" cy="1752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7238131" y="1143508"/>
            <a:ext cx="9372600" cy="905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fr-FR" sz="5800" dirty="0">
                <a:latin typeface="Arial"/>
                <a:cs typeface="Arial"/>
              </a:rPr>
              <a:t>Site internet officiel</a:t>
            </a:r>
            <a:endParaRPr sz="5800" dirty="0">
              <a:latin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7FA315-9163-4B20-A4D1-F9490235C275}"/>
              </a:ext>
            </a:extLst>
          </p:cNvPr>
          <p:cNvSpPr/>
          <p:nvPr/>
        </p:nvSpPr>
        <p:spPr>
          <a:xfrm>
            <a:off x="7238131" y="2535247"/>
            <a:ext cx="9144000" cy="38779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3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site internet de la Faculté des Lettres est l’endroit où vous retrouverez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L’organisation de la Faculté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promotion des activités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informations pérennes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endParaRPr lang="fr-F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https://lettres.sorbonne-universite.fr/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DB11F79-CC9A-48E9-BCD3-237D09CF17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0" t="7160" r="7160" b="7160"/>
          <a:stretch/>
        </p:blipFill>
        <p:spPr>
          <a:xfrm>
            <a:off x="15192672" y="7231732"/>
            <a:ext cx="1753200" cy="17532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8E9866C-F693-4484-B839-133C084B74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32" y="439814"/>
            <a:ext cx="6477904" cy="8545118"/>
          </a:xfrm>
          <a:prstGeom prst="rect">
            <a:avLst/>
          </a:prstGeom>
          <a:ln w="3175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679601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>
            <a:spLocks noGrp="1"/>
          </p:cNvSpPr>
          <p:nvPr>
            <p:ph type="title"/>
          </p:nvPr>
        </p:nvSpPr>
        <p:spPr bwMode="auto">
          <a:xfrm>
            <a:off x="4123018" y="2004933"/>
            <a:ext cx="1004196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6000" spc="335" dirty="0">
                <a:latin typeface="Arial"/>
                <a:cs typeface="Arial"/>
              </a:rPr>
              <a:t>Calendrier de la rentrée</a:t>
            </a:r>
            <a:endParaRPr sz="6000" spc="135" dirty="0">
              <a:latin typeface="Arial"/>
              <a:cs typeface="Arial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46EAD6-8873-4779-9F93-C293A8B2B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812637"/>
              </p:ext>
            </p:extLst>
          </p:nvPr>
        </p:nvGraphicFramePr>
        <p:xfrm>
          <a:off x="3048000" y="3619500"/>
          <a:ext cx="12192000" cy="504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61695034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31934464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au 10 septembre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200" b="1" dirty="0">
                          <a:solidFill>
                            <a:srgbClr val="1D276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Réunions de pré-rentrée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64626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>
                          <a:solidFill>
                            <a:srgbClr val="1D276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au 18 septembre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>
                          <a:solidFill>
                            <a:srgbClr val="1D276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Stands pilotes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71136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>
                          <a:solidFill>
                            <a:srgbClr val="1D276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septembre au 6 octobre</a:t>
                      </a:r>
                      <a:endParaRPr lang="fr-FR" sz="2200" b="1" dirty="0">
                        <a:solidFill>
                          <a:srgbClr val="1D2769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>
                          <a:solidFill>
                            <a:srgbClr val="1D276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Inscriptions pédagogiques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740995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>
                          <a:solidFill>
                            <a:srgbClr val="1D276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au 30 septembre</a:t>
                      </a:r>
                      <a:endParaRPr lang="fr-FR" sz="2200" b="1" dirty="0">
                        <a:solidFill>
                          <a:srgbClr val="1D2769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>
                          <a:solidFill>
                            <a:srgbClr val="1D276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Forums de la vie étudiante et associative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91854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>
                          <a:solidFill>
                            <a:srgbClr val="1D276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septembre</a:t>
                      </a:r>
                      <a:endParaRPr lang="fr-FR" sz="2200" b="1" dirty="0">
                        <a:solidFill>
                          <a:srgbClr val="1D2769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 err="1">
                          <a:solidFill>
                            <a:srgbClr val="1D276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Welcome</a:t>
                      </a:r>
                      <a:r>
                        <a:rPr lang="fr-FR" sz="2200" b="1" dirty="0">
                          <a:solidFill>
                            <a:srgbClr val="1D276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Day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31440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>
                          <a:solidFill>
                            <a:srgbClr val="1D276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septembre</a:t>
                      </a:r>
                      <a:endParaRPr lang="fr-FR" sz="2200" b="1" dirty="0">
                        <a:solidFill>
                          <a:srgbClr val="1D2769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>
                          <a:solidFill>
                            <a:srgbClr val="1D276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Rentrée universitaire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88939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>
                          <a:solidFill>
                            <a:srgbClr val="1D276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octobre</a:t>
                      </a:r>
                      <a:endParaRPr lang="fr-FR" sz="2200" b="1" dirty="0">
                        <a:solidFill>
                          <a:srgbClr val="1D2769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>
                          <a:solidFill>
                            <a:srgbClr val="1D276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Rallye des </a:t>
                      </a:r>
                      <a:r>
                        <a:rPr lang="fr-FR" sz="2200" b="1" dirty="0" err="1">
                          <a:solidFill>
                            <a:srgbClr val="1D276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Sorbonnales</a:t>
                      </a:r>
                      <a:endParaRPr lang="fr-FR" sz="2200" b="1" dirty="0">
                        <a:solidFill>
                          <a:srgbClr val="1D276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4446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 bwMode="auto">
          <a:xfrm>
            <a:off x="12039029" y="2093035"/>
            <a:ext cx="4869815" cy="4869180"/>
            <a:chOff x="12039029" y="2093035"/>
            <a:chExt cx="4869815" cy="4869180"/>
          </a:xfrm>
        </p:grpSpPr>
        <p:pic>
          <p:nvPicPr>
            <p:cNvPr id="5" name="object 3"/>
            <p:cNvPicPr/>
            <p:nvPr/>
          </p:nvPicPr>
          <p:blipFill>
            <a:blip r:embed="rId2"/>
            <a:srcRect l="23980" r="23049" b="8960"/>
            <a:stretch/>
          </p:blipFill>
          <p:spPr bwMode="auto">
            <a:xfrm>
              <a:off x="12096328" y="2180253"/>
              <a:ext cx="4800600" cy="4639647"/>
            </a:xfrm>
            <a:prstGeom prst="rect">
              <a:avLst/>
            </a:prstGeom>
          </p:spPr>
        </p:pic>
        <p:sp>
          <p:nvSpPr>
            <p:cNvPr id="6" name="object 4"/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1151112" y="823020"/>
            <a:ext cx="93726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fr-FR" sz="5800" dirty="0">
                <a:latin typeface="Arial"/>
                <a:cs typeface="Arial"/>
              </a:rPr>
              <a:t>Mises à disposition</a:t>
            </a:r>
            <a:endParaRPr dirty="0"/>
          </a:p>
        </p:txBody>
      </p:sp>
      <p:sp>
        <p:nvSpPr>
          <p:cNvPr id="8" name="object 5"/>
          <p:cNvSpPr/>
          <p:nvPr/>
        </p:nvSpPr>
        <p:spPr bwMode="auto">
          <a:xfrm>
            <a:off x="725509" y="1975148"/>
            <a:ext cx="10801200" cy="7630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300" dirty="0">
                <a:latin typeface="Arial" panose="020B0604020202020204" pitchFamily="34" charset="0"/>
                <a:cs typeface="Arial" panose="020B0604020202020204" pitchFamily="34" charset="0"/>
              </a:rPr>
              <a:t>Des tutoriels </a:t>
            </a:r>
            <a: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  <a:t>(PDF ou vidéo) spécifiques sont disponibles sur Moodle pour accéder au système d’information et utiliser les outils numériques.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fr-FR" sz="33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300" dirty="0">
                <a:latin typeface="Arial" panose="020B0604020202020204" pitchFamily="34" charset="0"/>
                <a:cs typeface="Arial" panose="020B0604020202020204" pitchFamily="34" charset="0"/>
              </a:rPr>
              <a:t>1 salle informatique </a:t>
            </a:r>
            <a: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  <a:t>est accessible en libre-service</a:t>
            </a:r>
            <a:r>
              <a:rPr lang="fr-FR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  <a:t>à Clignancourt</a:t>
            </a:r>
          </a:p>
          <a:p>
            <a:endParaRPr lang="fr-FR" sz="3300" dirty="0">
              <a:latin typeface="Arial"/>
              <a:cs typeface="Arial"/>
            </a:endParaRP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fr-FR" sz="3300" dirty="0">
                <a:latin typeface="Arial" panose="020B0604020202020204" pitchFamily="34" charset="0"/>
                <a:cs typeface="Arial" panose="020B0604020202020204" pitchFamily="34" charset="0"/>
              </a:rPr>
              <a:t>Une assistance en ligne pour l’accès au système d’information</a:t>
            </a:r>
            <a: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  <a:t> par l’intermédiaire d’un formulaire est disponible sur l’ENT et Moodle. </a:t>
            </a:r>
            <a:b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https://etu-lettres-sos-ent.paris-sorbonne.fr/</a:t>
            </a:r>
            <a:endParaRPr lang="fr-FR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endParaRPr lang="fr-FR" sz="33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fr-FR" sz="3300" dirty="0">
                <a:latin typeface="Arial"/>
                <a:cs typeface="Arial"/>
              </a:rPr>
              <a:t>Un service de prêt d’ordinateurs portables </a:t>
            </a:r>
            <a:r>
              <a:rPr lang="fr-FR" sz="3300" b="0" dirty="0">
                <a:latin typeface="Arial"/>
                <a:cs typeface="Arial"/>
              </a:rPr>
              <a:t>vous est proposé par le SIPR. </a:t>
            </a:r>
            <a:br>
              <a:rPr lang="fr-FR" sz="3300" b="0" dirty="0">
                <a:latin typeface="Arial"/>
                <a:cs typeface="Arial"/>
              </a:rPr>
            </a:br>
            <a:r>
              <a:rPr lang="fr-FR" sz="3300" b="0" dirty="0">
                <a:latin typeface="Arial"/>
                <a:cs typeface="Arial"/>
              </a:rPr>
              <a:t>Rendez vous sur l’ENT pour connaître la procédure.</a:t>
            </a:r>
            <a:endParaRPr lang="fr-FR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66AA62C-DCB6-4E40-AE9D-0B71E306EA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6244" y="7277100"/>
            <a:ext cx="1753200" cy="17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38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 bwMode="auto">
          <a:xfrm>
            <a:off x="12039029" y="2093035"/>
            <a:ext cx="4869815" cy="4869180"/>
            <a:chOff x="12039029" y="2093035"/>
            <a:chExt cx="4869815" cy="4869180"/>
          </a:xfrm>
        </p:grpSpPr>
        <p:pic>
          <p:nvPicPr>
            <p:cNvPr id="5" name="object 3"/>
            <p:cNvPicPr/>
            <p:nvPr/>
          </p:nvPicPr>
          <p:blipFill>
            <a:blip r:embed="rId2"/>
            <a:srcRect l="23980" r="23049" b="8960"/>
            <a:stretch/>
          </p:blipFill>
          <p:spPr bwMode="auto">
            <a:xfrm>
              <a:off x="12096328" y="2180253"/>
              <a:ext cx="4800600" cy="4639647"/>
            </a:xfrm>
            <a:prstGeom prst="rect">
              <a:avLst/>
            </a:prstGeom>
          </p:spPr>
        </p:pic>
        <p:sp>
          <p:nvSpPr>
            <p:cNvPr id="6" name="object 4"/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1905001" y="1255068"/>
            <a:ext cx="9372600" cy="17979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fr-FR" sz="5800" dirty="0">
                <a:latin typeface="Arial"/>
                <a:cs typeface="Arial"/>
              </a:rPr>
              <a:t>Permanences d’assistance numérique</a:t>
            </a:r>
            <a:endParaRPr dirty="0"/>
          </a:p>
        </p:txBody>
      </p:sp>
      <p:sp>
        <p:nvSpPr>
          <p:cNvPr id="8" name="object 5"/>
          <p:cNvSpPr/>
          <p:nvPr/>
        </p:nvSpPr>
        <p:spPr bwMode="auto">
          <a:xfrm>
            <a:off x="1910863" y="3379425"/>
            <a:ext cx="10116250" cy="55989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r>
              <a:rPr lang="fr-FR" sz="3300" dirty="0">
                <a:latin typeface="Arial" panose="020B0604020202020204" pitchFamily="34" charset="0"/>
                <a:cs typeface="Arial" panose="020B0604020202020204" pitchFamily="34" charset="0"/>
              </a:rPr>
              <a:t>Un problème pour accéder aux services numériques de Sorbonne Université ? </a:t>
            </a:r>
          </a:p>
          <a:p>
            <a: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  <a:t>Rencontrez-nous sur le stand dans le hall de votre site, </a:t>
            </a:r>
            <a:r>
              <a:rPr lang="fr-FR" sz="3300" dirty="0">
                <a:latin typeface="Arial" panose="020B0604020202020204" pitchFamily="34" charset="0"/>
                <a:cs typeface="Arial" panose="020B0604020202020204" pitchFamily="34" charset="0"/>
              </a:rPr>
              <a:t>de 11h à 13h, aux dates suivantes :</a:t>
            </a:r>
          </a:p>
          <a:p>
            <a:endParaRPr lang="fr-FR"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Clignancourt : </a:t>
            </a:r>
            <a:r>
              <a:rPr lang="fr-FR" sz="33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mardi 6 octobre, jeudi 5 novembre, mardi 26 janvier et jeudi 25 février</a:t>
            </a:r>
            <a:endParaRPr lang="fr-FR" sz="3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Malesherbes : </a:t>
            </a:r>
            <a:r>
              <a:rPr lang="fr-FR" sz="33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mardi 13 octobre, jeudi 12 novembre, mardi 2 février et jeudi 4 mars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IAA Michelet : </a:t>
            </a:r>
            <a:r>
              <a:rPr lang="fr-FR" sz="33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mardi 20 octobre, jeudi 19 novembre, mardi 9 février et jeudi 11 mars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846F1E2-A839-4A15-AFD3-506950B01E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56244" y="7277100"/>
            <a:ext cx="1753200" cy="17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086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 bwMode="auto">
          <a:xfrm>
            <a:off x="12039029" y="2093035"/>
            <a:ext cx="4869815" cy="4869180"/>
            <a:chOff x="12039029" y="2093035"/>
            <a:chExt cx="4869815" cy="4869180"/>
          </a:xfrm>
        </p:grpSpPr>
        <p:pic>
          <p:nvPicPr>
            <p:cNvPr id="5" name="object 3"/>
            <p:cNvPicPr/>
            <p:nvPr/>
          </p:nvPicPr>
          <p:blipFill>
            <a:blip r:embed="rId2"/>
            <a:srcRect l="23980" r="23049" b="8960"/>
            <a:stretch/>
          </p:blipFill>
          <p:spPr bwMode="auto">
            <a:xfrm>
              <a:off x="12096328" y="2180253"/>
              <a:ext cx="4800600" cy="4639647"/>
            </a:xfrm>
            <a:prstGeom prst="rect">
              <a:avLst/>
            </a:prstGeom>
          </p:spPr>
        </p:pic>
        <p:sp>
          <p:nvSpPr>
            <p:cNvPr id="6" name="object 4"/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1905001" y="2180253"/>
            <a:ext cx="9372600" cy="17979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fr-FR" sz="5800" dirty="0">
                <a:latin typeface="Arial"/>
                <a:cs typeface="Arial"/>
              </a:rPr>
              <a:t>Financer des achats de matériel numérique</a:t>
            </a:r>
            <a:endParaRPr dirty="0"/>
          </a:p>
        </p:txBody>
      </p:sp>
      <p:sp>
        <p:nvSpPr>
          <p:cNvPr id="8" name="object 5"/>
          <p:cNvSpPr/>
          <p:nvPr/>
        </p:nvSpPr>
        <p:spPr bwMode="auto">
          <a:xfrm>
            <a:off x="1910863" y="4351412"/>
            <a:ext cx="9143999" cy="3567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fr-FR" sz="3300" dirty="0">
                <a:latin typeface="Arial"/>
                <a:cs typeface="Arial"/>
              </a:rPr>
              <a:t>Des réductions et tarifs préférentiels </a:t>
            </a:r>
            <a:r>
              <a:rPr lang="fr-FR" sz="3300" b="0" dirty="0">
                <a:latin typeface="Arial"/>
                <a:cs typeface="Arial"/>
              </a:rPr>
              <a:t>sont offerts à tous et toutes pour pouvoir s’équiper en ordinateurs et logiciels informatiques (</a:t>
            </a:r>
            <a:r>
              <a:rPr lang="fr-FR" sz="3300" b="0" dirty="0" err="1">
                <a:latin typeface="Arial"/>
                <a:cs typeface="Arial"/>
              </a:rPr>
              <a:t>Welcome</a:t>
            </a:r>
            <a:r>
              <a:rPr lang="fr-FR" sz="3300" b="0" dirty="0">
                <a:latin typeface="Arial"/>
                <a:cs typeface="Arial"/>
              </a:rPr>
              <a:t> Pack numérique HP). </a:t>
            </a:r>
          </a:p>
          <a:p>
            <a:pPr>
              <a:defRPr/>
            </a:pPr>
            <a:endParaRPr lang="fr-FR" sz="3300" b="0" dirty="0">
              <a:latin typeface="Arial"/>
              <a:cs typeface="Arial"/>
            </a:endParaRP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fr-FR" sz="3300" dirty="0">
                <a:latin typeface="Arial"/>
                <a:cs typeface="Arial"/>
              </a:rPr>
              <a:t>Une aide supplémentaire </a:t>
            </a:r>
            <a:r>
              <a:rPr lang="fr-FR" sz="3300" b="0" dirty="0">
                <a:latin typeface="Arial"/>
                <a:cs typeface="Arial"/>
              </a:rPr>
              <a:t>peut être allouée sur conditions de ressources.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E7B321-68CA-44A7-B9D3-B5C3B875B0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56244" y="7277100"/>
            <a:ext cx="1753200" cy="1753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B0C19E0-2F7B-42AC-9F17-59B5F10D8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620" y="6465"/>
            <a:ext cx="13698760" cy="1027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652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1367136" y="1378444"/>
            <a:ext cx="9372600" cy="905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fr-FR" sz="5800" dirty="0">
                <a:latin typeface="Arial"/>
                <a:cs typeface="Arial"/>
              </a:rPr>
              <a:t>Rencontrez-nous</a:t>
            </a:r>
            <a:endParaRPr dirty="0"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2F6D0C14-82F5-415F-B0DB-4B9AC46DFEF9}"/>
              </a:ext>
            </a:extLst>
          </p:cNvPr>
          <p:cNvSpPr>
            <a:spLocks/>
          </p:cNvSpPr>
          <p:nvPr/>
        </p:nvSpPr>
        <p:spPr bwMode="auto">
          <a:xfrm>
            <a:off x="1367136" y="2479204"/>
            <a:ext cx="10153128" cy="72455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300" dirty="0">
                <a:latin typeface="Arial" panose="020B0604020202020204" pitchFamily="34" charset="0"/>
                <a:cs typeface="Arial" panose="020B0604020202020204" pitchFamily="34" charset="0"/>
              </a:rPr>
              <a:t>Lors des événements à venir </a:t>
            </a:r>
            <a: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3300" b="0" dirty="0" err="1">
                <a:latin typeface="Arial" panose="020B0604020202020204" pitchFamily="34" charset="0"/>
                <a:cs typeface="Arial" panose="020B0604020202020204" pitchFamily="34" charset="0"/>
              </a:rPr>
              <a:t>Welcome</a:t>
            </a:r>
            <a: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  <a:t> Day, forums de rentrée, permanences sur les campus Clignancourt, et Sorbonne)</a:t>
            </a:r>
          </a:p>
          <a:p>
            <a:endParaRPr lang="fr-FR" sz="33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  <a:t>Nous retrouver sur l’ENT : </a:t>
            </a:r>
            <a:r>
              <a:rPr lang="fr-FR" sz="33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ENT/Orientation-Insertion/Plateforme-Carrière</a:t>
            </a:r>
            <a:endParaRPr lang="fr-FR" sz="33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33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fr-FR" sz="3300" dirty="0">
                <a:latin typeface="Arial" panose="020B0604020202020204" pitchFamily="34" charset="0"/>
                <a:cs typeface="Arial" panose="020B0604020202020204" pitchFamily="34" charset="0"/>
              </a:rPr>
              <a:t>Accueil de la DOSIP, Campus Sorbonne :</a:t>
            </a:r>
          </a:p>
          <a:p>
            <a: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  <a:t>Galerie Richelieu, Escalier F, 2</a:t>
            </a:r>
            <a:r>
              <a:rPr lang="fr-FR" sz="33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ème</a:t>
            </a:r>
            <a: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  <a:t> étage, salle 363</a:t>
            </a:r>
          </a:p>
          <a:p>
            <a:r>
              <a:rPr lang="fr-FR" sz="3300" dirty="0">
                <a:latin typeface="Arial" panose="020B0604020202020204" pitchFamily="34" charset="0"/>
                <a:cs typeface="Arial" panose="020B0604020202020204" pitchFamily="34" charset="0"/>
              </a:rPr>
              <a:t>Ouvert du lundi après-midi au vendredi midi</a:t>
            </a:r>
          </a:p>
          <a:p>
            <a:endParaRPr lang="fr-FR" sz="33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  <a:t>Tél : 01 40 46 26 14 </a:t>
            </a:r>
          </a:p>
          <a:p>
            <a:r>
              <a:rPr lang="fr-FR" sz="3300" b="0" dirty="0">
                <a:latin typeface="Arial" panose="020B0604020202020204" pitchFamily="34" charset="0"/>
                <a:cs typeface="Arial" panose="020B0604020202020204" pitchFamily="34" charset="0"/>
              </a:rPr>
              <a:t>@ :  </a:t>
            </a:r>
            <a:r>
              <a:rPr lang="fr-FR" sz="33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lettres-dosip@sorbonne-universite.fr</a:t>
            </a:r>
            <a:endParaRPr lang="fr-FR" sz="3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F0CAB79B-CE86-4FF7-A229-2E3B6CB25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11" name="object 2">
            <a:extLst>
              <a:ext uri="{FF2B5EF4-FFF2-40B4-BE49-F238E27FC236}">
                <a16:creationId xmlns:a16="http://schemas.microsoft.com/office/drawing/2014/main" id="{28223F4D-91DF-4552-A1DF-CF7B6544BD85}"/>
              </a:ext>
            </a:extLst>
          </p:cNvPr>
          <p:cNvGrpSpPr/>
          <p:nvPr/>
        </p:nvGrpSpPr>
        <p:grpSpPr bwMode="auto">
          <a:xfrm>
            <a:off x="12039029" y="2093035"/>
            <a:ext cx="4869815" cy="4869180"/>
            <a:chOff x="12039029" y="2093035"/>
            <a:chExt cx="4869815" cy="4869180"/>
          </a:xfrm>
        </p:grpSpPr>
        <p:pic>
          <p:nvPicPr>
            <p:cNvPr id="12" name="object 3">
              <a:extLst>
                <a:ext uri="{FF2B5EF4-FFF2-40B4-BE49-F238E27FC236}">
                  <a16:creationId xmlns:a16="http://schemas.microsoft.com/office/drawing/2014/main" id="{B453B9C0-08BE-4256-BC09-3549FA8809DC}"/>
                </a:ext>
              </a:extLst>
            </p:cNvPr>
            <p:cNvPicPr/>
            <p:nvPr/>
          </p:nvPicPr>
          <p:blipFill>
            <a:blip r:embed="rId4"/>
            <a:srcRect l="11812" r="11680"/>
            <a:stretch/>
          </p:blipFill>
          <p:spPr bwMode="auto">
            <a:xfrm>
              <a:off x="12115801" y="2207801"/>
              <a:ext cx="4724399" cy="4639647"/>
            </a:xfrm>
            <a:prstGeom prst="rect">
              <a:avLst/>
            </a:prstGeom>
          </p:spPr>
        </p:pic>
        <p:sp>
          <p:nvSpPr>
            <p:cNvPr id="13" name="object 4">
              <a:extLst>
                <a:ext uri="{FF2B5EF4-FFF2-40B4-BE49-F238E27FC236}">
                  <a16:creationId xmlns:a16="http://schemas.microsoft.com/office/drawing/2014/main" id="{226269DB-CD71-4E0D-949F-89FDB7B483CC}"/>
                </a:ext>
              </a:extLst>
            </p:cNvPr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43DE8D9-6E2C-427F-ADA6-9BF94033F3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0" t="9680" r="9680" b="9680"/>
          <a:stretch/>
        </p:blipFill>
        <p:spPr>
          <a:xfrm>
            <a:off x="15143272" y="7278732"/>
            <a:ext cx="1753200" cy="17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370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F519A9-3310-4032-B795-044CF1EDA745}"/>
              </a:ext>
            </a:extLst>
          </p:cNvPr>
          <p:cNvSpPr/>
          <p:nvPr/>
        </p:nvSpPr>
        <p:spPr>
          <a:xfrm>
            <a:off x="8208000" y="0"/>
            <a:ext cx="10080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Espace réservé pour une image  7">
            <a:extLst>
              <a:ext uri="{FF2B5EF4-FFF2-40B4-BE49-F238E27FC236}">
                <a16:creationId xmlns:a16="http://schemas.microsoft.com/office/drawing/2014/main" id="{6AD47A05-B9EC-4913-AD19-76D7B68426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8" b="7398"/>
          <a:stretch>
            <a:fillRect/>
          </a:stretch>
        </p:blipFill>
        <p:spPr>
          <a:xfrm>
            <a:off x="8208000" y="485723"/>
            <a:ext cx="10080000" cy="9315554"/>
          </a:xfr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F1622526-AAEC-4F57-A0D7-C4E8B7526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80" y="895028"/>
            <a:ext cx="6894380" cy="2304256"/>
          </a:xfrm>
        </p:spPr>
        <p:txBody>
          <a:bodyPr>
            <a:normAutofit/>
          </a:bodyPr>
          <a:lstStyle/>
          <a:p>
            <a:r>
              <a:rPr lang="fr-FR" sz="5800" dirty="0">
                <a:latin typeface="Arial" panose="020B0604020202020204" pitchFamily="34" charset="0"/>
                <a:cs typeface="Arial" panose="020B0604020202020204" pitchFamily="34" charset="0"/>
              </a:rPr>
              <a:t>Les bibliothèques </a:t>
            </a:r>
            <a:br>
              <a:rPr lang="fr-FR" sz="5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5800" dirty="0">
                <a:latin typeface="Arial" panose="020B0604020202020204" pitchFamily="34" charset="0"/>
                <a:cs typeface="Arial" panose="020B0604020202020204" pitchFamily="34" charset="0"/>
              </a:rPr>
              <a:t>de Lettres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BA4195E-AD9F-40C2-851B-3CF7411969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83920" y="3059082"/>
            <a:ext cx="6891928" cy="6764938"/>
          </a:xfrm>
        </p:spPr>
        <p:txBody>
          <a:bodyPr/>
          <a:lstStyle/>
          <a:p>
            <a:r>
              <a:rPr lang="fr-FR" sz="2600" dirty="0">
                <a:latin typeface="Arial" panose="020B0604020202020204" pitchFamily="34" charset="0"/>
                <a:cs typeface="Arial" panose="020B0604020202020204" pitchFamily="34" charset="0"/>
              </a:rPr>
              <a:t>Les bibliothèques de Sorbonne Université</a:t>
            </a:r>
          </a:p>
          <a:p>
            <a:endParaRPr lang="fr-FR" sz="26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600" b="0" dirty="0">
                <a:latin typeface="Arial" panose="020B0604020202020204" pitchFamily="34" charset="0"/>
                <a:cs typeface="Arial" panose="020B0604020202020204" pitchFamily="34" charset="0"/>
              </a:rPr>
              <a:t>17 bibliothèques intégrées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600" b="0" dirty="0">
                <a:latin typeface="Arial" panose="020B0604020202020204" pitchFamily="34" charset="0"/>
                <a:cs typeface="Arial" panose="020B0604020202020204" pitchFamily="34" charset="0"/>
              </a:rPr>
              <a:t>3 pôles documentaires : Lettres, Sciences, Médecine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600" b="0" dirty="0">
                <a:latin typeface="Arial" panose="020B0604020202020204" pitchFamily="34" charset="0"/>
                <a:cs typeface="Arial" panose="020B0604020202020204" pitchFamily="34" charset="0"/>
              </a:rPr>
              <a:t>Un service de proximité, au cœur des campus</a:t>
            </a:r>
          </a:p>
          <a:p>
            <a:endParaRPr lang="fr-FR" sz="26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600" dirty="0">
                <a:latin typeface="Arial" panose="020B0604020202020204" pitchFamily="34" charset="0"/>
                <a:cs typeface="Arial" panose="020B0604020202020204" pitchFamily="34" charset="0"/>
              </a:rPr>
              <a:t>Le pôle Lettres : 6 bibliothèques</a:t>
            </a:r>
          </a:p>
          <a:p>
            <a:endParaRPr lang="fr-FR" sz="26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sz="2600" b="0" dirty="0">
                <a:latin typeface="Arial" panose="020B0604020202020204" pitchFamily="34" charset="0"/>
                <a:cs typeface="Arial" panose="020B0604020202020204" pitchFamily="34" charset="0"/>
              </a:rPr>
              <a:t>Clignancourt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600" b="0" dirty="0">
                <a:latin typeface="Arial" panose="020B0604020202020204" pitchFamily="34" charset="0"/>
                <a:cs typeface="Arial" panose="020B0604020202020204" pitchFamily="34" charset="0"/>
              </a:rPr>
              <a:t>Malesherbes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600" b="0" dirty="0">
                <a:latin typeface="Arial" panose="020B0604020202020204" pitchFamily="34" charset="0"/>
                <a:cs typeface="Arial" panose="020B0604020202020204" pitchFamily="34" charset="0"/>
              </a:rPr>
              <a:t>Michelet (Institut d’Art et d’Archéologie)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600" b="0" dirty="0">
                <a:latin typeface="Arial" panose="020B0604020202020204" pitchFamily="34" charset="0"/>
                <a:cs typeface="Arial" panose="020B0604020202020204" pitchFamily="34" charset="0"/>
              </a:rPr>
              <a:t>Serpente (Maison de la Recherche)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600" b="0" dirty="0">
                <a:latin typeface="Arial" panose="020B0604020202020204" pitchFamily="34" charset="0"/>
                <a:cs typeface="Arial" panose="020B0604020202020204" pitchFamily="34" charset="0"/>
              </a:rPr>
              <a:t>Bataillon (Institut Ibéro-américain ; hébergée à Clignancourt)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600" b="0" dirty="0">
                <a:latin typeface="Arial" panose="020B0604020202020204" pitchFamily="34" charset="0"/>
                <a:cs typeface="Arial" panose="020B0604020202020204" pitchFamily="34" charset="0"/>
              </a:rPr>
              <a:t>Catalanes</a:t>
            </a:r>
          </a:p>
        </p:txBody>
      </p:sp>
    </p:spTree>
    <p:extLst>
      <p:ext uri="{BB962C8B-B14F-4D97-AF65-F5344CB8AC3E}">
        <p14:creationId xmlns:p14="http://schemas.microsoft.com/office/powerpoint/2010/main" val="35416336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996741" y="484897"/>
            <a:ext cx="10551367" cy="17979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fr-FR" sz="5800" dirty="0">
                <a:latin typeface="Arial" panose="020B0604020202020204" pitchFamily="34" charset="0"/>
                <a:cs typeface="Arial" panose="020B0604020202020204" pitchFamily="34" charset="0"/>
              </a:rPr>
              <a:t>Services, ressources et vie de campus des bibliothèques</a:t>
            </a:r>
            <a:endParaRPr sz="5800" dirty="0"/>
          </a:p>
        </p:txBody>
      </p:sp>
      <p:sp>
        <p:nvSpPr>
          <p:cNvPr id="8" name="object 5"/>
          <p:cNvSpPr/>
          <p:nvPr/>
        </p:nvSpPr>
        <p:spPr bwMode="auto">
          <a:xfrm>
            <a:off x="996741" y="2623220"/>
            <a:ext cx="10897444" cy="73994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 marL="457200" indent="-457200" algn="l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fr-FR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Collections &amp; ressources</a:t>
            </a:r>
          </a:p>
          <a:p>
            <a:pPr algn="l">
              <a:lnSpc>
                <a:spcPct val="80000"/>
              </a:lnSpc>
            </a:pPr>
            <a:endParaRPr lang="fr-FR" sz="3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r-FR" sz="3000" b="0" dirty="0">
                <a:latin typeface="Arial" panose="020B0604020202020204" pitchFamily="34" charset="0"/>
                <a:cs typeface="Arial" panose="020B0604020202020204" pitchFamily="34" charset="0"/>
              </a:rPr>
              <a:t>Catalogue en ligne Primo</a:t>
            </a:r>
          </a:p>
          <a:p>
            <a:pPr marL="285750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r-FR" sz="3000" b="0" dirty="0">
                <a:latin typeface="Arial" panose="020B0604020202020204" pitchFamily="34" charset="0"/>
                <a:cs typeface="Arial" panose="020B0604020202020204" pitchFamily="34" charset="0"/>
              </a:rPr>
              <a:t>Fonds orientés études et recherche ou anciens et archives</a:t>
            </a:r>
          </a:p>
          <a:p>
            <a:pPr marL="285750" indent="-28575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r-FR" sz="3000" b="0" dirty="0">
                <a:latin typeface="Arial" panose="020B0604020202020204" pitchFamily="34" charset="0"/>
                <a:cs typeface="Arial" panose="020B0604020202020204" pitchFamily="34" charset="0"/>
              </a:rPr>
              <a:t>Ressources numériques (Cairn, JSTOR, corpus de textes, ebooks, etc.)</a:t>
            </a:r>
          </a:p>
          <a:p>
            <a:pPr algn="l">
              <a:lnSpc>
                <a:spcPct val="80000"/>
              </a:lnSpc>
            </a:pPr>
            <a:endParaRPr lang="fr-FR" sz="3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fr-FR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Accompagnement &amp; formations</a:t>
            </a:r>
          </a:p>
          <a:p>
            <a:pPr algn="l">
              <a:lnSpc>
                <a:spcPct val="80000"/>
              </a:lnSpc>
            </a:pPr>
            <a:endParaRPr lang="fr-FR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fr-FR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 </a:t>
            </a:r>
            <a:r>
              <a:rPr lang="fr-FR" sz="30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(livres, DVD, BD, jeux de société) </a:t>
            </a:r>
            <a:r>
              <a:rPr lang="fr-FR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matériel à disposition </a:t>
            </a:r>
            <a:r>
              <a:rPr lang="fr-FR" sz="30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(casques, scanners portables, câbles…)</a:t>
            </a:r>
          </a:p>
          <a:p>
            <a:pPr>
              <a:lnSpc>
                <a:spcPct val="80000"/>
              </a:lnSpc>
            </a:pPr>
            <a:endParaRPr lang="fr-F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fr-FR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Espaces &amp; vie culturelle</a:t>
            </a:r>
          </a:p>
          <a:p>
            <a:pPr>
              <a:lnSpc>
                <a:spcPct val="80000"/>
              </a:lnSpc>
            </a:pPr>
            <a:endParaRPr lang="fr-F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r-FR" sz="3000" b="0" dirty="0">
                <a:latin typeface="Arial" panose="020B0604020202020204" pitchFamily="34" charset="0"/>
                <a:cs typeface="Arial" panose="020B0604020202020204" pitchFamily="34" charset="0"/>
              </a:rPr>
              <a:t>Salles de travail et espaces détente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r-FR" sz="3000" b="0" dirty="0">
                <a:latin typeface="Arial" panose="020B0604020202020204" pitchFamily="34" charset="0"/>
                <a:cs typeface="Arial" panose="020B0604020202020204" pitchFamily="34" charset="0"/>
              </a:rPr>
              <a:t>Riche programmation culturelle</a:t>
            </a:r>
          </a:p>
          <a:p>
            <a:pPr>
              <a:lnSpc>
                <a:spcPct val="80000"/>
              </a:lnSpc>
            </a:pPr>
            <a:endParaRPr lang="fr-F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fr-FR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:</a:t>
            </a:r>
          </a:p>
          <a:p>
            <a:pPr>
              <a:lnSpc>
                <a:spcPct val="80000"/>
              </a:lnSpc>
            </a:pPr>
            <a:r>
              <a:rPr lang="fr-FR" sz="30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amandine.wallon@sorbonne-universite.fr</a:t>
            </a:r>
            <a:endParaRPr lang="fr-FR" sz="30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fr-FR" sz="3000" b="0" dirty="0">
                <a:latin typeface="Arial" panose="020B0604020202020204" pitchFamily="34" charset="0"/>
                <a:cs typeface="Arial" panose="020B0604020202020204" pitchFamily="34" charset="0"/>
              </a:rPr>
              <a:t>Informations disponibles sur l’ENT</a:t>
            </a:r>
          </a:p>
        </p:txBody>
      </p:sp>
      <p:grpSp>
        <p:nvGrpSpPr>
          <p:cNvPr id="10" name="object 2">
            <a:extLst>
              <a:ext uri="{FF2B5EF4-FFF2-40B4-BE49-F238E27FC236}">
                <a16:creationId xmlns:a16="http://schemas.microsoft.com/office/drawing/2014/main" id="{FF8FAFF3-9680-4CBA-B0BB-AF9F1BC6D88D}"/>
              </a:ext>
            </a:extLst>
          </p:cNvPr>
          <p:cNvGrpSpPr/>
          <p:nvPr/>
        </p:nvGrpSpPr>
        <p:grpSpPr bwMode="auto">
          <a:xfrm>
            <a:off x="12039028" y="2096259"/>
            <a:ext cx="4869815" cy="4865955"/>
            <a:chOff x="12039029" y="2093035"/>
            <a:chExt cx="4869815" cy="4869180"/>
          </a:xfrm>
        </p:grpSpPr>
        <p:pic>
          <p:nvPicPr>
            <p:cNvPr id="11" name="object 3">
              <a:extLst>
                <a:ext uri="{FF2B5EF4-FFF2-40B4-BE49-F238E27FC236}">
                  <a16:creationId xmlns:a16="http://schemas.microsoft.com/office/drawing/2014/main" id="{FC683DA2-D6C5-4F93-8F30-A683C2C3571F}"/>
                </a:ext>
              </a:extLst>
            </p:cNvPr>
            <p:cNvPicPr/>
            <p:nvPr/>
          </p:nvPicPr>
          <p:blipFill>
            <a:blip r:embed="rId3"/>
            <a:srcRect l="10561" r="11698"/>
            <a:stretch/>
          </p:blipFill>
          <p:spPr bwMode="auto">
            <a:xfrm>
              <a:off x="12115801" y="2279725"/>
              <a:ext cx="4648200" cy="4495799"/>
            </a:xfrm>
            <a:prstGeom prst="rect">
              <a:avLst/>
            </a:prstGeom>
          </p:spPr>
        </p:pic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A91A69D4-6D76-4091-9C4E-98F2FB049852}"/>
                </a:ext>
              </a:extLst>
            </p:cNvPr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5AE04E5D-1A32-44E2-9372-127E9742F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6244" y="7276500"/>
            <a:ext cx="1753200" cy="17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68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 bwMode="auto">
          <a:xfrm>
            <a:off x="12039029" y="2093035"/>
            <a:ext cx="4869815" cy="4869180"/>
            <a:chOff x="12039029" y="2093035"/>
            <a:chExt cx="4869815" cy="4869180"/>
          </a:xfrm>
        </p:grpSpPr>
        <p:pic>
          <p:nvPicPr>
            <p:cNvPr id="5" name="object 3"/>
            <p:cNvPicPr/>
            <p:nvPr/>
          </p:nvPicPr>
          <p:blipFill>
            <a:blip r:embed="rId2"/>
            <a:srcRect l="11812" r="11680"/>
            <a:stretch/>
          </p:blipFill>
          <p:spPr bwMode="auto">
            <a:xfrm>
              <a:off x="12115801" y="2207801"/>
              <a:ext cx="4724399" cy="4639647"/>
            </a:xfrm>
            <a:prstGeom prst="rect">
              <a:avLst/>
            </a:prstGeom>
          </p:spPr>
        </p:pic>
        <p:sp>
          <p:nvSpPr>
            <p:cNvPr id="6" name="object 4"/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1905001" y="2180253"/>
            <a:ext cx="93726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fr-FR" sz="5800">
                <a:latin typeface="Arial"/>
                <a:cs typeface="Arial"/>
              </a:rPr>
              <a:t>Projet étudiant</a:t>
            </a:r>
            <a:endParaRPr/>
          </a:p>
        </p:txBody>
      </p:sp>
      <p:sp>
        <p:nvSpPr>
          <p:cNvPr id="8" name="object 5"/>
          <p:cNvSpPr/>
          <p:nvPr/>
        </p:nvSpPr>
        <p:spPr bwMode="auto">
          <a:xfrm>
            <a:off x="1905001" y="3430731"/>
            <a:ext cx="9143999" cy="50911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>
              <a:defRPr/>
            </a:pPr>
            <a:r>
              <a:rPr lang="fr-FR" sz="3300" b="0" dirty="0">
                <a:latin typeface="Arial"/>
                <a:cs typeface="Arial"/>
              </a:rPr>
              <a:t>Vous aimeriez participer à la vie étudiante </a:t>
            </a:r>
          </a:p>
          <a:p>
            <a:pPr>
              <a:defRPr/>
            </a:pPr>
            <a:r>
              <a:rPr lang="fr-FR" sz="3300" b="0" dirty="0">
                <a:latin typeface="Arial"/>
                <a:cs typeface="Arial"/>
              </a:rPr>
              <a:t>de votre faculté ? </a:t>
            </a:r>
            <a:r>
              <a:rPr lang="fr-FR" sz="3300" dirty="0">
                <a:latin typeface="Arial"/>
                <a:cs typeface="Arial"/>
              </a:rPr>
              <a:t>Vous pouvez rejoindre l’une des 70 associations étudiantes ou bien créer votre propre projet.</a:t>
            </a:r>
            <a:endParaRPr sz="3300" dirty="0"/>
          </a:p>
          <a:p>
            <a:pPr>
              <a:defRPr/>
            </a:pPr>
            <a:endParaRPr lang="fr-FR" sz="3300" b="0" dirty="0">
              <a:latin typeface="Arial"/>
              <a:cs typeface="Arial"/>
            </a:endParaRPr>
          </a:p>
          <a:p>
            <a:pPr>
              <a:defRPr/>
            </a:pPr>
            <a:r>
              <a:rPr lang="fr-FR" sz="3300" dirty="0">
                <a:latin typeface="Arial"/>
                <a:cs typeface="Arial"/>
              </a:rPr>
              <a:t>Vous pouvez bénéficier de :</a:t>
            </a:r>
            <a:endParaRPr sz="3300" dirty="0"/>
          </a:p>
          <a:p>
            <a:pPr marL="457200" indent="-457200">
              <a:buFont typeface="Arial"/>
              <a:buChar char="•"/>
              <a:defRPr/>
            </a:pPr>
            <a:r>
              <a:rPr lang="fr-FR" sz="3300" b="0" dirty="0">
                <a:latin typeface="Arial"/>
                <a:cs typeface="Arial"/>
              </a:rPr>
              <a:t>L’accompagnement du bureau des responsabilités et initiatives étudiantes</a:t>
            </a:r>
            <a:endParaRPr sz="3300" dirty="0"/>
          </a:p>
          <a:p>
            <a:pPr marL="457200" indent="-457200">
              <a:buFont typeface="Arial"/>
              <a:buChar char="•"/>
              <a:defRPr/>
            </a:pPr>
            <a:r>
              <a:rPr lang="fr-FR" sz="3300" b="0" dirty="0">
                <a:latin typeface="Arial"/>
                <a:cs typeface="Arial"/>
              </a:rPr>
              <a:t>Une aide financière : la CVEC, volet "soutien aux projets étudiants "</a:t>
            </a:r>
            <a:endParaRPr sz="33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1EF58EF-0297-4070-BFC1-3FD6B1F8F5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6244" y="7277100"/>
            <a:ext cx="1752600" cy="17526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 bwMode="auto">
          <a:xfrm>
            <a:off x="12039029" y="2093035"/>
            <a:ext cx="4869815" cy="4869180"/>
            <a:chOff x="12039029" y="2093035"/>
            <a:chExt cx="4869815" cy="4869180"/>
          </a:xfrm>
        </p:grpSpPr>
        <p:pic>
          <p:nvPicPr>
            <p:cNvPr id="5" name="object 3"/>
            <p:cNvPicPr/>
            <p:nvPr/>
          </p:nvPicPr>
          <p:blipFill>
            <a:blip r:embed="rId2"/>
            <a:srcRect l="11747" r="11747"/>
            <a:stretch/>
          </p:blipFill>
          <p:spPr bwMode="auto">
            <a:xfrm>
              <a:off x="12115799" y="2180253"/>
              <a:ext cx="4724401" cy="4639647"/>
            </a:xfrm>
            <a:prstGeom prst="rect">
              <a:avLst/>
            </a:prstGeom>
          </p:spPr>
        </p:pic>
        <p:sp>
          <p:nvSpPr>
            <p:cNvPr id="6" name="object 4"/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1905000" y="2180253"/>
            <a:ext cx="9753599" cy="905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fr-FR" sz="5800" dirty="0">
                <a:latin typeface="Arial"/>
                <a:cs typeface="Arial"/>
              </a:rPr>
              <a:t>Engagement étudiant</a:t>
            </a:r>
            <a:endParaRPr dirty="0"/>
          </a:p>
        </p:txBody>
      </p:sp>
      <p:sp>
        <p:nvSpPr>
          <p:cNvPr id="8" name="object 5"/>
          <p:cNvSpPr/>
          <p:nvPr/>
        </p:nvSpPr>
        <p:spPr bwMode="auto">
          <a:xfrm>
            <a:off x="1905000" y="3695700"/>
            <a:ext cx="8967192" cy="4075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>
              <a:defRPr/>
            </a:pPr>
            <a:r>
              <a:rPr lang="fr-FR" sz="3300" b="0" dirty="0">
                <a:latin typeface="Arial"/>
                <a:cs typeface="Arial"/>
              </a:rPr>
              <a:t>Grâce à ce module, vous pouvez </a:t>
            </a:r>
            <a:r>
              <a:rPr lang="fr-FR" sz="3300" dirty="0">
                <a:latin typeface="Arial"/>
                <a:cs typeface="Arial"/>
              </a:rPr>
              <a:t>valoriser votre engagement</a:t>
            </a:r>
            <a:r>
              <a:rPr lang="fr-FR" sz="3300" b="0" dirty="0">
                <a:latin typeface="Arial"/>
                <a:cs typeface="Arial"/>
              </a:rPr>
              <a:t> au sein d’une structure associative, solidaire ou universitaire et obtenir :</a:t>
            </a:r>
          </a:p>
          <a:p>
            <a:pPr marL="571500" indent="-571500">
              <a:buFont typeface="Wingdings" panose="05000000000000000000" pitchFamily="2" charset="2"/>
              <a:buChar char="ü"/>
              <a:defRPr/>
            </a:pPr>
            <a:r>
              <a:rPr lang="fr-FR" sz="3300" b="0" dirty="0">
                <a:latin typeface="Arial"/>
                <a:cs typeface="Arial"/>
              </a:rPr>
              <a:t>un point supplémentaire sur votre moyenne du semestre d’inscription de l’engagement en L3 ;</a:t>
            </a:r>
          </a:p>
          <a:p>
            <a:pPr marL="571500" indent="-571500">
              <a:buFont typeface="Wingdings" panose="05000000000000000000" pitchFamily="2" charset="2"/>
              <a:buChar char="ü"/>
              <a:defRPr/>
            </a:pPr>
            <a:r>
              <a:rPr lang="fr-FR" sz="3300" b="0" dirty="0">
                <a:latin typeface="Arial"/>
                <a:cs typeface="Arial"/>
              </a:rPr>
              <a:t>une mention ajoutée à l’Annexe Descriptive au Diplôme de Licence ou de Master. </a:t>
            </a:r>
            <a:endParaRPr lang="fr-FR" sz="3300" b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3A0E47F-FF72-4561-A556-83BEBE0917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6244" y="7277100"/>
            <a:ext cx="1752600" cy="17526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 bwMode="auto">
          <a:xfrm>
            <a:off x="12039029" y="2093035"/>
            <a:ext cx="4869815" cy="4869180"/>
            <a:chOff x="12039029" y="2093035"/>
            <a:chExt cx="4869815" cy="4869180"/>
          </a:xfrm>
        </p:grpSpPr>
        <p:pic>
          <p:nvPicPr>
            <p:cNvPr id="5" name="object 3"/>
            <p:cNvPicPr/>
            <p:nvPr/>
          </p:nvPicPr>
          <p:blipFill>
            <a:blip r:embed="rId2"/>
            <a:srcRect l="12564" r="10926"/>
            <a:stretch/>
          </p:blipFill>
          <p:spPr bwMode="auto">
            <a:xfrm>
              <a:off x="12115800" y="2180252"/>
              <a:ext cx="4724399" cy="4639647"/>
            </a:xfrm>
            <a:prstGeom prst="rect">
              <a:avLst/>
            </a:prstGeom>
          </p:spPr>
        </p:pic>
        <p:sp>
          <p:nvSpPr>
            <p:cNvPr id="6" name="object 4"/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1905001" y="2180253"/>
            <a:ext cx="9372600" cy="17979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fr-FR" sz="5800" dirty="0">
                <a:latin typeface="Arial"/>
                <a:cs typeface="Arial"/>
              </a:rPr>
              <a:t>Vie démocratique et élections</a:t>
            </a:r>
            <a:endParaRPr dirty="0"/>
          </a:p>
        </p:txBody>
      </p:sp>
      <p:sp>
        <p:nvSpPr>
          <p:cNvPr id="8" name="object 5"/>
          <p:cNvSpPr/>
          <p:nvPr/>
        </p:nvSpPr>
        <p:spPr bwMode="auto">
          <a:xfrm>
            <a:off x="1905001" y="4527625"/>
            <a:ext cx="8534399" cy="30598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>
              <a:defRPr/>
            </a:pPr>
            <a:r>
              <a:rPr lang="fr-FR" sz="3300" b="0" dirty="0">
                <a:latin typeface="Arial"/>
                <a:cs typeface="Arial"/>
              </a:rPr>
              <a:t>Afin de prendre part à la vie démocratique de la Faculté, vous pouvez </a:t>
            </a:r>
            <a:r>
              <a:rPr lang="fr-FR" sz="3300" dirty="0">
                <a:latin typeface="Arial"/>
                <a:cs typeface="Arial"/>
              </a:rPr>
              <a:t>participer à diverses élections</a:t>
            </a:r>
            <a:r>
              <a:rPr lang="fr-FR" sz="3300" b="0" dirty="0">
                <a:latin typeface="Arial"/>
                <a:cs typeface="Arial"/>
              </a:rPr>
              <a:t>, notamment </a:t>
            </a:r>
            <a:r>
              <a:rPr lang="fr-FR" sz="3300" dirty="0">
                <a:latin typeface="Arial"/>
                <a:cs typeface="Arial"/>
              </a:rPr>
              <a:t>pour élire vos représentantes et représentants étudiants </a:t>
            </a:r>
            <a:r>
              <a:rPr lang="fr-FR" sz="3300" b="0" dirty="0">
                <a:latin typeface="Arial"/>
                <a:cs typeface="Arial"/>
              </a:rPr>
              <a:t>au sein des instances et commissions.</a:t>
            </a:r>
            <a:endParaRPr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86341C7-2C4B-493F-BE01-FECD75F483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6244" y="7277100"/>
            <a:ext cx="1752600" cy="1752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503040" y="1121157"/>
            <a:ext cx="16993888" cy="6614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>
              <a:defRPr/>
            </a:pPr>
            <a:r>
              <a:rPr lang="fr-FR" sz="3300" dirty="0">
                <a:latin typeface="Arial"/>
                <a:cs typeface="Arial"/>
              </a:rPr>
              <a:t>Site officiel de la Faculté des Lettres de Sorbonne Université</a:t>
            </a:r>
            <a:br>
              <a:rPr lang="fr-FR" sz="3300" dirty="0">
                <a:latin typeface="Arial"/>
                <a:cs typeface="Arial"/>
              </a:rPr>
            </a:br>
            <a:r>
              <a:rPr lang="fr-FR" sz="3300" dirty="0">
                <a:latin typeface="Arial"/>
                <a:cs typeface="Arial"/>
              </a:rPr>
              <a:t>« Je prépare ma rentrée 2026 » :</a:t>
            </a:r>
            <a:r>
              <a:rPr lang="fr-FR" sz="3300" i="1" dirty="0">
                <a:solidFill>
                  <a:schemeClr val="tx1"/>
                </a:solidFill>
                <a:latin typeface="Arial"/>
                <a:cs typeface="Arial"/>
              </a:rPr>
              <a:t/>
            </a:r>
            <a:br>
              <a:rPr lang="fr-FR" sz="3300" i="1" dirty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fr-FR" sz="3300" b="0" u="sng" dirty="0">
                <a:solidFill>
                  <a:srgbClr val="002060"/>
                </a:solidFill>
                <a:latin typeface="Arial"/>
                <a:cs typeface="Arial"/>
              </a:rPr>
              <a:t>https://lettres.sorbonne-universite.fr/actualites/je-prepare-ma-rentree-2026 </a:t>
            </a:r>
            <a:br>
              <a:rPr lang="fr-FR" sz="3300" b="0" u="sng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fr-FR" sz="3300" b="0" dirty="0">
                <a:solidFill>
                  <a:schemeClr val="tx1"/>
                </a:solidFill>
                <a:latin typeface="Arial"/>
                <a:cs typeface="Arial"/>
              </a:rPr>
              <a:t/>
            </a:r>
            <a:br>
              <a:rPr lang="fr-FR" sz="3300" b="0" dirty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fr-FR" sz="3300" dirty="0">
                <a:latin typeface="Arial"/>
                <a:cs typeface="Arial"/>
              </a:rPr>
              <a:t>8 thématiques (étapes à suivre) </a:t>
            </a:r>
            <a:r>
              <a:rPr lang="fr-FR" sz="3300" b="0" dirty="0">
                <a:latin typeface="Arial"/>
                <a:cs typeface="Arial"/>
              </a:rPr>
              <a:t>pour une bonne intégration dans l’établissement.</a:t>
            </a:r>
            <a:r>
              <a:rPr lang="fr-FR" sz="3300" b="0" i="1" dirty="0">
                <a:latin typeface="Arial"/>
                <a:cs typeface="Arial"/>
              </a:rPr>
              <a:t/>
            </a:r>
            <a:br>
              <a:rPr lang="fr-FR" sz="3300" b="0" i="1" dirty="0">
                <a:latin typeface="Arial"/>
                <a:cs typeface="Arial"/>
              </a:rPr>
            </a:br>
            <a:r>
              <a:rPr lang="fr-FR" sz="3300" b="0" i="1" dirty="0">
                <a:latin typeface="Arial"/>
                <a:cs typeface="Arial"/>
              </a:rPr>
              <a:t/>
            </a:r>
            <a:br>
              <a:rPr lang="fr-FR" sz="3300" b="0" i="1" dirty="0">
                <a:latin typeface="Arial"/>
                <a:cs typeface="Arial"/>
              </a:rPr>
            </a:br>
            <a:r>
              <a:rPr lang="fr-FR" sz="3300" i="1" dirty="0">
                <a:solidFill>
                  <a:schemeClr val="tx1"/>
                </a:solidFill>
                <a:latin typeface="Arial"/>
                <a:cs typeface="Arial"/>
              </a:rPr>
              <a:t/>
            </a:r>
            <a:br>
              <a:rPr lang="fr-FR" sz="3300" i="1" dirty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fr-FR" sz="3300" dirty="0">
                <a:latin typeface="Arial"/>
                <a:cs typeface="Arial"/>
              </a:rPr>
              <a:t>+ l’information</a:t>
            </a:r>
            <a:r>
              <a:rPr lang="fr-FR" sz="3300" b="0" dirty="0">
                <a:latin typeface="Arial"/>
                <a:cs typeface="Arial"/>
              </a:rPr>
              <a:t> </a:t>
            </a:r>
            <a:r>
              <a:rPr lang="fr-FR" sz="3300" dirty="0">
                <a:latin typeface="Arial"/>
                <a:cs typeface="Arial"/>
              </a:rPr>
              <a:t>diffusée par votre UFR d’appartenance.</a:t>
            </a:r>
            <a:r>
              <a:rPr lang="fr-FR" sz="3300" b="0" i="1" dirty="0">
                <a:latin typeface="Arial"/>
                <a:cs typeface="Arial"/>
              </a:rPr>
              <a:t/>
            </a:r>
            <a:br>
              <a:rPr lang="fr-FR" sz="3300" b="0" i="1" dirty="0">
                <a:latin typeface="Arial"/>
                <a:cs typeface="Arial"/>
              </a:rPr>
            </a:br>
            <a:r>
              <a:rPr lang="fr-FR" sz="3300" b="0" i="1" dirty="0">
                <a:latin typeface="Arial"/>
                <a:cs typeface="Arial"/>
              </a:rPr>
              <a:t/>
            </a:r>
            <a:br>
              <a:rPr lang="fr-FR" sz="3300" b="0" i="1" dirty="0">
                <a:latin typeface="Arial"/>
                <a:cs typeface="Arial"/>
              </a:rPr>
            </a:br>
            <a:r>
              <a:rPr lang="fr-FR" sz="3300" b="0" i="1" dirty="0">
                <a:latin typeface="Arial"/>
                <a:cs typeface="Arial"/>
              </a:rPr>
              <a:t>       </a:t>
            </a:r>
            <a:br>
              <a:rPr lang="fr-FR" sz="3300" b="0" i="1" dirty="0">
                <a:latin typeface="Arial"/>
                <a:cs typeface="Arial"/>
              </a:rPr>
            </a:br>
            <a:r>
              <a:rPr lang="fr-FR" sz="3300" b="0" i="1" dirty="0">
                <a:latin typeface="Arial"/>
                <a:cs typeface="Arial"/>
              </a:rPr>
              <a:t>	</a:t>
            </a:r>
            <a:r>
              <a:rPr lang="fr-FR" sz="3300" i="1" dirty="0">
                <a:solidFill>
                  <a:srgbClr val="002060"/>
                </a:solidFill>
                <a:latin typeface="Arial"/>
                <a:cs typeface="Arial"/>
              </a:rPr>
              <a:t>Sources d’information sur la scolarité, à consulter très régulièrement et tout au</a:t>
            </a:r>
            <a:br>
              <a:rPr lang="fr-FR" sz="3300" i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fr-FR" sz="3300" i="1" dirty="0">
                <a:solidFill>
                  <a:srgbClr val="002060"/>
                </a:solidFill>
                <a:latin typeface="Arial"/>
                <a:cs typeface="Arial"/>
              </a:rPr>
              <a:t>long de l’année universitaire : y compris vos boites mails (personnelle et étudiante </a:t>
            </a:r>
            <a:br>
              <a:rPr lang="fr-FR" sz="3300" i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fr-FR" sz="3300" b="0" i="1" u="sng" dirty="0">
                <a:solidFill>
                  <a:srgbClr val="002060"/>
                </a:solidFill>
                <a:latin typeface="Arial"/>
                <a:cs typeface="Arial"/>
              </a:rPr>
              <a:t>prenom-nom@sorbonne-universite.fr</a:t>
            </a:r>
            <a:r>
              <a:rPr lang="fr-FR" sz="3300" b="0" i="1" dirty="0">
                <a:solidFill>
                  <a:srgbClr val="002060"/>
                </a:solidFill>
                <a:latin typeface="Arial"/>
                <a:cs typeface="Arial"/>
              </a:rPr>
              <a:t>), en vérifiant les </a:t>
            </a:r>
            <a:r>
              <a:rPr lang="fr-FR" sz="3300" i="1" dirty="0">
                <a:solidFill>
                  <a:srgbClr val="002060"/>
                </a:solidFill>
                <a:latin typeface="Arial"/>
                <a:cs typeface="Arial"/>
              </a:rPr>
              <a:t>spams.</a:t>
            </a:r>
            <a:endParaRPr sz="3300" dirty="0">
              <a:solidFill>
                <a:srgbClr val="002060"/>
              </a:solidFill>
            </a:endParaRPr>
          </a:p>
        </p:txBody>
      </p:sp>
      <p:sp>
        <p:nvSpPr>
          <p:cNvPr id="8" name="object 5"/>
          <p:cNvSpPr/>
          <p:nvPr/>
        </p:nvSpPr>
        <p:spPr bwMode="auto">
          <a:xfrm>
            <a:off x="698598" y="2551212"/>
            <a:ext cx="11772823" cy="7126557"/>
          </a:xfrm>
          <a:prstGeom prst="rect">
            <a:avLst/>
          </a:prstGeom>
        </p:spPr>
        <p:txBody>
          <a:bodyPr vert="horz" wrap="square" lIns="0" tIns="12699" rIns="0" bIns="0" rtlCol="0">
            <a:no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>
              <a:defRPr/>
            </a:pPr>
            <a:endParaRPr lang="fr-FR" sz="3500" b="0" i="0" u="none" strike="noStrike" cap="none" spc="0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" name="Graphique 2" descr="Avertissement">
            <a:extLst>
              <a:ext uri="{FF2B5EF4-FFF2-40B4-BE49-F238E27FC236}">
                <a16:creationId xmlns:a16="http://schemas.microsoft.com/office/drawing/2014/main" id="{349FB204-6437-40ED-8D13-2F1E54CB0A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52736" y="5813276"/>
            <a:ext cx="914400" cy="9144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B72785E-64C6-4475-9F42-F6DE8DADC3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844" y="7265700"/>
            <a:ext cx="1764000" cy="17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657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>
            <a:spLocks noGrp="1"/>
          </p:cNvSpPr>
          <p:nvPr>
            <p:ph type="title"/>
          </p:nvPr>
        </p:nvSpPr>
        <p:spPr bwMode="auto">
          <a:xfrm>
            <a:off x="1905000" y="1562100"/>
            <a:ext cx="8382000" cy="17979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fr-FR" sz="5800">
                <a:latin typeface="Arial"/>
                <a:cs typeface="Arial"/>
              </a:rPr>
              <a:t>Suivez la Faculté sur les réseaux sociaux !</a:t>
            </a:r>
            <a:endParaRPr/>
          </a:p>
        </p:txBody>
      </p:sp>
      <p:sp>
        <p:nvSpPr>
          <p:cNvPr id="6" name="Rectangle 28"/>
          <p:cNvSpPr/>
          <p:nvPr/>
        </p:nvSpPr>
        <p:spPr bwMode="auto">
          <a:xfrm>
            <a:off x="3200399" y="4519587"/>
            <a:ext cx="273504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300" b="1" dirty="0">
                <a:solidFill>
                  <a:srgbClr val="1D2769"/>
                </a:solidFill>
                <a:latin typeface="Arial"/>
                <a:cs typeface="Arial"/>
              </a:rPr>
              <a:t>/</a:t>
            </a:r>
            <a:r>
              <a:rPr lang="fr-FR" sz="2300" b="1" dirty="0" err="1">
                <a:solidFill>
                  <a:srgbClr val="1D2769"/>
                </a:solidFill>
                <a:latin typeface="Arial"/>
                <a:cs typeface="Arial"/>
              </a:rPr>
              <a:t>lettres_sorbonne</a:t>
            </a:r>
            <a:r>
              <a:rPr lang="fr-FR" sz="2300" b="1" dirty="0">
                <a:solidFill>
                  <a:srgbClr val="1D2769"/>
                </a:solidFill>
                <a:latin typeface="Arial"/>
                <a:cs typeface="Arial"/>
              </a:rPr>
              <a:t>/</a:t>
            </a:r>
            <a:endParaRPr sz="2300" dirty="0"/>
          </a:p>
        </p:txBody>
      </p:sp>
      <p:pic>
        <p:nvPicPr>
          <p:cNvPr id="7" name="Image 2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507404" y="5526213"/>
            <a:ext cx="3128672" cy="1763433"/>
          </a:xfrm>
          <a:prstGeom prst="rect">
            <a:avLst/>
          </a:prstGeom>
        </p:spPr>
      </p:pic>
      <p:pic>
        <p:nvPicPr>
          <p:cNvPr id="8" name="Image 3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55068" y="7176071"/>
            <a:ext cx="3109452" cy="1752599"/>
          </a:xfrm>
          <a:prstGeom prst="rect">
            <a:avLst/>
          </a:prstGeom>
        </p:spPr>
      </p:pic>
      <p:pic>
        <p:nvPicPr>
          <p:cNvPr id="9" name="Image 3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403703" y="3779475"/>
            <a:ext cx="3336074" cy="1880333"/>
          </a:xfrm>
          <a:prstGeom prst="rect">
            <a:avLst/>
          </a:prstGeom>
        </p:spPr>
      </p:pic>
      <p:pic>
        <p:nvPicPr>
          <p:cNvPr id="10" name="Image 3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21461" y="5453855"/>
            <a:ext cx="3376665" cy="1903212"/>
          </a:xfrm>
          <a:prstGeom prst="rect">
            <a:avLst/>
          </a:prstGeom>
        </p:spPr>
      </p:pic>
      <p:pic>
        <p:nvPicPr>
          <p:cNvPr id="11" name="Image 33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86042" y="3804437"/>
            <a:ext cx="3247506" cy="1830413"/>
          </a:xfrm>
          <a:prstGeom prst="rect">
            <a:avLst/>
          </a:prstGeom>
        </p:spPr>
      </p:pic>
      <p:sp>
        <p:nvSpPr>
          <p:cNvPr id="12" name="Rectangle 34"/>
          <p:cNvSpPr/>
          <p:nvPr/>
        </p:nvSpPr>
        <p:spPr bwMode="auto">
          <a:xfrm>
            <a:off x="3165762" y="6210206"/>
            <a:ext cx="4289957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300" b="1" dirty="0">
                <a:solidFill>
                  <a:srgbClr val="1D2769"/>
                </a:solidFill>
                <a:latin typeface="Arial"/>
                <a:cs typeface="Arial"/>
              </a:rPr>
              <a:t>/</a:t>
            </a:r>
            <a:r>
              <a:rPr lang="fr-FR" sz="2300" b="1" dirty="0" err="1">
                <a:solidFill>
                  <a:srgbClr val="1D2769"/>
                </a:solidFill>
                <a:latin typeface="Arial"/>
                <a:cs typeface="Arial"/>
              </a:rPr>
              <a:t>Lettres.Sorbonne.Universite</a:t>
            </a:r>
            <a:r>
              <a:rPr lang="fr-FR" sz="2300" b="1" dirty="0">
                <a:solidFill>
                  <a:srgbClr val="1D2769"/>
                </a:solidFill>
                <a:latin typeface="Arial"/>
                <a:cs typeface="Arial"/>
              </a:rPr>
              <a:t>/</a:t>
            </a:r>
            <a:endParaRPr sz="2300" dirty="0"/>
          </a:p>
        </p:txBody>
      </p:sp>
      <p:sp>
        <p:nvSpPr>
          <p:cNvPr id="13" name="Rectangle 35"/>
          <p:cNvSpPr/>
          <p:nvPr/>
        </p:nvSpPr>
        <p:spPr bwMode="auto">
          <a:xfrm>
            <a:off x="3200399" y="7852316"/>
            <a:ext cx="4254691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300" b="1" dirty="0">
                <a:solidFill>
                  <a:srgbClr val="1D2769"/>
                </a:solidFill>
                <a:latin typeface="Arial"/>
                <a:cs typeface="Arial"/>
              </a:rPr>
              <a:t>/lettres-</a:t>
            </a:r>
            <a:r>
              <a:rPr lang="fr-FR" sz="2300" b="1" dirty="0" err="1">
                <a:solidFill>
                  <a:srgbClr val="1D2769"/>
                </a:solidFill>
                <a:latin typeface="Arial"/>
                <a:cs typeface="Arial"/>
              </a:rPr>
              <a:t>sorbonne.bsky.social</a:t>
            </a:r>
            <a:endParaRPr sz="2300" dirty="0"/>
          </a:p>
        </p:txBody>
      </p:sp>
      <p:sp>
        <p:nvSpPr>
          <p:cNvPr id="14" name="Rectangle 36"/>
          <p:cNvSpPr/>
          <p:nvPr/>
        </p:nvSpPr>
        <p:spPr bwMode="auto">
          <a:xfrm>
            <a:off x="8839199" y="6210206"/>
            <a:ext cx="5923416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300" b="1" dirty="0">
                <a:solidFill>
                  <a:srgbClr val="1D2769"/>
                </a:solidFill>
                <a:latin typeface="Arial"/>
                <a:cs typeface="Arial"/>
              </a:rPr>
              <a:t>/</a:t>
            </a:r>
            <a:r>
              <a:rPr lang="fr-FR" sz="2300" b="1" dirty="0" err="1">
                <a:solidFill>
                  <a:srgbClr val="1D2769"/>
                </a:solidFill>
                <a:latin typeface="Arial"/>
                <a:cs typeface="Arial"/>
              </a:rPr>
              <a:t>FacultédesLettresdeSorbonneUniversité</a:t>
            </a:r>
            <a:endParaRPr sz="2300" dirty="0"/>
          </a:p>
        </p:txBody>
      </p:sp>
      <p:sp>
        <p:nvSpPr>
          <p:cNvPr id="15" name="Rectangle 37"/>
          <p:cNvSpPr/>
          <p:nvPr/>
        </p:nvSpPr>
        <p:spPr bwMode="auto">
          <a:xfrm>
            <a:off x="8839199" y="4519586"/>
            <a:ext cx="582563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300" b="1">
                <a:solidFill>
                  <a:srgbClr val="1D2769"/>
                </a:solidFill>
                <a:latin typeface="Arial"/>
                <a:cs typeface="Arial"/>
              </a:rPr>
              <a:t>Faculté des Lettres Sorbonne Université</a:t>
            </a:r>
            <a:endParaRPr sz="2300"/>
          </a:p>
        </p:txBody>
      </p:sp>
      <p:sp>
        <p:nvSpPr>
          <p:cNvPr id="17" name="Rectangle 39"/>
          <p:cNvSpPr/>
          <p:nvPr/>
        </p:nvSpPr>
        <p:spPr bwMode="auto">
          <a:xfrm>
            <a:off x="11808296" y="7176071"/>
            <a:ext cx="3411623" cy="2051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8" name="Image 40"/>
          <p:cNvPicPr>
            <a:picLocks noChangeAspect="1"/>
          </p:cNvPicPr>
          <p:nvPr/>
        </p:nvPicPr>
        <p:blipFill>
          <a:blip r:embed="rId7"/>
          <a:srcRect l="5122" t="4586" r="4212" b="4747"/>
          <a:stretch/>
        </p:blipFill>
        <p:spPr bwMode="auto">
          <a:xfrm>
            <a:off x="11985958" y="7325761"/>
            <a:ext cx="1686555" cy="1686555"/>
          </a:xfrm>
          <a:prstGeom prst="rect">
            <a:avLst/>
          </a:prstGeom>
        </p:spPr>
      </p:pic>
      <p:sp>
        <p:nvSpPr>
          <p:cNvPr id="19" name="Rectangle 41"/>
          <p:cNvSpPr/>
          <p:nvPr/>
        </p:nvSpPr>
        <p:spPr bwMode="auto">
          <a:xfrm>
            <a:off x="13672513" y="7661206"/>
            <a:ext cx="17411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>
                <a:solidFill>
                  <a:srgbClr val="1D2769"/>
                </a:solidFill>
                <a:latin typeface="Arial"/>
                <a:cs typeface="Arial"/>
              </a:rPr>
              <a:t>Retrouvez</a:t>
            </a:r>
            <a:endParaRPr/>
          </a:p>
          <a:p>
            <a:pPr>
              <a:defRPr/>
            </a:pPr>
            <a:r>
              <a:rPr lang="fr-FR" sz="2000" b="1">
                <a:solidFill>
                  <a:srgbClr val="1D2769"/>
                </a:solidFill>
                <a:latin typeface="Arial"/>
                <a:cs typeface="Arial"/>
              </a:rPr>
              <a:t>notre Linktree</a:t>
            </a:r>
            <a:endParaRPr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E282D67-535D-48AD-8C7D-C9B755C7272B}"/>
              </a:ext>
            </a:extLst>
          </p:cNvPr>
          <p:cNvSpPr/>
          <p:nvPr/>
        </p:nvSpPr>
        <p:spPr>
          <a:xfrm>
            <a:off x="2093110" y="7721800"/>
            <a:ext cx="648072" cy="66114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DCA54FD5-76A4-4B5E-BCBE-C514262A02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76" y="7370285"/>
            <a:ext cx="1379940" cy="137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633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 noGrp="1"/>
          </p:cNvSpPr>
          <p:nvPr>
            <p:ph type="ctrTitle"/>
          </p:nvPr>
        </p:nvSpPr>
        <p:spPr bwMode="auto">
          <a:xfrm>
            <a:off x="1785574" y="1560803"/>
            <a:ext cx="12123420" cy="2892458"/>
          </a:xfrm>
          <a:prstGeom prst="rect">
            <a:avLst/>
          </a:prstGeom>
        </p:spPr>
        <p:txBody>
          <a:bodyPr vert="horz" wrap="square" lIns="0" tIns="222885" rIns="0" bIns="0" rtlCol="0">
            <a:spAutoFit/>
          </a:bodyPr>
          <a:lstStyle/>
          <a:p>
            <a:pPr marL="12700" marR="5080">
              <a:lnSpc>
                <a:spcPts val="10430"/>
              </a:lnSpc>
              <a:spcBef>
                <a:spcPts val="1755"/>
              </a:spcBef>
              <a:defRPr/>
            </a:pPr>
            <a:r>
              <a:rPr lang="fr-FR" spc="360">
                <a:latin typeface="Arial"/>
                <a:cs typeface="Arial"/>
              </a:rPr>
              <a:t>Bonne rentrée à tous et à toutes !</a:t>
            </a:r>
            <a:endParaRPr spc="60">
              <a:latin typeface="Arial"/>
              <a:cs typeface="Arial"/>
            </a:endParaRPr>
          </a:p>
        </p:txBody>
      </p:sp>
      <p:pic>
        <p:nvPicPr>
          <p:cNvPr id="6" name="object 4"/>
          <p:cNvPicPr/>
          <p:nvPr/>
        </p:nvPicPr>
        <p:blipFill>
          <a:blip r:embed="rId2"/>
          <a:stretch/>
        </p:blipFill>
        <p:spPr bwMode="auto">
          <a:xfrm>
            <a:off x="12039039" y="7413559"/>
            <a:ext cx="2828924" cy="113347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object 2"/>
          <p:cNvGrpSpPr/>
          <p:nvPr/>
        </p:nvGrpSpPr>
        <p:grpSpPr bwMode="auto">
          <a:xfrm>
            <a:off x="13032432" y="751012"/>
            <a:ext cx="4869815" cy="4869180"/>
            <a:chOff x="12039029" y="2093035"/>
            <a:chExt cx="4869815" cy="4869180"/>
          </a:xfrm>
        </p:grpSpPr>
        <p:pic>
          <p:nvPicPr>
            <p:cNvPr id="5" name="object 3"/>
            <p:cNvPicPr/>
            <p:nvPr/>
          </p:nvPicPr>
          <p:blipFill>
            <a:blip r:embed="rId3"/>
            <a:srcRect l="27063" t="10566" r="27724" b="10349"/>
            <a:stretch/>
          </p:blipFill>
          <p:spPr bwMode="auto">
            <a:xfrm>
              <a:off x="12115800" y="2247900"/>
              <a:ext cx="4648200" cy="4572000"/>
            </a:xfrm>
            <a:prstGeom prst="rect">
              <a:avLst/>
            </a:prstGeom>
          </p:spPr>
        </p:pic>
        <p:sp>
          <p:nvSpPr>
            <p:cNvPr id="6" name="object 4"/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738036" y="534987"/>
            <a:ext cx="11124913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>
              <a:defRPr/>
            </a:pPr>
            <a:r>
              <a:rPr lang="fr-FR" sz="5800" dirty="0">
                <a:latin typeface="Arial"/>
                <a:cs typeface="Arial"/>
              </a:rPr>
              <a:t>Inscription Administrative (IA) </a:t>
            </a:r>
            <a:r>
              <a:rPr lang="fr-FR" sz="3600" dirty="0">
                <a:latin typeface="Arial"/>
                <a:cs typeface="Arial"/>
              </a:rPr>
              <a:t>en formation initiale </a:t>
            </a:r>
            <a:endParaRPr sz="3600" dirty="0"/>
          </a:p>
        </p:txBody>
      </p:sp>
      <p:sp>
        <p:nvSpPr>
          <p:cNvPr id="8" name="object 5"/>
          <p:cNvSpPr/>
          <p:nvPr/>
        </p:nvSpPr>
        <p:spPr bwMode="auto">
          <a:xfrm>
            <a:off x="738036" y="2407196"/>
            <a:ext cx="16614876" cy="7344817"/>
          </a:xfrm>
          <a:prstGeom prst="rect">
            <a:avLst/>
          </a:prstGeom>
        </p:spPr>
        <p:txBody>
          <a:bodyPr vert="horz" wrap="square" lIns="0" tIns="12699" rIns="0" bIns="0" rtlCol="0">
            <a:no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>
              <a:defRPr/>
            </a:pPr>
            <a:r>
              <a:rPr lang="fr-FR" sz="3300" dirty="0">
                <a:latin typeface="Arial"/>
                <a:cs typeface="Arial"/>
              </a:rPr>
              <a:t>Démarche</a:t>
            </a:r>
            <a:r>
              <a:rPr lang="fr-FR" sz="3300" b="0" dirty="0">
                <a:latin typeface="Arial"/>
                <a:cs typeface="Arial"/>
              </a:rPr>
              <a:t> </a:t>
            </a:r>
            <a:r>
              <a:rPr lang="fr-FR" sz="3300" dirty="0">
                <a:latin typeface="Arial"/>
                <a:cs typeface="Arial"/>
              </a:rPr>
              <a:t>dématérialisée</a:t>
            </a:r>
            <a:r>
              <a:rPr lang="fr-FR" sz="3300" b="0" dirty="0">
                <a:latin typeface="Arial"/>
                <a:cs typeface="Arial"/>
              </a:rPr>
              <a:t> à réaliser après </a:t>
            </a:r>
            <a:r>
              <a:rPr lang="fr-FR" sz="3300" dirty="0">
                <a:latin typeface="Arial"/>
                <a:cs typeface="Arial"/>
              </a:rPr>
              <a:t>l’admission </a:t>
            </a:r>
          </a:p>
          <a:p>
            <a:pPr>
              <a:defRPr/>
            </a:pPr>
            <a:r>
              <a:rPr lang="fr-FR" sz="3300" dirty="0">
                <a:latin typeface="Arial"/>
                <a:cs typeface="Arial"/>
              </a:rPr>
              <a:t>en formation</a:t>
            </a:r>
          </a:p>
          <a:p>
            <a:pPr>
              <a:defRPr/>
            </a:pPr>
            <a:endParaRPr lang="fr-FR" sz="3300" b="0" dirty="0">
              <a:latin typeface="Arial"/>
              <a:ea typeface="Arial"/>
              <a:cs typeface="Arial"/>
            </a:endParaRPr>
          </a:p>
          <a:p>
            <a:pPr>
              <a:defRPr/>
            </a:pPr>
            <a:r>
              <a:rPr lang="fr-FR" sz="3300" b="0" i="1" dirty="0">
                <a:solidFill>
                  <a:srgbClr val="002060"/>
                </a:solidFill>
                <a:latin typeface="Arial"/>
                <a:cs typeface="Arial"/>
              </a:rPr>
              <a:t>	Merci de prendre le temps de lire les </a:t>
            </a:r>
            <a:r>
              <a:rPr lang="fr-FR" sz="3300" i="1" dirty="0">
                <a:solidFill>
                  <a:srgbClr val="002060"/>
                </a:solidFill>
                <a:latin typeface="Arial"/>
                <a:cs typeface="Arial"/>
              </a:rPr>
              <a:t>modalités</a:t>
            </a:r>
            <a:r>
              <a:rPr lang="fr-FR" sz="3300" b="0" i="1" dirty="0">
                <a:solidFill>
                  <a:srgbClr val="002060"/>
                </a:solidFill>
                <a:latin typeface="Arial"/>
                <a:cs typeface="Arial"/>
              </a:rPr>
              <a:t> décrites </a:t>
            </a:r>
          </a:p>
          <a:p>
            <a:pPr>
              <a:defRPr/>
            </a:pPr>
            <a:r>
              <a:rPr lang="fr-FR" sz="3300" b="0" i="1" dirty="0">
                <a:solidFill>
                  <a:srgbClr val="002060"/>
                </a:solidFill>
                <a:latin typeface="Arial"/>
                <a:cs typeface="Arial"/>
              </a:rPr>
              <a:t>dans les </a:t>
            </a:r>
            <a:r>
              <a:rPr lang="fr-FR" sz="3300" i="1" dirty="0">
                <a:solidFill>
                  <a:srgbClr val="002060"/>
                </a:solidFill>
                <a:latin typeface="Arial"/>
                <a:cs typeface="Arial"/>
              </a:rPr>
              <a:t>supports mis en ligne et autres « bulles d’aides » </a:t>
            </a:r>
          </a:p>
          <a:p>
            <a:pPr>
              <a:defRPr/>
            </a:pPr>
            <a:r>
              <a:rPr lang="fr-FR" sz="3300" i="1" dirty="0">
                <a:solidFill>
                  <a:srgbClr val="002060"/>
                </a:solidFill>
                <a:latin typeface="Arial"/>
                <a:cs typeface="Arial"/>
              </a:rPr>
              <a:t>sur les applications.</a:t>
            </a:r>
          </a:p>
          <a:p>
            <a:pPr>
              <a:defRPr/>
            </a:pPr>
            <a:endParaRPr lang="fr-FR" sz="3300" b="0" dirty="0">
              <a:latin typeface="Arial"/>
              <a:cs typeface="Arial"/>
            </a:endParaRPr>
          </a:p>
          <a:p>
            <a:pPr>
              <a:defRPr/>
            </a:pPr>
            <a:r>
              <a:rPr lang="fr-FR" sz="3300" dirty="0">
                <a:latin typeface="Arial"/>
                <a:cs typeface="Arial"/>
              </a:rPr>
              <a:t>Si les explications </a:t>
            </a:r>
            <a:r>
              <a:rPr lang="fr-FR" sz="3300" b="0" dirty="0">
                <a:latin typeface="Arial"/>
                <a:cs typeface="Arial"/>
              </a:rPr>
              <a:t>publiées sur le site </a:t>
            </a:r>
            <a:r>
              <a:rPr lang="fr-FR" sz="3300" dirty="0">
                <a:latin typeface="Arial"/>
                <a:cs typeface="Arial"/>
              </a:rPr>
              <a:t>ne suffisent pas à </a:t>
            </a:r>
          </a:p>
          <a:p>
            <a:pPr>
              <a:defRPr/>
            </a:pPr>
            <a:r>
              <a:rPr lang="fr-FR" sz="3300" dirty="0">
                <a:latin typeface="Arial"/>
                <a:cs typeface="Arial"/>
              </a:rPr>
              <a:t>résoudre une difficulté,</a:t>
            </a:r>
            <a:r>
              <a:rPr lang="fr-FR" sz="3300" b="0" dirty="0">
                <a:latin typeface="Arial"/>
                <a:cs typeface="Arial"/>
              </a:rPr>
              <a:t> </a:t>
            </a:r>
            <a:r>
              <a:rPr lang="fr-FR" sz="3300" dirty="0">
                <a:latin typeface="Arial"/>
                <a:cs typeface="Arial"/>
              </a:rPr>
              <a:t>contacter le SAIA </a:t>
            </a:r>
          </a:p>
          <a:p>
            <a:pPr>
              <a:defRPr/>
            </a:pPr>
            <a:r>
              <a:rPr lang="fr-FR" sz="3300" b="0" dirty="0">
                <a:latin typeface="Arial"/>
                <a:cs typeface="Arial"/>
              </a:rPr>
              <a:t>(service des Admissions et des Inscriptions Administratives)</a:t>
            </a:r>
            <a:r>
              <a:rPr lang="fr-FR" sz="3300" dirty="0">
                <a:latin typeface="Arial"/>
                <a:cs typeface="Arial"/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ü"/>
              <a:defRPr/>
            </a:pPr>
            <a:r>
              <a:rPr lang="fr-FR" sz="3300" dirty="0">
                <a:latin typeface="Arial"/>
                <a:cs typeface="Arial"/>
              </a:rPr>
              <a:t>via le formulaire de contact </a:t>
            </a:r>
            <a:r>
              <a:rPr lang="fr-FR" sz="3300" b="0" dirty="0">
                <a:latin typeface="Arial"/>
                <a:cs typeface="Arial"/>
              </a:rPr>
              <a:t>(liens)</a:t>
            </a:r>
            <a:br>
              <a:rPr lang="fr-FR" sz="3300" b="0" dirty="0">
                <a:latin typeface="Arial"/>
                <a:cs typeface="Arial"/>
              </a:rPr>
            </a:br>
            <a:r>
              <a:rPr lang="fr-FR" sz="2800" dirty="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https://glpi-scolarite.paris-sorbonne.fr/marketplace/</a:t>
            </a:r>
            <a:r>
              <a:rPr lang="fr-FR" sz="2800" dirty="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lang="fr-FR" sz="2800" dirty="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r>
              <a:rPr lang="fr-FR" sz="2800" dirty="0" err="1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formcreator</a:t>
            </a:r>
            <a:r>
              <a:rPr lang="fr-FR" sz="2800" dirty="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/front/formdisplay.php?id=3</a:t>
            </a:r>
            <a:endParaRPr lang="fr-FR" sz="2800" b="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571500" indent="-571500">
              <a:buFont typeface="Wingdings" panose="05000000000000000000" pitchFamily="2" charset="2"/>
              <a:buChar char="ü"/>
              <a:defRPr/>
            </a:pPr>
            <a:r>
              <a:rPr lang="fr-FR" sz="3300" dirty="0">
                <a:latin typeface="Arial"/>
                <a:cs typeface="Arial"/>
              </a:rPr>
              <a:t>en présentiel à l’accueil </a:t>
            </a:r>
            <a:r>
              <a:rPr lang="fr-FR" sz="3300" b="0" dirty="0">
                <a:latin typeface="Arial"/>
                <a:cs typeface="Arial"/>
              </a:rPr>
              <a:t>(de préférence </a:t>
            </a:r>
            <a:r>
              <a:rPr lang="fr-FR" sz="3300" dirty="0">
                <a:latin typeface="Arial"/>
                <a:cs typeface="Arial"/>
              </a:rPr>
              <a:t>sur rendez-vous</a:t>
            </a:r>
            <a:r>
              <a:rPr lang="fr-FR" sz="3300" b="0" i="1" dirty="0">
                <a:latin typeface="Arial"/>
                <a:cs typeface="Arial"/>
              </a:rPr>
              <a:t>).</a:t>
            </a:r>
            <a:endParaRPr lang="fr-FR" sz="3300" b="0" i="1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defRPr/>
            </a:pPr>
            <a:endParaRPr lang="fr-FR" sz="3300" b="0" dirty="0">
              <a:latin typeface="Arial"/>
              <a:ea typeface="Arial"/>
              <a:cs typeface="Arial"/>
            </a:endParaRPr>
          </a:p>
          <a:p>
            <a:pPr>
              <a:defRPr/>
            </a:pPr>
            <a:endParaRPr lang="fr-FR" sz="3300" i="0" u="none" strike="noStrike" cap="none" spc="0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9" name="Graphique 8" descr="Avertissement">
            <a:extLst>
              <a:ext uri="{FF2B5EF4-FFF2-40B4-BE49-F238E27FC236}">
                <a16:creationId xmlns:a16="http://schemas.microsoft.com/office/drawing/2014/main" id="{CED97B8E-6EBA-490B-AE25-1BA14B6434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 bwMode="auto">
          <a:xfrm>
            <a:off x="738036" y="3581028"/>
            <a:ext cx="914400" cy="9144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8EAD564-A961-496D-8999-F7EDEBD646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844" y="7267694"/>
            <a:ext cx="1764000" cy="17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04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791072" y="606996"/>
            <a:ext cx="11124913" cy="905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>
              <a:defRPr/>
            </a:pPr>
            <a:r>
              <a:rPr lang="fr-FR" sz="5800" dirty="0">
                <a:latin typeface="Arial"/>
                <a:cs typeface="Arial"/>
              </a:rPr>
              <a:t>Inscription Administrative (IA)</a:t>
            </a:r>
            <a:endParaRPr sz="3600" dirty="0"/>
          </a:p>
        </p:txBody>
      </p:sp>
      <p:sp>
        <p:nvSpPr>
          <p:cNvPr id="8" name="object 5"/>
          <p:cNvSpPr/>
          <p:nvPr/>
        </p:nvSpPr>
        <p:spPr bwMode="auto">
          <a:xfrm>
            <a:off x="755294" y="1517087"/>
            <a:ext cx="16561940" cy="8450949"/>
          </a:xfrm>
          <a:prstGeom prst="rect">
            <a:avLst/>
          </a:prstGeom>
        </p:spPr>
        <p:txBody>
          <a:bodyPr vert="horz" wrap="square" lIns="0" tIns="12699" rIns="0" bIns="0" rtlCol="0">
            <a:no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>
              <a:defRPr/>
            </a:pPr>
            <a:endParaRPr lang="fr-FR" sz="1000" b="0" i="1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defRPr/>
            </a:pPr>
            <a:endParaRPr lang="fr-FR" sz="800" i="0" u="none" strike="noStrike" cap="none" spc="0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endParaRPr lang="fr-FR" sz="1000" i="0" u="none" strike="noStrike" cap="none" spc="0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r>
              <a:rPr lang="fr-FR" sz="3300" b="0" dirty="0">
                <a:latin typeface="Arial"/>
                <a:cs typeface="Arial"/>
              </a:rPr>
              <a:t>L’inscription confère le </a:t>
            </a:r>
            <a:r>
              <a:rPr lang="fr-FR" sz="3300" dirty="0">
                <a:latin typeface="Arial"/>
                <a:cs typeface="Arial"/>
              </a:rPr>
              <a:t>statut </a:t>
            </a:r>
            <a:r>
              <a:rPr lang="fr-FR" sz="3300" b="0" dirty="0">
                <a:latin typeface="Arial"/>
                <a:cs typeface="Arial"/>
              </a:rPr>
              <a:t>d'</a:t>
            </a:r>
            <a:r>
              <a:rPr lang="fr-FR" sz="3300" dirty="0">
                <a:latin typeface="Arial"/>
                <a:cs typeface="Arial"/>
              </a:rPr>
              <a:t>étudiant ou d’étudiante</a:t>
            </a:r>
            <a:r>
              <a:rPr lang="fr-FR" sz="3300" b="0" dirty="0">
                <a:latin typeface="Arial"/>
                <a:cs typeface="Arial"/>
              </a:rPr>
              <a:t>, si </a:t>
            </a:r>
          </a:p>
          <a:p>
            <a:pPr marL="471123" indent="-471123">
              <a:buFont typeface="Wingdings"/>
              <a:buChar char="ü"/>
              <a:defRPr/>
            </a:pPr>
            <a:r>
              <a:rPr lang="fr-FR" sz="3300" b="0" dirty="0">
                <a:latin typeface="Arial"/>
                <a:cs typeface="Arial"/>
              </a:rPr>
              <a:t>les </a:t>
            </a:r>
            <a:r>
              <a:rPr lang="fr-FR" sz="3300" dirty="0">
                <a:latin typeface="Arial"/>
                <a:cs typeface="Arial"/>
              </a:rPr>
              <a:t>droits de scolarité </a:t>
            </a:r>
            <a:r>
              <a:rPr lang="fr-FR" sz="3300" b="0" dirty="0">
                <a:latin typeface="Arial"/>
                <a:cs typeface="Arial"/>
              </a:rPr>
              <a:t>sont acquittés</a:t>
            </a:r>
            <a:endParaRPr lang="fr-FR" sz="3300" b="0" i="1" dirty="0">
              <a:latin typeface="Arial"/>
              <a:cs typeface="Arial"/>
            </a:endParaRPr>
          </a:p>
          <a:p>
            <a:pPr marL="471123" indent="-471123">
              <a:buFont typeface="Wingdings"/>
              <a:buChar char="ü"/>
              <a:defRPr/>
            </a:pPr>
            <a:r>
              <a:rPr lang="fr-FR" sz="3300" b="0" dirty="0">
                <a:latin typeface="Arial"/>
                <a:cs typeface="Arial"/>
              </a:rPr>
              <a:t>les </a:t>
            </a:r>
            <a:r>
              <a:rPr lang="fr-FR" sz="3300" dirty="0">
                <a:latin typeface="Arial"/>
                <a:cs typeface="Arial"/>
              </a:rPr>
              <a:t>pièces justificatives </a:t>
            </a:r>
            <a:r>
              <a:rPr lang="fr-FR" sz="3300" b="0" dirty="0">
                <a:latin typeface="Arial"/>
                <a:cs typeface="Arial"/>
              </a:rPr>
              <a:t>sont </a:t>
            </a:r>
            <a:r>
              <a:rPr lang="fr-FR" sz="3300" dirty="0">
                <a:latin typeface="Arial"/>
                <a:cs typeface="Arial"/>
              </a:rPr>
              <a:t>validées par le SAIA</a:t>
            </a:r>
            <a:r>
              <a:rPr lang="fr-FR" sz="3300" b="0" dirty="0">
                <a:latin typeface="Arial"/>
                <a:cs typeface="Arial"/>
              </a:rPr>
              <a:t>. </a:t>
            </a:r>
          </a:p>
          <a:p>
            <a:pPr>
              <a:defRPr/>
            </a:pPr>
            <a:endParaRPr lang="fr-FR" sz="3600" b="0" dirty="0">
              <a:latin typeface="Arial"/>
              <a:cs typeface="Arial"/>
            </a:endParaRPr>
          </a:p>
          <a:p>
            <a:pPr>
              <a:defRPr/>
            </a:pPr>
            <a:r>
              <a:rPr lang="fr-FR" sz="3300" dirty="0">
                <a:latin typeface="Arial"/>
                <a:cs typeface="Arial"/>
              </a:rPr>
              <a:t>Suivi de l’avancée du dossier sur PJ WEB.</a:t>
            </a:r>
          </a:p>
          <a:p>
            <a:pPr>
              <a:defRPr/>
            </a:pPr>
            <a:endParaRPr lang="fr-FR" sz="1800" dirty="0">
              <a:latin typeface="Arial"/>
              <a:cs typeface="Arial"/>
            </a:endParaRPr>
          </a:p>
          <a:p>
            <a:pPr>
              <a:defRPr/>
            </a:pPr>
            <a:endParaRPr lang="fr-FR" sz="1800" dirty="0">
              <a:latin typeface="Arial"/>
              <a:cs typeface="Arial"/>
            </a:endParaRPr>
          </a:p>
          <a:p>
            <a:pPr>
              <a:defRPr/>
            </a:pPr>
            <a:r>
              <a:rPr lang="fr-FR" sz="3200" i="1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lang="fr-FR" sz="3300" i="1" dirty="0">
                <a:solidFill>
                  <a:srgbClr val="002060"/>
                </a:solidFill>
                <a:latin typeface="Arial"/>
                <a:cs typeface="Arial"/>
              </a:rPr>
              <a:t>Dossiers incomplets</a:t>
            </a:r>
            <a:r>
              <a:rPr lang="fr-FR" sz="3300" b="0" i="1" dirty="0">
                <a:solidFill>
                  <a:srgbClr val="002060"/>
                </a:solidFill>
                <a:latin typeface="Arial"/>
                <a:cs typeface="Arial"/>
              </a:rPr>
              <a:t>, selon le cas, téléverser la </a:t>
            </a:r>
          </a:p>
          <a:p>
            <a:pPr>
              <a:defRPr/>
            </a:pPr>
            <a:r>
              <a:rPr lang="fr-FR" sz="3300" i="1" dirty="0">
                <a:solidFill>
                  <a:srgbClr val="002060"/>
                </a:solidFill>
                <a:latin typeface="Arial"/>
                <a:cs typeface="Arial"/>
              </a:rPr>
              <a:t>notification conditionnelle ou définitive de bourse du CROUS, ou la demande </a:t>
            </a:r>
          </a:p>
          <a:p>
            <a:pPr>
              <a:defRPr/>
            </a:pPr>
            <a:r>
              <a:rPr lang="fr-FR" sz="3300" i="1" dirty="0">
                <a:solidFill>
                  <a:srgbClr val="002060"/>
                </a:solidFill>
                <a:latin typeface="Arial"/>
                <a:cs typeface="Arial"/>
              </a:rPr>
              <a:t>d’exonération des droits différenciés (</a:t>
            </a:r>
            <a:r>
              <a:rPr lang="fr-FR" sz="2400" i="1" dirty="0">
                <a:solidFill>
                  <a:srgbClr val="002060"/>
                </a:solidFill>
                <a:latin typeface="Arial"/>
                <a:cs typeface="Arial"/>
              </a:rPr>
              <a:t>extracommunautaires primo-entrants</a:t>
            </a:r>
            <a:r>
              <a:rPr lang="fr-FR" sz="3300" i="1" dirty="0">
                <a:solidFill>
                  <a:srgbClr val="002060"/>
                </a:solidFill>
                <a:latin typeface="Arial"/>
                <a:cs typeface="Arial"/>
              </a:rPr>
              <a:t>). </a:t>
            </a:r>
          </a:p>
          <a:p>
            <a:pPr>
              <a:defRPr/>
            </a:pPr>
            <a:endParaRPr lang="fr-FR" sz="3200" dirty="0">
              <a:latin typeface="Arial"/>
              <a:ea typeface="Arial"/>
              <a:cs typeface="Arial"/>
            </a:endParaRPr>
          </a:p>
          <a:p>
            <a:pPr>
              <a:defRPr/>
            </a:pPr>
            <a:r>
              <a:rPr lang="fr-FR" sz="330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Inscription finalisée </a:t>
            </a:r>
            <a:r>
              <a:rPr lang="fr-FR" sz="3300" b="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: réception </a:t>
            </a:r>
            <a:r>
              <a:rPr lang="fr-FR" sz="330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à domicile</a:t>
            </a:r>
            <a:r>
              <a:rPr lang="fr-FR" sz="3300" b="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, d’une </a:t>
            </a:r>
            <a:r>
              <a:rPr lang="fr-FR" sz="3300" dirty="0">
                <a:latin typeface="Arial"/>
                <a:cs typeface="Arial"/>
              </a:rPr>
              <a:t>carte </a:t>
            </a:r>
          </a:p>
          <a:p>
            <a:pPr>
              <a:defRPr/>
            </a:pPr>
            <a:r>
              <a:rPr lang="fr-FR" sz="3300" dirty="0">
                <a:latin typeface="Arial"/>
                <a:cs typeface="Arial"/>
              </a:rPr>
              <a:t>Étudiante </a:t>
            </a:r>
            <a:r>
              <a:rPr lang="fr-FR" sz="3300" b="0" dirty="0">
                <a:latin typeface="Arial"/>
                <a:cs typeface="Arial"/>
              </a:rPr>
              <a:t>(ou sticker pour l’actualiser en cas de </a:t>
            </a:r>
          </a:p>
          <a:p>
            <a:pPr>
              <a:defRPr/>
            </a:pPr>
            <a:r>
              <a:rPr lang="fr-FR" sz="3300" b="0" dirty="0">
                <a:latin typeface="Arial"/>
                <a:cs typeface="Arial"/>
              </a:rPr>
              <a:t>réinscription) et d’un </a:t>
            </a:r>
            <a:r>
              <a:rPr lang="fr-FR" sz="330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certificat de scolarité.</a:t>
            </a:r>
          </a:p>
          <a:p>
            <a:pPr>
              <a:defRPr/>
            </a:pPr>
            <a:endParaRPr lang="fr-FR" sz="3200" i="1" u="none" strike="noStrike" cap="none" spc="0" dirty="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r>
              <a:rPr lang="fr-FR" sz="3200" i="1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	</a:t>
            </a:r>
            <a:r>
              <a:rPr lang="fr-FR" sz="330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Adresse</a:t>
            </a:r>
            <a:r>
              <a:rPr lang="fr-FR" sz="3300" b="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330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postale</a:t>
            </a:r>
            <a:r>
              <a:rPr lang="fr-FR" sz="3300" b="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renseignée, </a:t>
            </a:r>
            <a:r>
              <a:rPr lang="fr-FR" sz="330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nom sur</a:t>
            </a:r>
            <a:r>
              <a:rPr lang="fr-FR" sz="3300" i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la </a:t>
            </a:r>
            <a:r>
              <a:rPr lang="fr-FR" sz="330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boite aux lettres</a:t>
            </a:r>
            <a:endParaRPr lang="fr-FR" sz="3300" b="0" i="1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9" name="Graphique 8" descr="Avertissement">
            <a:extLst>
              <a:ext uri="{FF2B5EF4-FFF2-40B4-BE49-F238E27FC236}">
                <a16:creationId xmlns:a16="http://schemas.microsoft.com/office/drawing/2014/main" id="{023E4BD5-7B36-4AAB-B650-32B34428EE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 bwMode="auto">
          <a:xfrm>
            <a:off x="755294" y="4733156"/>
            <a:ext cx="914400" cy="914400"/>
          </a:xfrm>
          <a:prstGeom prst="rect">
            <a:avLst/>
          </a:prstGeom>
        </p:spPr>
      </p:pic>
      <p:pic>
        <p:nvPicPr>
          <p:cNvPr id="11" name="Graphique 10" descr="Avertissement">
            <a:extLst>
              <a:ext uri="{FF2B5EF4-FFF2-40B4-BE49-F238E27FC236}">
                <a16:creationId xmlns:a16="http://schemas.microsoft.com/office/drawing/2014/main" id="{0FDBCDF1-1090-414A-A085-DD732176E0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 bwMode="auto">
          <a:xfrm>
            <a:off x="755294" y="8693596"/>
            <a:ext cx="914400" cy="914400"/>
          </a:xfrm>
          <a:prstGeom prst="rect">
            <a:avLst/>
          </a:prstGeom>
        </p:spPr>
      </p:pic>
      <p:grpSp>
        <p:nvGrpSpPr>
          <p:cNvPr id="12" name="object 2">
            <a:extLst>
              <a:ext uri="{FF2B5EF4-FFF2-40B4-BE49-F238E27FC236}">
                <a16:creationId xmlns:a16="http://schemas.microsoft.com/office/drawing/2014/main" id="{8C5EADAE-022B-48D6-9844-AC77D67B6AA8}"/>
              </a:ext>
            </a:extLst>
          </p:cNvPr>
          <p:cNvGrpSpPr/>
          <p:nvPr/>
        </p:nvGrpSpPr>
        <p:grpSpPr bwMode="auto">
          <a:xfrm>
            <a:off x="13032432" y="606996"/>
            <a:ext cx="4869815" cy="4869180"/>
            <a:chOff x="12039029" y="2093035"/>
            <a:chExt cx="4869815" cy="4869180"/>
          </a:xfrm>
        </p:grpSpPr>
        <p:pic>
          <p:nvPicPr>
            <p:cNvPr id="13" name="object 3">
              <a:extLst>
                <a:ext uri="{FF2B5EF4-FFF2-40B4-BE49-F238E27FC236}">
                  <a16:creationId xmlns:a16="http://schemas.microsoft.com/office/drawing/2014/main" id="{FDB4676B-CC6B-4B03-9384-75C33BF23757}"/>
                </a:ext>
              </a:extLst>
            </p:cNvPr>
            <p:cNvPicPr/>
            <p:nvPr/>
          </p:nvPicPr>
          <p:blipFill>
            <a:blip r:embed="rId5"/>
            <a:srcRect l="27063" t="10566" r="27724" b="10349"/>
            <a:stretch/>
          </p:blipFill>
          <p:spPr bwMode="auto">
            <a:xfrm>
              <a:off x="12115800" y="2247900"/>
              <a:ext cx="4648200" cy="4572000"/>
            </a:xfrm>
            <a:prstGeom prst="rect">
              <a:avLst/>
            </a:prstGeom>
          </p:spPr>
        </p:pic>
        <p:sp>
          <p:nvSpPr>
            <p:cNvPr id="15" name="object 4">
              <a:extLst>
                <a:ext uri="{FF2B5EF4-FFF2-40B4-BE49-F238E27FC236}">
                  <a16:creationId xmlns:a16="http://schemas.microsoft.com/office/drawing/2014/main" id="{7B195902-47DB-4166-88AD-47E068132165}"/>
                </a:ext>
              </a:extLst>
            </p:cNvPr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B4479AC3-9DEF-4EC6-BA9F-162C294B5A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44844" y="7267694"/>
            <a:ext cx="1764000" cy="17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99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601280" y="436038"/>
            <a:ext cx="10198903" cy="905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fr-FR" sz="5800" dirty="0">
                <a:latin typeface="Arial"/>
                <a:cs typeface="Arial"/>
              </a:rPr>
              <a:t>Inscription Pédagogique (IP) </a:t>
            </a:r>
            <a:endParaRPr dirty="0"/>
          </a:p>
        </p:txBody>
      </p:sp>
      <p:sp>
        <p:nvSpPr>
          <p:cNvPr id="8" name="object 5"/>
          <p:cNvSpPr/>
          <p:nvPr/>
        </p:nvSpPr>
        <p:spPr bwMode="auto">
          <a:xfrm>
            <a:off x="621015" y="1674220"/>
            <a:ext cx="15723785" cy="8797872"/>
          </a:xfrm>
          <a:prstGeom prst="rect">
            <a:avLst/>
          </a:prstGeom>
        </p:spPr>
        <p:txBody>
          <a:bodyPr vert="horz" wrap="square" lIns="0" tIns="12699" rIns="0" bIns="0" rtlCol="0">
            <a:no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>
              <a:defRPr/>
            </a:pPr>
            <a:r>
              <a:rPr lang="fr-FR" sz="3200" dirty="0">
                <a:latin typeface="Arial"/>
                <a:cs typeface="Arial"/>
              </a:rPr>
              <a:t>Après l’IA</a:t>
            </a:r>
            <a:r>
              <a:rPr lang="fr-FR" sz="3200" b="0" dirty="0">
                <a:latin typeface="Arial"/>
                <a:cs typeface="Arial"/>
              </a:rPr>
              <a:t>, elle constitue </a:t>
            </a:r>
            <a:r>
              <a:rPr lang="fr-FR" sz="3200" dirty="0">
                <a:latin typeface="Arial"/>
                <a:cs typeface="Arial"/>
              </a:rPr>
              <a:t>votre choix d’emploi du temps </a:t>
            </a:r>
          </a:p>
          <a:p>
            <a:pPr>
              <a:defRPr/>
            </a:pPr>
            <a:r>
              <a:rPr lang="fr-FR" sz="3200" b="0" dirty="0">
                <a:latin typeface="Arial"/>
                <a:cs typeface="Arial"/>
              </a:rPr>
              <a:t>(groupes </a:t>
            </a:r>
            <a:r>
              <a:rPr lang="fr-FR" sz="3200" dirty="0">
                <a:latin typeface="Arial"/>
                <a:cs typeface="Arial"/>
              </a:rPr>
              <a:t>TD</a:t>
            </a:r>
            <a:r>
              <a:rPr lang="fr-FR" sz="3200" b="0" dirty="0">
                <a:latin typeface="Arial"/>
                <a:cs typeface="Arial"/>
              </a:rPr>
              <a:t> et </a:t>
            </a:r>
            <a:r>
              <a:rPr lang="fr-FR" sz="3200" dirty="0">
                <a:latin typeface="Arial"/>
                <a:cs typeface="Arial"/>
              </a:rPr>
              <a:t>Options</a:t>
            </a:r>
            <a:r>
              <a:rPr lang="fr-FR" sz="3200" b="0" dirty="0">
                <a:latin typeface="Arial"/>
                <a:cs typeface="Arial"/>
              </a:rPr>
              <a:t>, en plus des </a:t>
            </a:r>
            <a:r>
              <a:rPr lang="fr-FR" sz="3200" dirty="0">
                <a:latin typeface="Arial"/>
                <a:cs typeface="Arial"/>
              </a:rPr>
              <a:t>Cours Magistraux </a:t>
            </a:r>
            <a:r>
              <a:rPr lang="fr-FR" sz="3200" b="0" dirty="0">
                <a:latin typeface="Arial"/>
                <a:cs typeface="Arial"/>
              </a:rPr>
              <a:t>fixes) </a:t>
            </a:r>
          </a:p>
          <a:p>
            <a:pPr>
              <a:defRPr/>
            </a:pPr>
            <a:r>
              <a:rPr lang="fr-FR" sz="3200" dirty="0">
                <a:latin typeface="Arial"/>
                <a:cs typeface="Arial"/>
              </a:rPr>
              <a:t>pour le semestre</a:t>
            </a:r>
            <a:r>
              <a:rPr lang="fr-FR" sz="3200" b="0" dirty="0">
                <a:latin typeface="Arial"/>
                <a:cs typeface="Arial"/>
              </a:rPr>
              <a:t> et </a:t>
            </a:r>
            <a:r>
              <a:rPr lang="fr-FR" sz="3200" dirty="0">
                <a:latin typeface="Arial"/>
                <a:cs typeface="Arial"/>
              </a:rPr>
              <a:t>vaut inscription aux examens.</a:t>
            </a:r>
          </a:p>
          <a:p>
            <a:pPr>
              <a:defRPr/>
            </a:pPr>
            <a:endParaRPr lang="fr-FR" sz="1500" b="0" dirty="0">
              <a:latin typeface="Arial"/>
              <a:cs typeface="Arial"/>
            </a:endParaRPr>
          </a:p>
          <a:p>
            <a:pPr>
              <a:defRPr/>
            </a:pPr>
            <a:r>
              <a:rPr lang="fr-FR" sz="3200" b="0" i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	L</a:t>
            </a:r>
            <a:r>
              <a:rPr lang="fr-FR" sz="3200" b="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es </a:t>
            </a:r>
            <a:r>
              <a:rPr lang="fr-FR" sz="320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Options</a:t>
            </a:r>
            <a:r>
              <a:rPr lang="fr-FR" sz="3200" b="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sont des </a:t>
            </a:r>
            <a:r>
              <a:rPr lang="fr-FR" sz="3200" i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enseignements </a:t>
            </a:r>
            <a:r>
              <a:rPr lang="fr-FR" sz="320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obligatoires à </a:t>
            </a:r>
          </a:p>
          <a:p>
            <a:pPr>
              <a:defRPr/>
            </a:pPr>
            <a:r>
              <a:rPr lang="fr-FR" sz="320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choisir sur listes </a:t>
            </a:r>
            <a:r>
              <a:rPr lang="fr-FR" sz="3200" b="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établies par les UFR / le service des sports/</a:t>
            </a:r>
          </a:p>
          <a:p>
            <a:pPr>
              <a:defRPr/>
            </a:pPr>
            <a:r>
              <a:rPr lang="fr-FR" sz="3200" b="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la direction des affaires culturelles.</a:t>
            </a:r>
          </a:p>
          <a:p>
            <a:pPr>
              <a:defRPr/>
            </a:pPr>
            <a:endParaRPr lang="fr-FR" sz="1500" b="0" dirty="0">
              <a:latin typeface="Arial"/>
              <a:ea typeface="Arial"/>
              <a:cs typeface="Arial"/>
            </a:endParaRPr>
          </a:p>
          <a:p>
            <a:pPr>
              <a:defRPr/>
            </a:pPr>
            <a:r>
              <a:rPr lang="fr-FR" sz="3200" b="0" dirty="0">
                <a:latin typeface="Arial"/>
                <a:cs typeface="Arial"/>
              </a:rPr>
              <a:t>Sauf décision contraire de l’UFR, l’IP s’effectue </a:t>
            </a:r>
            <a:r>
              <a:rPr lang="fr-FR" sz="3200" dirty="0">
                <a:latin typeface="Arial"/>
                <a:cs typeface="Arial"/>
              </a:rPr>
              <a:t>en ligne</a:t>
            </a:r>
            <a:r>
              <a:rPr lang="fr-FR" sz="3200" b="0" dirty="0">
                <a:latin typeface="Arial"/>
                <a:cs typeface="Arial"/>
              </a:rPr>
              <a:t>, </a:t>
            </a:r>
          </a:p>
          <a:p>
            <a:pPr>
              <a:defRPr/>
            </a:pPr>
            <a:r>
              <a:rPr lang="fr-FR" sz="3200" dirty="0">
                <a:latin typeface="Arial"/>
                <a:cs typeface="Arial"/>
              </a:rPr>
              <a:t>après activation de votre ENT.</a:t>
            </a:r>
            <a:endParaRPr lang="fr-FR" sz="3200" b="0" dirty="0">
              <a:latin typeface="Arial"/>
              <a:cs typeface="Arial"/>
            </a:endParaRPr>
          </a:p>
          <a:p>
            <a:pPr>
              <a:defRPr/>
            </a:pPr>
            <a:endParaRPr lang="fr-FR" sz="1500" b="0" i="1" dirty="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r>
              <a:rPr lang="fr-FR" sz="3200" b="0" i="1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	</a:t>
            </a:r>
            <a:r>
              <a:rPr lang="fr-FR" sz="3200" b="0" i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Vérifier le </a:t>
            </a:r>
            <a:r>
              <a:rPr lang="fr-FR" sz="3200" i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mode de réalisation des IP pour votre cursus (IPWEB ou </a:t>
            </a:r>
          </a:p>
          <a:p>
            <a:pPr>
              <a:defRPr/>
            </a:pPr>
            <a:r>
              <a:rPr lang="fr-FR" sz="3200" b="0" i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par le Secrétariat de l’UFR</a:t>
            </a:r>
            <a:r>
              <a:rPr lang="fr-FR" sz="3200" i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). </a:t>
            </a:r>
            <a:r>
              <a:rPr lang="fr-FR" sz="3200" b="0" i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Télécharger</a:t>
            </a:r>
            <a:r>
              <a:rPr lang="fr-FR" sz="3200" i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votre contrat pédagogique.</a:t>
            </a:r>
          </a:p>
          <a:p>
            <a:pPr>
              <a:defRPr/>
            </a:pPr>
            <a:endParaRPr lang="fr-FR" sz="3200" dirty="0">
              <a:latin typeface="Arial"/>
              <a:ea typeface="Arial"/>
              <a:cs typeface="Arial"/>
            </a:endParaRPr>
          </a:p>
          <a:p>
            <a:pPr>
              <a:defRPr/>
            </a:pPr>
            <a:r>
              <a:rPr lang="fr-FR" sz="3200" dirty="0">
                <a:latin typeface="Arial"/>
                <a:ea typeface="Arial"/>
                <a:cs typeface="Arial"/>
              </a:rPr>
              <a:t>Dates de la campagne d’IP, 1</a:t>
            </a:r>
            <a:r>
              <a:rPr lang="fr-FR" sz="3200" i="0" u="none" strike="noStrike" cap="none" spc="0" baseline="300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er</a:t>
            </a:r>
            <a:r>
              <a:rPr lang="fr-FR" sz="320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 semestre :</a:t>
            </a:r>
            <a:endParaRPr lang="fr-FR" sz="3200" b="0" i="1" dirty="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endParaRPr lang="fr-FR" sz="3200" b="0" i="1" dirty="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r>
              <a:rPr lang="fr-FR" sz="3200" b="0" i="1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	</a:t>
            </a:r>
            <a:r>
              <a:rPr lang="fr-FR" sz="3200" b="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pour les</a:t>
            </a:r>
            <a:r>
              <a:rPr lang="fr-FR" sz="320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L1, 2 dates : le 10 septembre </a:t>
            </a:r>
            <a:r>
              <a:rPr lang="fr-FR" sz="3200" i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à </a:t>
            </a:r>
            <a:r>
              <a:rPr lang="fr-FR" sz="320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10h00 </a:t>
            </a:r>
            <a:r>
              <a:rPr lang="fr-FR" sz="3200" b="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pour </a:t>
            </a:r>
            <a:r>
              <a:rPr lang="fr-FR" sz="320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doubles licences </a:t>
            </a:r>
          </a:p>
          <a:p>
            <a:pPr>
              <a:defRPr/>
            </a:pPr>
            <a:r>
              <a:rPr lang="fr-FR" sz="3200" b="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et </a:t>
            </a:r>
            <a:r>
              <a:rPr lang="fr-FR" sz="320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majeures / mineures</a:t>
            </a:r>
            <a:r>
              <a:rPr lang="fr-FR" sz="3200" b="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, et </a:t>
            </a:r>
            <a:r>
              <a:rPr lang="fr-FR" sz="320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le 10 septembre à 15h00 </a:t>
            </a:r>
            <a:r>
              <a:rPr lang="fr-FR" sz="3200" b="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pour</a:t>
            </a:r>
            <a:r>
              <a:rPr lang="fr-FR" sz="3200" i="1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mono-L1</a:t>
            </a:r>
          </a:p>
        </p:txBody>
      </p:sp>
      <p:grpSp>
        <p:nvGrpSpPr>
          <p:cNvPr id="15" name="object 2">
            <a:extLst>
              <a:ext uri="{FF2B5EF4-FFF2-40B4-BE49-F238E27FC236}">
                <a16:creationId xmlns:a16="http://schemas.microsoft.com/office/drawing/2014/main" id="{F294C877-E074-4D31-9876-1B50F30652B6}"/>
              </a:ext>
            </a:extLst>
          </p:cNvPr>
          <p:cNvGrpSpPr/>
          <p:nvPr/>
        </p:nvGrpSpPr>
        <p:grpSpPr bwMode="auto">
          <a:xfrm>
            <a:off x="13032432" y="751012"/>
            <a:ext cx="4869815" cy="4869180"/>
            <a:chOff x="12039029" y="2093035"/>
            <a:chExt cx="4869815" cy="4869180"/>
          </a:xfrm>
        </p:grpSpPr>
        <p:pic>
          <p:nvPicPr>
            <p:cNvPr id="16" name="object 3">
              <a:extLst>
                <a:ext uri="{FF2B5EF4-FFF2-40B4-BE49-F238E27FC236}">
                  <a16:creationId xmlns:a16="http://schemas.microsoft.com/office/drawing/2014/main" id="{A1D0ED83-BCF9-4D4D-96FD-6AC3D7B74E38}"/>
                </a:ext>
              </a:extLst>
            </p:cNvPr>
            <p:cNvPicPr/>
            <p:nvPr/>
          </p:nvPicPr>
          <p:blipFill>
            <a:blip r:embed="rId3"/>
            <a:srcRect l="27063" t="10566" r="27724" b="10349"/>
            <a:stretch/>
          </p:blipFill>
          <p:spPr bwMode="auto">
            <a:xfrm>
              <a:off x="12115800" y="2247900"/>
              <a:ext cx="4648200" cy="4572000"/>
            </a:xfrm>
            <a:prstGeom prst="rect">
              <a:avLst/>
            </a:prstGeom>
          </p:spPr>
        </p:pic>
        <p:sp>
          <p:nvSpPr>
            <p:cNvPr id="17" name="object 4">
              <a:extLst>
                <a:ext uri="{FF2B5EF4-FFF2-40B4-BE49-F238E27FC236}">
                  <a16:creationId xmlns:a16="http://schemas.microsoft.com/office/drawing/2014/main" id="{1DA5EA19-F60A-4D2E-A9F7-49C40F2DFB76}"/>
                </a:ext>
              </a:extLst>
            </p:cNvPr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1" name="Graphique 20" descr="Avertissement">
            <a:extLst>
              <a:ext uri="{FF2B5EF4-FFF2-40B4-BE49-F238E27FC236}">
                <a16:creationId xmlns:a16="http://schemas.microsoft.com/office/drawing/2014/main" id="{FC84C473-F41B-4673-9FFB-3F2A421740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 bwMode="auto">
          <a:xfrm>
            <a:off x="641443" y="3004964"/>
            <a:ext cx="914400" cy="914400"/>
          </a:xfrm>
          <a:prstGeom prst="rect">
            <a:avLst/>
          </a:prstGeom>
        </p:spPr>
      </p:pic>
      <p:pic>
        <p:nvPicPr>
          <p:cNvPr id="22" name="Graphique 21" descr="Avertissement">
            <a:extLst>
              <a:ext uri="{FF2B5EF4-FFF2-40B4-BE49-F238E27FC236}">
                <a16:creationId xmlns:a16="http://schemas.microsoft.com/office/drawing/2014/main" id="{A863B24A-BF3F-411D-B0A0-89B722E895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 bwMode="auto">
          <a:xfrm>
            <a:off x="599683" y="5885284"/>
            <a:ext cx="914400" cy="914400"/>
          </a:xfrm>
          <a:prstGeom prst="rect">
            <a:avLst/>
          </a:prstGeom>
        </p:spPr>
      </p:pic>
      <p:pic>
        <p:nvPicPr>
          <p:cNvPr id="23" name="Graphique 22" descr="Avertissement">
            <a:extLst>
              <a:ext uri="{FF2B5EF4-FFF2-40B4-BE49-F238E27FC236}">
                <a16:creationId xmlns:a16="http://schemas.microsoft.com/office/drawing/2014/main" id="{9442FD1A-FD85-4489-AD48-9B4429A907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 bwMode="auto">
          <a:xfrm>
            <a:off x="599683" y="8333556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B25476C-B088-462E-8556-31831A0476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844" y="7267694"/>
            <a:ext cx="1764000" cy="17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756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601279" y="506320"/>
            <a:ext cx="13511271" cy="905375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>
              <a:defRPr/>
            </a:pPr>
            <a:r>
              <a:rPr lang="fr-FR" sz="5800" dirty="0">
                <a:latin typeface="Arial"/>
                <a:cs typeface="Arial"/>
              </a:rPr>
              <a:t>Examens </a:t>
            </a:r>
            <a:endParaRPr dirty="0"/>
          </a:p>
        </p:txBody>
      </p:sp>
      <p:sp>
        <p:nvSpPr>
          <p:cNvPr id="8" name="object 5"/>
          <p:cNvSpPr/>
          <p:nvPr/>
        </p:nvSpPr>
        <p:spPr bwMode="auto">
          <a:xfrm>
            <a:off x="262256" y="1489128"/>
            <a:ext cx="11605285" cy="3898935"/>
          </a:xfrm>
          <a:prstGeom prst="rect">
            <a:avLst/>
          </a:prstGeom>
        </p:spPr>
        <p:txBody>
          <a:bodyPr vert="horz" wrap="square" lIns="0" tIns="12699" rIns="0" bIns="0" rtlCol="0">
            <a:no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 marL="371994" indent="-371994">
              <a:buFont typeface="Wingdings"/>
              <a:buChar char="ü"/>
              <a:defRPr/>
            </a:pPr>
            <a:endParaRPr lang="fr-FR" sz="2600" b="0" i="0" u="none" strike="noStrike" cap="none" spc="0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endParaRPr lang="fr-FR" sz="3600" b="0" i="0" u="none" strike="noStrike" cap="none" spc="0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01279" y="1903140"/>
            <a:ext cx="16967657" cy="7877540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r>
              <a:rPr lang="fr-FR" sz="33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Le </a:t>
            </a:r>
            <a:r>
              <a:rPr lang="fr-FR" sz="3300" b="1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s</a:t>
            </a:r>
            <a:r>
              <a:rPr lang="fr-FR" sz="3300" b="1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ervice des examens </a:t>
            </a:r>
            <a:r>
              <a:rPr lang="fr-FR" sz="3300" b="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: </a:t>
            </a:r>
            <a:endParaRPr sz="3300" b="0" i="0" u="none" strike="noStrike" cap="none" spc="0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 marL="571500" indent="-571500" algn="l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sz="33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organise</a:t>
            </a:r>
            <a:r>
              <a:rPr lang="fr-FR" sz="3300" b="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 la </a:t>
            </a:r>
            <a:r>
              <a:rPr lang="fr-FR" sz="3300" b="1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session d’examens initiale</a:t>
            </a:r>
            <a:r>
              <a:rPr lang="fr-FR" sz="33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 (</a:t>
            </a:r>
            <a:r>
              <a:rPr lang="fr-FR" sz="330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deux périodes : </a:t>
            </a:r>
          </a:p>
          <a:p>
            <a:pPr algn="l">
              <a:lnSpc>
                <a:spcPct val="150000"/>
              </a:lnSpc>
              <a:defRPr/>
            </a:pPr>
            <a:r>
              <a:rPr lang="fr-FR" sz="3300" b="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S1, </a:t>
            </a:r>
            <a:r>
              <a:rPr lang="fr-FR" sz="3300" b="1" i="0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du 05 au 15 janvier 2027 </a:t>
            </a:r>
            <a:r>
              <a:rPr lang="fr-FR" sz="3300" b="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/ S2, </a:t>
            </a:r>
            <a:r>
              <a:rPr lang="fr-FR" sz="3300" b="1" i="0" u="none" strike="noStrike" cap="none" spc="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du 18 au 28 mai 2027</a:t>
            </a:r>
            <a:r>
              <a:rPr lang="fr-FR" sz="3300" b="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)</a:t>
            </a:r>
            <a:r>
              <a:rPr lang="fr-FR" sz="33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, </a:t>
            </a:r>
          </a:p>
          <a:p>
            <a:pPr algn="l">
              <a:lnSpc>
                <a:spcPct val="150000"/>
              </a:lnSpc>
              <a:defRPr/>
            </a:pPr>
            <a:r>
              <a:rPr lang="fr-FR" sz="3300" b="1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session de rattrapage sous responsabilité des UFR </a:t>
            </a:r>
            <a:endParaRPr lang="fr-FR" sz="3300" b="0" i="0" u="none" strike="noStrike" cap="none" spc="0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 marL="571500" indent="-571500" algn="l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sz="3300" b="1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pu</a:t>
            </a:r>
            <a:r>
              <a:rPr lang="fr-FR" sz="3300" b="1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blie </a:t>
            </a:r>
            <a:r>
              <a:rPr lang="fr-FR" sz="3300" b="1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le calendrier des épreuves sur l’ENT, </a:t>
            </a:r>
            <a:r>
              <a:rPr lang="fr-FR" sz="3300" b="1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1 mois avant ;</a:t>
            </a:r>
            <a:r>
              <a:rPr lang="fr-FR" sz="3300" b="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 </a:t>
            </a:r>
            <a:endParaRPr lang="fr-FR" sz="3300" b="1" i="0" u="none" strike="noStrike" cap="none" spc="0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 marL="571500" indent="-571500" algn="l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sz="3300" b="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met en application les </a:t>
            </a:r>
            <a:r>
              <a:rPr lang="fr-FR" sz="3300" b="1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décisions d’aménagements </a:t>
            </a:r>
            <a:r>
              <a:rPr lang="fr-FR" sz="330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pour </a:t>
            </a:r>
          </a:p>
          <a:p>
            <a:pPr algn="l">
              <a:lnSpc>
                <a:spcPct val="150000"/>
              </a:lnSpc>
              <a:defRPr/>
            </a:pPr>
            <a:r>
              <a:rPr lang="fr-FR" sz="330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les </a:t>
            </a:r>
            <a:r>
              <a:rPr lang="fr-FR" sz="3300" b="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étudiantes et étudiants en situation de </a:t>
            </a:r>
            <a:r>
              <a:rPr lang="fr-FR" sz="3300" b="1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handicap</a:t>
            </a:r>
            <a:r>
              <a:rPr lang="fr-FR" sz="3300" b="0" i="0" u="none" strike="noStrike" cap="none" spc="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 ;</a:t>
            </a:r>
            <a:endParaRPr sz="3300" b="0" i="0" u="none" strike="noStrike" cap="none" spc="0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 marL="571500" indent="-571500" algn="l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sz="33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délivre les </a:t>
            </a:r>
            <a:r>
              <a:rPr lang="fr-FR" sz="3300" b="1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relevés de notes </a:t>
            </a:r>
            <a:r>
              <a:rPr lang="fr-FR" sz="33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(par courrier).</a:t>
            </a:r>
          </a:p>
          <a:p>
            <a:pPr marL="371993" indent="-371993" algn="l">
              <a:buFont typeface="Arial"/>
              <a:buChar char="•"/>
              <a:defRPr/>
            </a:pPr>
            <a:endParaRPr lang="fr-FR" sz="3300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 algn="l">
              <a:defRPr/>
            </a:pPr>
            <a:endParaRPr lang="fr-FR" sz="3300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 algn="l">
              <a:defRPr/>
            </a:pPr>
            <a:r>
              <a:rPr lang="fr-FR" sz="3300" i="1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	</a:t>
            </a:r>
            <a:r>
              <a:rPr lang="fr-FR" sz="3300" i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Les évaluations des enseignements de votre cursus, peuvent aussi se dérouler en </a:t>
            </a:r>
            <a:r>
              <a:rPr lang="fr-FR" sz="3300" b="1" i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contrôle mixte, ou en contrôle continu intégral</a:t>
            </a:r>
            <a:endParaRPr lang="fr-FR" sz="3300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13" name="object 2">
            <a:extLst>
              <a:ext uri="{FF2B5EF4-FFF2-40B4-BE49-F238E27FC236}">
                <a16:creationId xmlns:a16="http://schemas.microsoft.com/office/drawing/2014/main" id="{7C4AC38E-D3C3-40BF-B17B-00901A213D4E}"/>
              </a:ext>
            </a:extLst>
          </p:cNvPr>
          <p:cNvGrpSpPr/>
          <p:nvPr/>
        </p:nvGrpSpPr>
        <p:grpSpPr bwMode="auto">
          <a:xfrm>
            <a:off x="13032432" y="751012"/>
            <a:ext cx="4869815" cy="4869180"/>
            <a:chOff x="12039029" y="2093035"/>
            <a:chExt cx="4869815" cy="4869180"/>
          </a:xfrm>
        </p:grpSpPr>
        <p:pic>
          <p:nvPicPr>
            <p:cNvPr id="15" name="object 3">
              <a:extLst>
                <a:ext uri="{FF2B5EF4-FFF2-40B4-BE49-F238E27FC236}">
                  <a16:creationId xmlns:a16="http://schemas.microsoft.com/office/drawing/2014/main" id="{0189C6CB-62DB-4559-AB63-362FD29F7D1F}"/>
                </a:ext>
              </a:extLst>
            </p:cNvPr>
            <p:cNvPicPr/>
            <p:nvPr/>
          </p:nvPicPr>
          <p:blipFill>
            <a:blip r:embed="rId3"/>
            <a:srcRect l="27063" t="10566" r="27724" b="10349"/>
            <a:stretch/>
          </p:blipFill>
          <p:spPr bwMode="auto">
            <a:xfrm>
              <a:off x="12115800" y="2247900"/>
              <a:ext cx="4648200" cy="4572000"/>
            </a:xfrm>
            <a:prstGeom prst="rect">
              <a:avLst/>
            </a:prstGeom>
          </p:spPr>
        </p:pic>
        <p:sp>
          <p:nvSpPr>
            <p:cNvPr id="16" name="object 4">
              <a:extLst>
                <a:ext uri="{FF2B5EF4-FFF2-40B4-BE49-F238E27FC236}">
                  <a16:creationId xmlns:a16="http://schemas.microsoft.com/office/drawing/2014/main" id="{99A6C1DE-DAA1-4A9B-A1BC-0C5FBEC77900}"/>
                </a:ext>
              </a:extLst>
            </p:cNvPr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17" name="Graphique 16" descr="Avertissement">
            <a:extLst>
              <a:ext uri="{FF2B5EF4-FFF2-40B4-BE49-F238E27FC236}">
                <a16:creationId xmlns:a16="http://schemas.microsoft.com/office/drawing/2014/main" id="{B5CB16EF-315B-43A3-BF99-8302848C3A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 bwMode="auto">
          <a:xfrm>
            <a:off x="599683" y="809582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35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1295129" y="1615108"/>
            <a:ext cx="93726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fr-FR" sz="5800" dirty="0">
                <a:latin typeface="Arial"/>
                <a:cs typeface="Arial"/>
              </a:rPr>
              <a:t>Dossier administratif</a:t>
            </a:r>
            <a:endParaRPr dirty="0"/>
          </a:p>
        </p:txBody>
      </p:sp>
      <p:sp>
        <p:nvSpPr>
          <p:cNvPr id="8" name="object 5"/>
          <p:cNvSpPr/>
          <p:nvPr/>
        </p:nvSpPr>
        <p:spPr bwMode="auto">
          <a:xfrm>
            <a:off x="1295128" y="3152591"/>
            <a:ext cx="11199440" cy="5845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>
              <a:defRPr/>
            </a:pPr>
            <a:r>
              <a:rPr lang="fr-FR" sz="3300" dirty="0">
                <a:latin typeface="Arial"/>
                <a:cs typeface="Arial"/>
              </a:rPr>
              <a:t>Vous y trouvez (sur l’ENT) les documents utiles </a:t>
            </a:r>
          </a:p>
          <a:p>
            <a:pPr>
              <a:defRPr/>
            </a:pPr>
            <a:r>
              <a:rPr lang="fr-FR" sz="3300" dirty="0">
                <a:latin typeface="Arial"/>
                <a:cs typeface="Arial"/>
              </a:rPr>
              <a:t>pendant toute votre scolarité :</a:t>
            </a:r>
            <a:endParaRPr sz="3300" dirty="0"/>
          </a:p>
          <a:p>
            <a:pPr marL="457200" indent="-457200">
              <a:buFont typeface="Arial"/>
              <a:buChar char="•"/>
              <a:defRPr/>
            </a:pPr>
            <a:endParaRPr lang="fr-FR" sz="3300" b="0" dirty="0">
              <a:latin typeface="Arial"/>
              <a:cs typeface="Arial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fr-FR" sz="3300" b="0" dirty="0">
                <a:latin typeface="Arial"/>
                <a:cs typeface="Arial"/>
              </a:rPr>
              <a:t>Certificat de scolarité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fr-FR" sz="3300" b="0" dirty="0">
                <a:latin typeface="Arial"/>
                <a:cs typeface="Arial"/>
              </a:rPr>
              <a:t>Contrat pédagogique</a:t>
            </a:r>
            <a:endParaRPr sz="3300" dirty="0"/>
          </a:p>
          <a:p>
            <a:pPr marL="457200" indent="-457200">
              <a:buFont typeface="Arial"/>
              <a:buChar char="•"/>
              <a:defRPr/>
            </a:pPr>
            <a:r>
              <a:rPr lang="fr-FR" sz="3300" b="0" dirty="0">
                <a:latin typeface="Arial"/>
                <a:cs typeface="Arial"/>
              </a:rPr>
              <a:t>Convocations aux examens</a:t>
            </a:r>
            <a:endParaRPr lang="fr-FR" sz="3300" dirty="0"/>
          </a:p>
          <a:p>
            <a:pPr marL="457200" indent="-457200">
              <a:buFont typeface="Arial"/>
              <a:buChar char="•"/>
              <a:defRPr/>
            </a:pPr>
            <a:r>
              <a:rPr lang="fr-FR" sz="3300" b="0" dirty="0">
                <a:latin typeface="Arial"/>
                <a:cs typeface="Arial"/>
              </a:rPr>
              <a:t>Relevés de notes</a:t>
            </a:r>
          </a:p>
          <a:p>
            <a:pPr marL="457200" indent="-457200">
              <a:buFont typeface="Arial"/>
              <a:buChar char="•"/>
              <a:defRPr/>
            </a:pPr>
            <a:endParaRPr lang="fr-FR" sz="3500" b="0" dirty="0">
              <a:latin typeface="Arial"/>
              <a:cs typeface="Arial"/>
            </a:endParaRPr>
          </a:p>
          <a:p>
            <a:pPr>
              <a:defRPr/>
            </a:pPr>
            <a:r>
              <a:rPr lang="fr-FR" sz="3300" b="0" i="1" dirty="0">
                <a:solidFill>
                  <a:srgbClr val="002060"/>
                </a:solidFill>
                <a:latin typeface="Arial"/>
                <a:cs typeface="Arial"/>
              </a:rPr>
              <a:t>	Un éventuel </a:t>
            </a:r>
            <a:r>
              <a:rPr lang="fr-FR" sz="3300" i="1" dirty="0">
                <a:solidFill>
                  <a:srgbClr val="002060"/>
                </a:solidFill>
                <a:latin typeface="Arial"/>
                <a:cs typeface="Arial"/>
              </a:rPr>
              <a:t>dysfonctionnement de l’ENT </a:t>
            </a:r>
            <a:r>
              <a:rPr lang="fr-FR" sz="3300" b="0" i="1" dirty="0">
                <a:solidFill>
                  <a:srgbClr val="002060"/>
                </a:solidFill>
                <a:latin typeface="Arial"/>
                <a:cs typeface="Arial"/>
              </a:rPr>
              <a:t>doit être signalé par une demande d’assistance (ticket hotline) </a:t>
            </a:r>
          </a:p>
          <a:p>
            <a:pPr>
              <a:defRPr/>
            </a:pPr>
            <a:r>
              <a:rPr lang="fr-FR" sz="3300" b="0" i="1" dirty="0">
                <a:solidFill>
                  <a:srgbClr val="002060"/>
                </a:solidFill>
                <a:latin typeface="Arial"/>
                <a:cs typeface="Arial"/>
              </a:rPr>
              <a:t>à la </a:t>
            </a:r>
            <a:r>
              <a:rPr lang="fr-FR" sz="3300" i="1" dirty="0">
                <a:solidFill>
                  <a:srgbClr val="002060"/>
                </a:solidFill>
                <a:latin typeface="Arial"/>
                <a:cs typeface="Arial"/>
              </a:rPr>
              <a:t>Direction Informatique et Numérique</a:t>
            </a:r>
            <a:r>
              <a:rPr lang="fr-FR" sz="3300" b="0" i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sz="3300" dirty="0">
              <a:solidFill>
                <a:srgbClr val="002060"/>
              </a:solidFill>
            </a:endParaRPr>
          </a:p>
        </p:txBody>
      </p:sp>
      <p:pic>
        <p:nvPicPr>
          <p:cNvPr id="13" name="Graphique 12" descr="Avertissement">
            <a:extLst>
              <a:ext uri="{FF2B5EF4-FFF2-40B4-BE49-F238E27FC236}">
                <a16:creationId xmlns:a16="http://schemas.microsoft.com/office/drawing/2014/main" id="{281444B5-50D9-4134-B376-E612F6B53C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 bwMode="auto">
          <a:xfrm>
            <a:off x="1295128" y="6799684"/>
            <a:ext cx="914400" cy="914400"/>
          </a:xfrm>
          <a:prstGeom prst="rect">
            <a:avLst/>
          </a:prstGeom>
        </p:spPr>
      </p:pic>
      <p:grpSp>
        <p:nvGrpSpPr>
          <p:cNvPr id="14" name="object 2">
            <a:extLst>
              <a:ext uri="{FF2B5EF4-FFF2-40B4-BE49-F238E27FC236}">
                <a16:creationId xmlns:a16="http://schemas.microsoft.com/office/drawing/2014/main" id="{71776E3B-0C61-45B7-A9FA-D4C1F08ED36E}"/>
              </a:ext>
            </a:extLst>
          </p:cNvPr>
          <p:cNvGrpSpPr/>
          <p:nvPr/>
        </p:nvGrpSpPr>
        <p:grpSpPr bwMode="auto">
          <a:xfrm>
            <a:off x="13032432" y="751012"/>
            <a:ext cx="4869815" cy="4869180"/>
            <a:chOff x="12039029" y="2093035"/>
            <a:chExt cx="4869815" cy="4869180"/>
          </a:xfrm>
        </p:grpSpPr>
        <p:pic>
          <p:nvPicPr>
            <p:cNvPr id="15" name="object 3">
              <a:extLst>
                <a:ext uri="{FF2B5EF4-FFF2-40B4-BE49-F238E27FC236}">
                  <a16:creationId xmlns:a16="http://schemas.microsoft.com/office/drawing/2014/main" id="{BAA13DFE-16A4-4865-87C8-580E188777FB}"/>
                </a:ext>
              </a:extLst>
            </p:cNvPr>
            <p:cNvPicPr/>
            <p:nvPr/>
          </p:nvPicPr>
          <p:blipFill>
            <a:blip r:embed="rId4"/>
            <a:srcRect l="27063" t="10566" r="27724" b="10349"/>
            <a:stretch/>
          </p:blipFill>
          <p:spPr bwMode="auto">
            <a:xfrm>
              <a:off x="12115800" y="2247900"/>
              <a:ext cx="4648200" cy="4572000"/>
            </a:xfrm>
            <a:prstGeom prst="rect">
              <a:avLst/>
            </a:prstGeom>
          </p:spPr>
        </p:pic>
        <p:sp>
          <p:nvSpPr>
            <p:cNvPr id="16" name="object 4">
              <a:extLst>
                <a:ext uri="{FF2B5EF4-FFF2-40B4-BE49-F238E27FC236}">
                  <a16:creationId xmlns:a16="http://schemas.microsoft.com/office/drawing/2014/main" id="{09F69099-80BD-41A9-89F2-A8A12A28ECA8}"/>
                </a:ext>
              </a:extLst>
            </p:cNvPr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81C02052-6A73-4E22-BC8F-4EC0D97C10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844" y="7267694"/>
            <a:ext cx="1764000" cy="17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150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object 5"/>
          <p:cNvSpPr>
            <a:spLocks noGrp="1"/>
          </p:cNvSpPr>
          <p:nvPr>
            <p:ph type="title"/>
          </p:nvPr>
        </p:nvSpPr>
        <p:spPr bwMode="auto">
          <a:xfrm>
            <a:off x="1905001" y="2180253"/>
            <a:ext cx="9372600" cy="905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fr-FR" sz="5800" dirty="0">
                <a:latin typeface="Arial"/>
                <a:cs typeface="Arial"/>
              </a:rPr>
              <a:t>Les 1</a:t>
            </a:r>
            <a:r>
              <a:rPr lang="fr-FR" sz="5800" baseline="25000" dirty="0">
                <a:latin typeface="Arial"/>
                <a:cs typeface="Arial"/>
              </a:rPr>
              <a:t>ers</a:t>
            </a:r>
            <a:r>
              <a:rPr lang="fr-FR" sz="5800" dirty="0">
                <a:latin typeface="Arial"/>
                <a:cs typeface="Arial"/>
              </a:rPr>
              <a:t> pas sur le campus</a:t>
            </a:r>
            <a:endParaRPr dirty="0"/>
          </a:p>
        </p:txBody>
      </p:sp>
      <p:sp>
        <p:nvSpPr>
          <p:cNvPr id="8" name="object 5"/>
          <p:cNvSpPr/>
          <p:nvPr/>
        </p:nvSpPr>
        <p:spPr bwMode="auto">
          <a:xfrm>
            <a:off x="1905000" y="3848100"/>
            <a:ext cx="9372599" cy="30598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5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fr-FR" sz="3300" dirty="0">
                <a:latin typeface="Arial"/>
                <a:cs typeface="Arial"/>
              </a:rPr>
              <a:t>Fil jaune et kiosques</a:t>
            </a:r>
          </a:p>
          <a:p>
            <a:pPr>
              <a:defRPr/>
            </a:pPr>
            <a:r>
              <a:rPr lang="fr-FR" sz="3300" b="0" dirty="0">
                <a:latin typeface="Arial"/>
                <a:cs typeface="Arial"/>
              </a:rPr>
              <a:t>En septembre, un numéro unique et gratuit répond à toute question sur la vie universitaire.</a:t>
            </a:r>
          </a:p>
          <a:p>
            <a:pPr>
              <a:defRPr/>
            </a:pPr>
            <a:r>
              <a:rPr lang="fr-FR" sz="3300" b="0" dirty="0">
                <a:latin typeface="Arial"/>
                <a:cs typeface="Arial"/>
              </a:rPr>
              <a:t>Des kiosques d’information sont également ouverts toute l’année sur les campus de Clignancourt, Malesherbes et Michelet.</a:t>
            </a:r>
            <a:endParaRPr lang="fr-FR" sz="3300" b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C43EBD8-EC96-4CB9-B486-EADC50124D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6244" y="7277100"/>
            <a:ext cx="1752600" cy="1752600"/>
          </a:xfrm>
          <a:prstGeom prst="rect">
            <a:avLst/>
          </a:prstGeom>
        </p:spPr>
      </p:pic>
      <p:grpSp>
        <p:nvGrpSpPr>
          <p:cNvPr id="10" name="object 2">
            <a:extLst>
              <a:ext uri="{FF2B5EF4-FFF2-40B4-BE49-F238E27FC236}">
                <a16:creationId xmlns:a16="http://schemas.microsoft.com/office/drawing/2014/main" id="{DEED8C9F-CBDE-4C83-9D5E-17EA3A8CAC8D}"/>
              </a:ext>
            </a:extLst>
          </p:cNvPr>
          <p:cNvGrpSpPr/>
          <p:nvPr/>
        </p:nvGrpSpPr>
        <p:grpSpPr bwMode="auto">
          <a:xfrm>
            <a:off x="12051192" y="2095931"/>
            <a:ext cx="4857652" cy="4866284"/>
            <a:chOff x="12039029" y="2093035"/>
            <a:chExt cx="4869815" cy="4869180"/>
          </a:xfrm>
        </p:grpSpPr>
        <p:pic>
          <p:nvPicPr>
            <p:cNvPr id="11" name="object 3">
              <a:extLst>
                <a:ext uri="{FF2B5EF4-FFF2-40B4-BE49-F238E27FC236}">
                  <a16:creationId xmlns:a16="http://schemas.microsoft.com/office/drawing/2014/main" id="{2998379E-2A01-4C97-9939-8F8DB1D9E41D}"/>
                </a:ext>
              </a:extLst>
            </p:cNvPr>
            <p:cNvPicPr/>
            <p:nvPr/>
          </p:nvPicPr>
          <p:blipFill>
            <a:blip r:embed="rId3"/>
            <a:srcRect l="7528" r="14686"/>
            <a:stretch/>
          </p:blipFill>
          <p:spPr bwMode="auto">
            <a:xfrm>
              <a:off x="12115800" y="2245902"/>
              <a:ext cx="4724399" cy="4563446"/>
            </a:xfrm>
            <a:prstGeom prst="rect">
              <a:avLst/>
            </a:prstGeom>
          </p:spPr>
        </p:pic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E43512D7-2C83-4EB2-B940-CB3D0160B457}"/>
                </a:ext>
              </a:extLst>
            </p:cNvPr>
            <p:cNvSpPr/>
            <p:nvPr/>
          </p:nvSpPr>
          <p:spPr bwMode="auto">
            <a:xfrm>
              <a:off x="12039029" y="2093035"/>
              <a:ext cx="4869815" cy="4869180"/>
            </a:xfrm>
            <a:custGeom>
              <a:avLst/>
              <a:gdLst/>
              <a:ahLst/>
              <a:cxnLst/>
              <a:rect l="l" t="t" r="r" b="b"/>
              <a:pathLst>
                <a:path w="4869815" h="4869180" extrusionOk="0">
                  <a:moveTo>
                    <a:pt x="4869332" y="190881"/>
                  </a:moveTo>
                  <a:lnTo>
                    <a:pt x="4677486" y="190881"/>
                  </a:lnTo>
                  <a:lnTo>
                    <a:pt x="4677486" y="4678464"/>
                  </a:lnTo>
                  <a:lnTo>
                    <a:pt x="4869332" y="4678464"/>
                  </a:lnTo>
                  <a:lnTo>
                    <a:pt x="4869332" y="190881"/>
                  </a:lnTo>
                  <a:close/>
                </a:path>
                <a:path w="4869815" h="4869180" extrusionOk="0">
                  <a:moveTo>
                    <a:pt x="4869332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0" y="4678680"/>
                  </a:lnTo>
                  <a:lnTo>
                    <a:pt x="0" y="4869180"/>
                  </a:lnTo>
                  <a:lnTo>
                    <a:pt x="4869332" y="4869180"/>
                  </a:lnTo>
                  <a:lnTo>
                    <a:pt x="4869332" y="4678680"/>
                  </a:lnTo>
                  <a:lnTo>
                    <a:pt x="190881" y="4678680"/>
                  </a:lnTo>
                  <a:lnTo>
                    <a:pt x="190881" y="190500"/>
                  </a:lnTo>
                  <a:lnTo>
                    <a:pt x="4869332" y="190500"/>
                  </a:lnTo>
                  <a:lnTo>
                    <a:pt x="4869332" y="0"/>
                  </a:lnTo>
                  <a:close/>
                </a:path>
              </a:pathLst>
            </a:custGeom>
            <a:solidFill>
              <a:srgbClr val="1D276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Grayscale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>
    <a:extraClrScheme>
      <a:clrScheme name="Office">
        <a:dk1>
          <a:sysClr val="windowText" lastClr="000000"/>
        </a:dk1>
        <a:lt1>
          <a:sysClr val="window" lastClr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FFFFFF"/>
        </a:hlink>
        <a:folHlink>
          <a:srgbClr val="800080"/>
        </a:folHlink>
      </a:clrScheme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2636</TotalTime>
  <Words>1794</Words>
  <Application>Microsoft Office PowerPoint</Application>
  <DocSecurity>0</DocSecurity>
  <PresentationFormat>Personnalisé</PresentationFormat>
  <Paragraphs>281</Paragraphs>
  <Slides>31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Century Gothic</vt:lpstr>
      <vt:lpstr>Wingdings</vt:lpstr>
      <vt:lpstr>Office Theme</vt:lpstr>
      <vt:lpstr>Présentation PowerPoint</vt:lpstr>
      <vt:lpstr>Calendrier de la rentrée</vt:lpstr>
      <vt:lpstr>Site officiel de la Faculté des Lettres de Sorbonne Université « Je prépare ma rentrée 2026 » : https://lettres.sorbonne-universite.fr/actualites/je-prepare-ma-rentree-2026   8 thématiques (étapes à suivre) pour une bonne intégration dans l’établissement.   + l’information diffusée par votre UFR d’appartenance.           Sources d’information sur la scolarité, à consulter très régulièrement et tout au long de l’année universitaire : y compris vos boites mails (personnelle et étudiante  prenom-nom@sorbonne-universite.fr), en vérifiant les spams.</vt:lpstr>
      <vt:lpstr>Inscription Administrative (IA) en formation initiale </vt:lpstr>
      <vt:lpstr>Inscription Administrative (IA)</vt:lpstr>
      <vt:lpstr>Inscription Pédagogique (IP) </vt:lpstr>
      <vt:lpstr>Examens </vt:lpstr>
      <vt:lpstr>Dossier administratif</vt:lpstr>
      <vt:lpstr>Les 1ers pas sur le campus</vt:lpstr>
      <vt:lpstr>Accompagnement  pédagogique</vt:lpstr>
      <vt:lpstr>Santé et bien-être</vt:lpstr>
      <vt:lpstr>Aides financières et juridiques</vt:lpstr>
      <vt:lpstr>Culture</vt:lpstr>
      <vt:lpstr>Sport</vt:lpstr>
      <vt:lpstr>Environnement numérique de travail (ENT)</vt:lpstr>
      <vt:lpstr>Environnement numérique de travail (ENT)</vt:lpstr>
      <vt:lpstr>Moodle</vt:lpstr>
      <vt:lpstr>Messagerie</vt:lpstr>
      <vt:lpstr>Site internet officiel</vt:lpstr>
      <vt:lpstr>Mises à disposition</vt:lpstr>
      <vt:lpstr>Permanences d’assistance numérique</vt:lpstr>
      <vt:lpstr>Financer des achats de matériel numérique</vt:lpstr>
      <vt:lpstr>Présentation PowerPoint</vt:lpstr>
      <vt:lpstr>Rencontrez-nous</vt:lpstr>
      <vt:lpstr>Les bibliothèques  de Lettres</vt:lpstr>
      <vt:lpstr>Services, ressources et vie de campus des bibliothèques</vt:lpstr>
      <vt:lpstr>Projet étudiant</vt:lpstr>
      <vt:lpstr>Engagement étudiant</vt:lpstr>
      <vt:lpstr>Vie démocratique et élections</vt:lpstr>
      <vt:lpstr>Suivez la Faculté sur les réseaux sociaux !</vt:lpstr>
      <vt:lpstr>Bonne rentrée à tous et à toutes 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Conférence d'accueil</dc:title>
  <dc:subject/>
  <dc:creator>Pauline Destouches</dc:creator>
  <cp:keywords>DAFGSxsntzU,BADt4-u6RtE</cp:keywords>
  <dc:description/>
  <cp:lastModifiedBy>Anne Laure Barrès</cp:lastModifiedBy>
  <cp:revision>192</cp:revision>
  <cp:lastPrinted>2026-08-27T07:58:32Z</cp:lastPrinted>
  <dcterms:created xsi:type="dcterms:W3CDTF">2022-09-01T09:04:59Z</dcterms:created>
  <dcterms:modified xsi:type="dcterms:W3CDTF">2026-08-31T12:19:30Z</dcterms:modified>
  <cp:category/>
  <dc:identifier/>
  <cp:contentStatus/>
  <dc:language/>
  <cp:version/>
</cp:coreProperties>
</file>