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  <p:sldMasterId id="2147483676" r:id="rId3"/>
  </p:sldMasterIdLst>
  <p:sldIdLst>
    <p:sldId id="257" r:id="rId4"/>
    <p:sldId id="258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orbonne-universites.fr/" TargetMode="Externa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orbonne-universites.fr/" TargetMode="External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orbonne-universites.fr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uver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4584" y="1988840"/>
            <a:ext cx="10081683" cy="1692188"/>
          </a:xfrm>
        </p:spPr>
        <p:txBody>
          <a:bodyPr anchor="ctr">
            <a:noAutofit/>
          </a:bodyPr>
          <a:lstStyle>
            <a:lvl1pPr>
              <a:defRPr sz="5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74406" y="2302024"/>
            <a:ext cx="4141861" cy="406896"/>
          </a:xfrm>
        </p:spPr>
        <p:txBody>
          <a:bodyPr>
            <a:normAutofit/>
          </a:bodyPr>
          <a:lstStyle>
            <a:lvl1pPr marL="0" indent="0" algn="l">
              <a:buNone/>
              <a:defRPr sz="1000" cap="all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9418422" y="5863041"/>
            <a:ext cx="2197845" cy="615553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Document confidentiel –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 peut être reproduit ni diffusé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sans l'accord préalable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 Sorbonne Université.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421" y="4999741"/>
            <a:ext cx="2160000" cy="65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9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797845" y="2024844"/>
            <a:ext cx="1922224" cy="1619796"/>
          </a:xfrm>
        </p:spPr>
        <p:txBody>
          <a:bodyPr wrap="none" anchor="t">
            <a:noAutofit/>
          </a:bodyPr>
          <a:lstStyle>
            <a:lvl1pPr algn="l">
              <a:lnSpc>
                <a:spcPts val="16000"/>
              </a:lnSpc>
              <a:defRPr sz="16000" b="0" cap="all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95867" y="3765018"/>
            <a:ext cx="6720399" cy="1320167"/>
          </a:xfrm>
        </p:spPr>
        <p:txBody>
          <a:bodyPr anchor="t"/>
          <a:lstStyle>
            <a:lvl1pPr marL="0" indent="0" algn="l">
              <a:lnSpc>
                <a:spcPct val="110000"/>
              </a:lnSpc>
              <a:buNone/>
              <a:defRPr sz="1600" cap="all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663"/>
            <a:ext cx="1584000" cy="477543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5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10081683" cy="40322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139079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5472000" y="-9061"/>
            <a:ext cx="6720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3637056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3649315" cy="4032250"/>
          </a:xfrm>
        </p:spPr>
        <p:txBody>
          <a:bodyPr/>
          <a:lstStyle>
            <a:lvl1pPr>
              <a:defRPr sz="140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/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5472000" y="6165384"/>
            <a:ext cx="6720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168832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0" y="-9061"/>
            <a:ext cx="12192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0" y="6165384"/>
            <a:ext cx="12192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66050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ô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582973" y="1412776"/>
            <a:ext cx="7033293" cy="900100"/>
          </a:xfrm>
        </p:spPr>
        <p:txBody>
          <a:bodyPr anchor="b"/>
          <a:lstStyle>
            <a:lvl1pPr>
              <a:defRPr sz="1400" cap="all" baseline="0">
                <a:solidFill>
                  <a:schemeClr val="bg1"/>
                </a:solidFill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>
            <a:hlinkClick r:id="rId2"/>
          </p:cNvPr>
          <p:cNvSpPr txBox="1"/>
          <p:nvPr userDrawn="1"/>
        </p:nvSpPr>
        <p:spPr>
          <a:xfrm>
            <a:off x="4829130" y="6612741"/>
            <a:ext cx="1476934" cy="123111"/>
          </a:xfrm>
          <a:prstGeom prst="rect">
            <a:avLst/>
          </a:prstGeom>
          <a:noFill/>
        </p:spPr>
        <p:txBody>
          <a:bodyPr wrap="none" lIns="36000" tIns="0" rIns="3600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SORBONNE-UNIVERSITE.FR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44" y="2972949"/>
            <a:ext cx="2977984" cy="89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9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uver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4584" y="1988840"/>
            <a:ext cx="10081683" cy="1692188"/>
          </a:xfrm>
        </p:spPr>
        <p:txBody>
          <a:bodyPr anchor="ctr">
            <a:noAutofit/>
          </a:bodyPr>
          <a:lstStyle>
            <a:lvl1pPr>
              <a:defRPr sz="5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74406" y="2302024"/>
            <a:ext cx="4141861" cy="406896"/>
          </a:xfrm>
        </p:spPr>
        <p:txBody>
          <a:bodyPr>
            <a:normAutofit/>
          </a:bodyPr>
          <a:lstStyle>
            <a:lvl1pPr marL="0" indent="0" algn="l">
              <a:buNone/>
              <a:defRPr sz="1000" cap="all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9418422" y="5863041"/>
            <a:ext cx="2197845" cy="615553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Document confidentiel –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 peut être reproduit ni diffusé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sans l'accord préalable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 Sorbonne Université.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421" y="4999741"/>
            <a:ext cx="2160000" cy="65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43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548680"/>
            <a:ext cx="10047816" cy="1440160"/>
          </a:xfrm>
        </p:spPr>
        <p:txBody>
          <a:bodyPr>
            <a:noAutofit/>
          </a:bodyPr>
          <a:lstStyle>
            <a:lvl1pPr>
              <a:defRPr sz="5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7"/>
          </p:nvPr>
        </p:nvSpPr>
        <p:spPr>
          <a:xfrm>
            <a:off x="1534584" y="2708921"/>
            <a:ext cx="5761549" cy="3599805"/>
          </a:xfrm>
        </p:spPr>
        <p:txBody>
          <a:bodyPr/>
          <a:lstStyle>
            <a:lvl1pPr marL="288000" indent="-288000">
              <a:spcBef>
                <a:spcPts val="600"/>
              </a:spcBef>
              <a:buClr>
                <a:schemeClr val="accent4"/>
              </a:buClr>
              <a:buFont typeface="+mj-lt"/>
              <a:buAutoNum type="arabicPeriod"/>
              <a:defRPr sz="1400" cap="all" baseline="0"/>
            </a:lvl1pPr>
            <a:lvl2pPr marL="288000">
              <a:spcBef>
                <a:spcPts val="0"/>
              </a:spcBef>
              <a:spcAft>
                <a:spcPts val="0"/>
              </a:spcAft>
              <a:defRPr sz="1200" b="0"/>
            </a:lvl2pPr>
            <a:lvl3pPr marL="288000"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12610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797845" y="2024844"/>
            <a:ext cx="1922224" cy="1619796"/>
          </a:xfrm>
        </p:spPr>
        <p:txBody>
          <a:bodyPr wrap="none" anchor="t">
            <a:noAutofit/>
          </a:bodyPr>
          <a:lstStyle>
            <a:lvl1pPr algn="l">
              <a:lnSpc>
                <a:spcPts val="16000"/>
              </a:lnSpc>
              <a:defRPr sz="16000" b="0" cap="all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95867" y="3765018"/>
            <a:ext cx="6720399" cy="1320167"/>
          </a:xfrm>
        </p:spPr>
        <p:txBody>
          <a:bodyPr anchor="t"/>
          <a:lstStyle>
            <a:lvl1pPr marL="0" indent="0" algn="l">
              <a:lnSpc>
                <a:spcPct val="110000"/>
              </a:lnSpc>
              <a:buNone/>
              <a:defRPr sz="1600" cap="all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663"/>
            <a:ext cx="1584000" cy="477543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2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10081683" cy="40322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77093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5472000" y="-9061"/>
            <a:ext cx="6720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3637056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3649315" cy="4032250"/>
          </a:xfrm>
        </p:spPr>
        <p:txBody>
          <a:bodyPr/>
          <a:lstStyle>
            <a:lvl1pPr>
              <a:defRPr sz="140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/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5472000" y="6165384"/>
            <a:ext cx="6720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378262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548680"/>
            <a:ext cx="10047816" cy="1440160"/>
          </a:xfrm>
        </p:spPr>
        <p:txBody>
          <a:bodyPr>
            <a:noAutofit/>
          </a:bodyPr>
          <a:lstStyle>
            <a:lvl1pPr>
              <a:defRPr sz="5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7"/>
          </p:nvPr>
        </p:nvSpPr>
        <p:spPr>
          <a:xfrm>
            <a:off x="1534584" y="2708921"/>
            <a:ext cx="5761549" cy="3599805"/>
          </a:xfrm>
        </p:spPr>
        <p:txBody>
          <a:bodyPr/>
          <a:lstStyle>
            <a:lvl1pPr marL="288000" indent="-288000">
              <a:spcBef>
                <a:spcPts val="600"/>
              </a:spcBef>
              <a:buClr>
                <a:schemeClr val="accent4"/>
              </a:buClr>
              <a:buFont typeface="+mj-lt"/>
              <a:buAutoNum type="arabicPeriod"/>
              <a:defRPr sz="1400" cap="all" baseline="0"/>
            </a:lvl1pPr>
            <a:lvl2pPr marL="288000">
              <a:spcBef>
                <a:spcPts val="0"/>
              </a:spcBef>
              <a:spcAft>
                <a:spcPts val="0"/>
              </a:spcAft>
              <a:defRPr sz="1200" b="0"/>
            </a:lvl2pPr>
            <a:lvl3pPr marL="288000"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70363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0" y="-9061"/>
            <a:ext cx="12192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0" y="6165384"/>
            <a:ext cx="12192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27901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ô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582973" y="1412776"/>
            <a:ext cx="7033293" cy="900100"/>
          </a:xfrm>
        </p:spPr>
        <p:txBody>
          <a:bodyPr anchor="b"/>
          <a:lstStyle>
            <a:lvl1pPr>
              <a:defRPr sz="1400" cap="all" baseline="0">
                <a:solidFill>
                  <a:schemeClr val="bg1"/>
                </a:solidFill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>
            <a:hlinkClick r:id="rId2"/>
          </p:cNvPr>
          <p:cNvSpPr txBox="1"/>
          <p:nvPr userDrawn="1"/>
        </p:nvSpPr>
        <p:spPr>
          <a:xfrm>
            <a:off x="4829130" y="6612741"/>
            <a:ext cx="1476934" cy="123111"/>
          </a:xfrm>
          <a:prstGeom prst="rect">
            <a:avLst/>
          </a:prstGeom>
          <a:noFill/>
        </p:spPr>
        <p:txBody>
          <a:bodyPr wrap="none" lIns="36000" tIns="0" rIns="3600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SORBONNE-UNIVERSITE.FR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44" y="2972949"/>
            <a:ext cx="2977984" cy="89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1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797845" y="2024844"/>
            <a:ext cx="1922224" cy="1619796"/>
          </a:xfrm>
        </p:spPr>
        <p:txBody>
          <a:bodyPr wrap="none" anchor="t">
            <a:noAutofit/>
          </a:bodyPr>
          <a:lstStyle>
            <a:lvl1pPr algn="l">
              <a:lnSpc>
                <a:spcPts val="16000"/>
              </a:lnSpc>
              <a:defRPr sz="16000" b="0" cap="all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95867" y="3765018"/>
            <a:ext cx="6720399" cy="1320167"/>
          </a:xfrm>
        </p:spPr>
        <p:txBody>
          <a:bodyPr anchor="t"/>
          <a:lstStyle>
            <a:lvl1pPr marL="0" indent="0" algn="l">
              <a:lnSpc>
                <a:spcPct val="110000"/>
              </a:lnSpc>
              <a:buNone/>
              <a:defRPr sz="1600" cap="all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663"/>
            <a:ext cx="1584000" cy="477543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49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10081683" cy="40322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348929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5472000" y="-9061"/>
            <a:ext cx="6720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3637056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3649315" cy="4032250"/>
          </a:xfrm>
        </p:spPr>
        <p:txBody>
          <a:bodyPr/>
          <a:lstStyle>
            <a:lvl1pPr>
              <a:defRPr sz="140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/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5472000" y="6165384"/>
            <a:ext cx="6720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296802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0" y="-9061"/>
            <a:ext cx="12192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0" y="6165384"/>
            <a:ext cx="12192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40265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ô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582973" y="1412776"/>
            <a:ext cx="7033293" cy="900100"/>
          </a:xfrm>
        </p:spPr>
        <p:txBody>
          <a:bodyPr anchor="b"/>
          <a:lstStyle>
            <a:lvl1pPr>
              <a:defRPr sz="1400" cap="all" baseline="0">
                <a:solidFill>
                  <a:schemeClr val="bg1"/>
                </a:solidFill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>
            <a:hlinkClick r:id="rId2"/>
          </p:cNvPr>
          <p:cNvSpPr txBox="1"/>
          <p:nvPr userDrawn="1"/>
        </p:nvSpPr>
        <p:spPr>
          <a:xfrm>
            <a:off x="4829130" y="6612741"/>
            <a:ext cx="1476934" cy="123111"/>
          </a:xfrm>
          <a:prstGeom prst="rect">
            <a:avLst/>
          </a:prstGeom>
          <a:noFill/>
        </p:spPr>
        <p:txBody>
          <a:bodyPr wrap="none" lIns="36000" tIns="0" rIns="3600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SORBONNE-UNIVERSITE.FR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44" y="2972949"/>
            <a:ext cx="2977984" cy="89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68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uver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4584" y="1988840"/>
            <a:ext cx="10081683" cy="1692188"/>
          </a:xfrm>
        </p:spPr>
        <p:txBody>
          <a:bodyPr anchor="ctr">
            <a:noAutofit/>
          </a:bodyPr>
          <a:lstStyle>
            <a:lvl1pPr>
              <a:defRPr sz="5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74406" y="2302024"/>
            <a:ext cx="4141861" cy="406896"/>
          </a:xfrm>
        </p:spPr>
        <p:txBody>
          <a:bodyPr>
            <a:normAutofit/>
          </a:bodyPr>
          <a:lstStyle>
            <a:lvl1pPr marL="0" indent="0" algn="l">
              <a:buNone/>
              <a:defRPr sz="1000" cap="all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9418422" y="5863041"/>
            <a:ext cx="2197845" cy="615553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Document confidentiel –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 peut être reproduit ni diffusé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sans l'accord préalable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 Sorbonne Université.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421" y="4999741"/>
            <a:ext cx="2160000" cy="65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2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548680"/>
            <a:ext cx="10047816" cy="1440160"/>
          </a:xfrm>
        </p:spPr>
        <p:txBody>
          <a:bodyPr>
            <a:noAutofit/>
          </a:bodyPr>
          <a:lstStyle>
            <a:lvl1pPr>
              <a:defRPr sz="5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7"/>
          </p:nvPr>
        </p:nvSpPr>
        <p:spPr>
          <a:xfrm>
            <a:off x="1534584" y="2708921"/>
            <a:ext cx="5761549" cy="3599805"/>
          </a:xfrm>
        </p:spPr>
        <p:txBody>
          <a:bodyPr/>
          <a:lstStyle>
            <a:lvl1pPr marL="288000" indent="-288000">
              <a:spcBef>
                <a:spcPts val="600"/>
              </a:spcBef>
              <a:buClr>
                <a:schemeClr val="accent4"/>
              </a:buClr>
              <a:buFont typeface="+mj-lt"/>
              <a:buAutoNum type="arabicPeriod"/>
              <a:defRPr sz="1400" cap="all" baseline="0"/>
            </a:lvl1pPr>
            <a:lvl2pPr marL="288000">
              <a:spcBef>
                <a:spcPts val="0"/>
              </a:spcBef>
              <a:spcAft>
                <a:spcPts val="0"/>
              </a:spcAft>
              <a:defRPr sz="1200" b="0"/>
            </a:lvl2pPr>
            <a:lvl3pPr marL="288000"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38617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10047816" cy="1143000"/>
          </a:xfrm>
          <a:prstGeom prst="rect">
            <a:avLst/>
          </a:prstGeom>
        </p:spPr>
        <p:txBody>
          <a:bodyPr vert="horz" lIns="36000" tIns="0" rIns="3600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34584" y="2276872"/>
            <a:ext cx="10047816" cy="4031853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401672" y="6601044"/>
            <a:ext cx="3360000" cy="107722"/>
          </a:xfrm>
          <a:prstGeom prst="rect">
            <a:avLst/>
          </a:prstGeom>
        </p:spPr>
        <p:txBody>
          <a:bodyPr vert="horz" lIns="36000" tIns="0" rIns="36000" bIns="0" rtlCol="0" anchor="b">
            <a:spAutoFit/>
          </a:bodyPr>
          <a:lstStyle>
            <a:lvl1pPr algn="ctr">
              <a:defRPr sz="700">
                <a:solidFill>
                  <a:schemeClr val="accent1"/>
                </a:solidFill>
              </a:defRPr>
            </a:lvl1pPr>
          </a:lstStyle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srgbClr val="E6332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srgbClr val="E6332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310"/>
            <a:ext cx="1584000" cy="47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174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FontTx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600"/>
        </a:spcBef>
        <a:spcAft>
          <a:spcPts val="300"/>
        </a:spcAft>
        <a:buFontTx/>
        <a:buNone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504000" indent="-144000" algn="l" defTabSz="914400" rtl="0" eaLnBrk="1" latinLnBrk="0" hangingPunct="1">
        <a:spcBef>
          <a:spcPts val="0"/>
        </a:spcBef>
        <a:buSzPct val="80000"/>
        <a:buFont typeface="Wingdings" panose="05000000000000000000" pitchFamily="2" charset="2"/>
        <a:buChar char="l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648000" indent="-108000" algn="l" defTabSz="914400" rtl="0" eaLnBrk="1" latinLnBrk="0" hangingPunct="1">
        <a:spcBef>
          <a:spcPts val="0"/>
        </a:spcBef>
        <a:buFont typeface="Arial" panose="020B0604020202020204" pitchFamily="34" charset="0"/>
        <a:buChar char="»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10047816" cy="1143000"/>
          </a:xfrm>
          <a:prstGeom prst="rect">
            <a:avLst/>
          </a:prstGeom>
        </p:spPr>
        <p:txBody>
          <a:bodyPr vert="horz" lIns="36000" tIns="0" rIns="3600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34584" y="2276872"/>
            <a:ext cx="10047816" cy="4031853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401672" y="6601044"/>
            <a:ext cx="3360000" cy="107722"/>
          </a:xfrm>
          <a:prstGeom prst="rect">
            <a:avLst/>
          </a:prstGeom>
        </p:spPr>
        <p:txBody>
          <a:bodyPr vert="horz" lIns="36000" tIns="0" rIns="36000" bIns="0" rtlCol="0" anchor="b">
            <a:spAutoFit/>
          </a:bodyPr>
          <a:lstStyle>
            <a:lvl1pPr algn="ctr">
              <a:defRPr sz="700">
                <a:solidFill>
                  <a:schemeClr val="accent1"/>
                </a:solidFill>
              </a:defRPr>
            </a:lvl1pPr>
          </a:lstStyle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srgbClr val="E6332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srgbClr val="E6332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310"/>
            <a:ext cx="1584000" cy="47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09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FontTx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600"/>
        </a:spcBef>
        <a:spcAft>
          <a:spcPts val="300"/>
        </a:spcAft>
        <a:buFontTx/>
        <a:buNone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504000" indent="-144000" algn="l" defTabSz="914400" rtl="0" eaLnBrk="1" latinLnBrk="0" hangingPunct="1">
        <a:spcBef>
          <a:spcPts val="0"/>
        </a:spcBef>
        <a:buSzPct val="80000"/>
        <a:buFont typeface="Wingdings" panose="05000000000000000000" pitchFamily="2" charset="2"/>
        <a:buChar char="l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648000" indent="-108000" algn="l" defTabSz="914400" rtl="0" eaLnBrk="1" latinLnBrk="0" hangingPunct="1">
        <a:spcBef>
          <a:spcPts val="0"/>
        </a:spcBef>
        <a:buFont typeface="Arial" panose="020B0604020202020204" pitchFamily="34" charset="0"/>
        <a:buChar char="»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10047816" cy="1143000"/>
          </a:xfrm>
          <a:prstGeom prst="rect">
            <a:avLst/>
          </a:prstGeom>
        </p:spPr>
        <p:txBody>
          <a:bodyPr vert="horz" lIns="36000" tIns="0" rIns="3600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34584" y="2276872"/>
            <a:ext cx="10047816" cy="4031853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401672" y="6601044"/>
            <a:ext cx="3360000" cy="107722"/>
          </a:xfrm>
          <a:prstGeom prst="rect">
            <a:avLst/>
          </a:prstGeom>
        </p:spPr>
        <p:txBody>
          <a:bodyPr vert="horz" lIns="36000" tIns="0" rIns="36000" bIns="0" rtlCol="0" anchor="b">
            <a:spAutoFit/>
          </a:bodyPr>
          <a:lstStyle>
            <a:lvl1pPr algn="ctr">
              <a:defRPr sz="700">
                <a:solidFill>
                  <a:schemeClr val="accent1"/>
                </a:solidFill>
              </a:defRPr>
            </a:lvl1pPr>
          </a:lstStyle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srgbClr val="E6332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srgbClr val="E6332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310"/>
            <a:ext cx="1584000" cy="47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0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FontTx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600"/>
        </a:spcBef>
        <a:spcAft>
          <a:spcPts val="300"/>
        </a:spcAft>
        <a:buFontTx/>
        <a:buNone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504000" indent="-144000" algn="l" defTabSz="914400" rtl="0" eaLnBrk="1" latinLnBrk="0" hangingPunct="1">
        <a:spcBef>
          <a:spcPts val="0"/>
        </a:spcBef>
        <a:buSzPct val="80000"/>
        <a:buFont typeface="Wingdings" panose="05000000000000000000" pitchFamily="2" charset="2"/>
        <a:buChar char="l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648000" indent="-108000" algn="l" defTabSz="914400" rtl="0" eaLnBrk="1" latinLnBrk="0" hangingPunct="1">
        <a:spcBef>
          <a:spcPts val="0"/>
        </a:spcBef>
        <a:buFont typeface="Arial" panose="020B0604020202020204" pitchFamily="34" charset="0"/>
        <a:buChar char="»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elle.reggiani@gmail.com" TargetMode="External"/><Relationship Id="rId2" Type="http://schemas.openxmlformats.org/officeDocument/2006/relationships/hyperlink" Target="mailto:Lettres-LangueFrancaise-Sorbonne@sorbonne-universite.fr" TargetMode="Externa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moodle-lettres-24.sorbonne-universite.fr/mod/folder/view.php?id=1170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207568" y="2024843"/>
            <a:ext cx="8064896" cy="3239487"/>
          </a:xfr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fr-FR" sz="4000" dirty="0"/>
              <a:t>Master RECHERCHE</a:t>
            </a:r>
            <a:br>
              <a:rPr lang="fr-FR" sz="4000" dirty="0"/>
            </a:br>
            <a:r>
              <a:rPr lang="fr-FR" sz="4000" dirty="0"/>
              <a:t>Langue française</a:t>
            </a:r>
            <a:br>
              <a:rPr lang="fr-FR" sz="4000" dirty="0"/>
            </a:br>
            <a:r>
              <a:rPr lang="fr-FR" sz="4000" dirty="0"/>
              <a:t>Responsable</a:t>
            </a:r>
            <a:br>
              <a:rPr lang="fr-FR" sz="4000" dirty="0"/>
            </a:br>
            <a:r>
              <a:rPr lang="fr-FR" sz="4000" dirty="0"/>
              <a:t>PR. C. Reggiani</a:t>
            </a:r>
            <a:br>
              <a:rPr lang="fr-FR" sz="4000" dirty="0"/>
            </a:br>
            <a:r>
              <a:rPr lang="fr-FR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195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39616" y="836712"/>
            <a:ext cx="7535862" cy="1143000"/>
          </a:xfrm>
        </p:spPr>
        <p:txBody>
          <a:bodyPr/>
          <a:lstStyle/>
          <a:p>
            <a:r>
              <a:rPr lang="fr-FR" dirty="0"/>
              <a:t>Master recherche </a:t>
            </a:r>
            <a:br>
              <a:rPr lang="fr-FR" dirty="0"/>
            </a:br>
            <a:r>
              <a:rPr lang="fr-FR" dirty="0"/>
              <a:t>Langue française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2674938" y="2204864"/>
            <a:ext cx="7561262" cy="4536504"/>
          </a:xfrm>
        </p:spPr>
        <p:txBody>
          <a:bodyPr>
            <a:normAutofit fontScale="85000" lnSpcReduction="20000"/>
          </a:bodyPr>
          <a:lstStyle/>
          <a:p>
            <a:pPr marL="342000" indent="-342000">
              <a:buFont typeface="Arial" panose="020B0604020202020204" pitchFamily="34" charset="0"/>
              <a:buChar char="•"/>
            </a:pPr>
            <a:r>
              <a:rPr lang="fr-FR" sz="2600" dirty="0">
                <a:latin typeface="+mn-lt"/>
              </a:rPr>
              <a:t>Approches diverses de la langue française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>
              <a:spcBef>
                <a:spcPts val="1200"/>
              </a:spcBef>
            </a:pPr>
            <a:endParaRPr lang="fr-FR" sz="2300" dirty="0">
              <a:latin typeface="+mn-lt"/>
            </a:endParaRPr>
          </a:p>
          <a:p>
            <a:pPr>
              <a:spcBef>
                <a:spcPts val="2400"/>
              </a:spcBef>
            </a:pPr>
            <a:r>
              <a:rPr lang="fr-FR" sz="2300" dirty="0">
                <a:latin typeface="+mn-lt"/>
              </a:rPr>
              <a:t>Composante: UFR de Langue française</a:t>
            </a:r>
          </a:p>
          <a:p>
            <a:pPr>
              <a:spcBef>
                <a:spcPts val="2400"/>
              </a:spcBef>
            </a:pPr>
            <a:endParaRPr lang="fr-FR" sz="2300" dirty="0">
              <a:latin typeface="+mn-lt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74938" y="2566144"/>
          <a:ext cx="6949454" cy="3397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10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8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0808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Axe synchronique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Axe historique et philologique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Sémantique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Edition de textes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Linguistique française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Lexicologie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Stylistique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Grammaire historique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Intersémiotique des 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Linguistique diachronique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Analyse du discours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Histoire de la rhétorique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Rhétorique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Histoire de la poétique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Poétique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Francophonie, variété des français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Image 7">
            <a:extLst>
              <a:ext uri="{FF2B5EF4-FFF2-40B4-BE49-F238E27FC236}">
                <a16:creationId xmlns:a16="http://schemas.microsoft.com/office/drawing/2014/main" id="{E63CD8BF-0765-4DF4-B0F7-653A01F0A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208" y="31604"/>
            <a:ext cx="2664296" cy="197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76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Master recherche</a:t>
            </a:r>
            <a:br>
              <a:rPr lang="fr-FR" dirty="0"/>
            </a:br>
            <a:r>
              <a:rPr lang="fr-FR" dirty="0"/>
              <a:t>Langue française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E6332A"/>
                </a:solidFill>
                <a:latin typeface="Arial"/>
              </a:rPr>
              <a:t>Titre de la </a:t>
            </a:r>
            <a:r>
              <a:rPr lang="fr-FR" dirty="0" err="1">
                <a:solidFill>
                  <a:srgbClr val="E6332A"/>
                </a:solidFill>
                <a:latin typeface="Arial"/>
              </a:rPr>
              <a:t>présentaton</a:t>
            </a:r>
            <a:endParaRPr lang="fr-FR" dirty="0">
              <a:solidFill>
                <a:srgbClr val="E6332A"/>
              </a:solidFill>
              <a:latin typeface="Arial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sz="2000" smtClean="0"/>
              <a:t>Contacts </a:t>
            </a:r>
            <a:r>
              <a:rPr lang="fr-FR" smtClean="0"/>
              <a:t>: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Secrétariat :</a:t>
            </a:r>
            <a:endParaRPr lang="fr-FR" dirty="0"/>
          </a:p>
          <a:p>
            <a:r>
              <a:rPr lang="fr-FR" dirty="0" err="1"/>
              <a:t>Ufr</a:t>
            </a:r>
            <a:r>
              <a:rPr lang="fr-FR" dirty="0"/>
              <a:t> de langue française, escalier G, rez-de-chaussée</a:t>
            </a:r>
          </a:p>
          <a:p>
            <a:r>
              <a:rPr lang="fr-FR" dirty="0"/>
              <a:t>Mme </a:t>
            </a:r>
            <a:r>
              <a:rPr lang="it-IT" dirty="0"/>
              <a:t>Géraldine FERRARI</a:t>
            </a:r>
          </a:p>
          <a:p>
            <a:r>
              <a:rPr lang="it-IT" dirty="0"/>
              <a:t>01 40 46 25 21</a:t>
            </a:r>
          </a:p>
          <a:p>
            <a:r>
              <a:rPr lang="it-IT" dirty="0">
                <a:solidFill>
                  <a:srgbClr val="FF0000"/>
                </a:solidFill>
                <a:hlinkClick r:id="rId2"/>
              </a:rPr>
              <a:t>Lettres-LangueFrancaise-Sorbonne@sorbonne-universite.fr</a:t>
            </a:r>
            <a:endParaRPr lang="it-IT" dirty="0">
              <a:solidFill>
                <a:srgbClr val="FF0000"/>
              </a:solidFill>
            </a:endParaRPr>
          </a:p>
          <a:p>
            <a:endParaRPr lang="fr-FR" dirty="0"/>
          </a:p>
          <a:p>
            <a:r>
              <a:rPr lang="fr-FR" dirty="0"/>
              <a:t>Responsable du </a:t>
            </a:r>
            <a:r>
              <a:rPr lang="fr-FR" dirty="0" smtClean="0"/>
              <a:t>parcours :</a:t>
            </a:r>
            <a:endParaRPr lang="fr-FR" dirty="0"/>
          </a:p>
          <a:p>
            <a:r>
              <a:rPr lang="fr-FR" dirty="0"/>
              <a:t>	Pr. Christelle Reggiani</a:t>
            </a:r>
          </a:p>
          <a:p>
            <a:r>
              <a:rPr lang="fr-FR" dirty="0">
                <a:hlinkClick r:id="rId3"/>
              </a:rPr>
              <a:t>christelle.reggiani@gmail.com</a:t>
            </a:r>
            <a:endParaRPr lang="fr-FR" dirty="0"/>
          </a:p>
          <a:p>
            <a:endParaRPr lang="fr-FR" dirty="0"/>
          </a:p>
          <a:p>
            <a:r>
              <a:rPr lang="it-IT" dirty="0" smtClean="0">
                <a:solidFill>
                  <a:schemeClr val="accent2"/>
                </a:solidFill>
              </a:rPr>
              <a:t>Brochure </a:t>
            </a:r>
            <a:r>
              <a:rPr lang="it-IT" dirty="0">
                <a:solidFill>
                  <a:schemeClr val="accent2"/>
                </a:solidFill>
              </a:rPr>
              <a:t>téléchargeable en </a:t>
            </a:r>
            <a:r>
              <a:rPr lang="it-IT" dirty="0">
                <a:solidFill>
                  <a:schemeClr val="accent2"/>
                </a:solidFill>
              </a:rPr>
              <a:t>ligne : </a:t>
            </a:r>
            <a:r>
              <a:rPr lang="it-IT" dirty="0">
                <a:solidFill>
                  <a:srgbClr val="FF0000"/>
                </a:solidFill>
                <a:hlinkClick r:id="rId4"/>
              </a:rPr>
              <a:t>https://</a:t>
            </a:r>
            <a:r>
              <a:rPr lang="it-IT" dirty="0" smtClean="0">
                <a:solidFill>
                  <a:srgbClr val="FF0000"/>
                </a:solidFill>
                <a:hlinkClick r:id="rId4"/>
              </a:rPr>
              <a:t>moodle-lettres-24.sorbonne-universite.fr/mod/folder/view.php?id=11707</a:t>
            </a:r>
            <a:endParaRPr lang="it-IT" dirty="0" smtClean="0">
              <a:solidFill>
                <a:srgbClr val="FF0000"/>
              </a:solidFill>
            </a:endParaRPr>
          </a:p>
          <a:p>
            <a:endParaRPr lang="it-IT" dirty="0">
              <a:solidFill>
                <a:srgbClr val="FF0000"/>
              </a:solidFill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420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orbonne Université Lettres 4x3 v1">
  <a:themeElements>
    <a:clrScheme name="Sorbonne Université_Couleurs">
      <a:dk1>
        <a:sysClr val="windowText" lastClr="000000"/>
      </a:dk1>
      <a:lt1>
        <a:sysClr val="window" lastClr="FFFFFF"/>
      </a:lt1>
      <a:dk2>
        <a:srgbClr val="1D2769"/>
      </a:dk2>
      <a:lt2>
        <a:srgbClr val="EAE8E5"/>
      </a:lt2>
      <a:accent1>
        <a:srgbClr val="E6332A"/>
      </a:accent1>
      <a:accent2>
        <a:srgbClr val="1D2769"/>
      </a:accent2>
      <a:accent3>
        <a:srgbClr val="52B5E5"/>
      </a:accent3>
      <a:accent4>
        <a:srgbClr val="FFB700"/>
      </a:accent4>
      <a:accent5>
        <a:srgbClr val="AC182E"/>
      </a:accent5>
      <a:accent6>
        <a:srgbClr val="58585A"/>
      </a:accent6>
      <a:hlink>
        <a:srgbClr val="E6332A"/>
      </a:hlink>
      <a:folHlink>
        <a:srgbClr val="E6332A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solidFill>
            <a:schemeClr val="accent4"/>
          </a:solidFill>
        </a:ln>
      </a:spPr>
      <a:bodyPr lIns="36000" tIns="36000" rIns="36000" bIns="36000" rtlCol="0" anchor="ctr"/>
      <a:lstStyle>
        <a:defPPr algn="ctr">
          <a:defRPr sz="1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0" rIns="36000" bIns="0" rtlCol="0">
        <a:spAutoFit/>
      </a:bodyPr>
      <a:lstStyle>
        <a:defPPr>
          <a:defRPr sz="120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Sorbonne Université Lettres 4x3 v1">
  <a:themeElements>
    <a:clrScheme name="Sorbonne Université_Couleurs">
      <a:dk1>
        <a:sysClr val="windowText" lastClr="000000"/>
      </a:dk1>
      <a:lt1>
        <a:sysClr val="window" lastClr="FFFFFF"/>
      </a:lt1>
      <a:dk2>
        <a:srgbClr val="1D2769"/>
      </a:dk2>
      <a:lt2>
        <a:srgbClr val="EAE8E5"/>
      </a:lt2>
      <a:accent1>
        <a:srgbClr val="E6332A"/>
      </a:accent1>
      <a:accent2>
        <a:srgbClr val="1D2769"/>
      </a:accent2>
      <a:accent3>
        <a:srgbClr val="52B5E5"/>
      </a:accent3>
      <a:accent4>
        <a:srgbClr val="FFB700"/>
      </a:accent4>
      <a:accent5>
        <a:srgbClr val="AC182E"/>
      </a:accent5>
      <a:accent6>
        <a:srgbClr val="58585A"/>
      </a:accent6>
      <a:hlink>
        <a:srgbClr val="E6332A"/>
      </a:hlink>
      <a:folHlink>
        <a:srgbClr val="E6332A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solidFill>
            <a:schemeClr val="accent4"/>
          </a:solidFill>
        </a:ln>
      </a:spPr>
      <a:bodyPr lIns="36000" tIns="36000" rIns="36000" bIns="36000" rtlCol="0" anchor="ctr"/>
      <a:lstStyle>
        <a:defPPr algn="ctr">
          <a:defRPr sz="1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0" rIns="36000" bIns="0" rtlCol="0">
        <a:spAutoFit/>
      </a:bodyPr>
      <a:lstStyle>
        <a:defPPr>
          <a:defRPr sz="1200" smtClean="0">
            <a:solidFill>
              <a:schemeClr val="tx2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Sorbonne Université Lettres 4x3 v1">
  <a:themeElements>
    <a:clrScheme name="Sorbonne Université_Couleurs">
      <a:dk1>
        <a:sysClr val="windowText" lastClr="000000"/>
      </a:dk1>
      <a:lt1>
        <a:sysClr val="window" lastClr="FFFFFF"/>
      </a:lt1>
      <a:dk2>
        <a:srgbClr val="1D2769"/>
      </a:dk2>
      <a:lt2>
        <a:srgbClr val="EAE8E5"/>
      </a:lt2>
      <a:accent1>
        <a:srgbClr val="E6332A"/>
      </a:accent1>
      <a:accent2>
        <a:srgbClr val="1D2769"/>
      </a:accent2>
      <a:accent3>
        <a:srgbClr val="52B5E5"/>
      </a:accent3>
      <a:accent4>
        <a:srgbClr val="FFB700"/>
      </a:accent4>
      <a:accent5>
        <a:srgbClr val="AC182E"/>
      </a:accent5>
      <a:accent6>
        <a:srgbClr val="58585A"/>
      </a:accent6>
      <a:hlink>
        <a:srgbClr val="E6332A"/>
      </a:hlink>
      <a:folHlink>
        <a:srgbClr val="E6332A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solidFill>
            <a:schemeClr val="accent4"/>
          </a:solidFill>
        </a:ln>
      </a:spPr>
      <a:bodyPr lIns="36000" tIns="36000" rIns="36000" bIns="36000" rtlCol="0" anchor="ctr"/>
      <a:lstStyle>
        <a:defPPr algn="ctr">
          <a:defRPr sz="1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0" rIns="36000" bIns="0" rtlCol="0">
        <a:spAutoFit/>
      </a:bodyPr>
      <a:lstStyle>
        <a:defPPr>
          <a:defRPr sz="1200" smtClean="0">
            <a:solidFill>
              <a:schemeClr val="tx2"/>
            </a:solidFill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120</Words>
  <Application>Microsoft Office PowerPoint</Application>
  <PresentationFormat>Grand écran</PresentationFormat>
  <Paragraphs>57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Wingdings</vt:lpstr>
      <vt:lpstr>Sorbonne Université Lettres 4x3 v1</vt:lpstr>
      <vt:lpstr>1_Sorbonne Université Lettres 4x3 v1</vt:lpstr>
      <vt:lpstr>2_Sorbonne Université Lettres 4x3 v1</vt:lpstr>
      <vt:lpstr>Master RECHERCHE Langue française Responsable PR. C. Reggiani  </vt:lpstr>
      <vt:lpstr>Master recherche  Langue française</vt:lpstr>
      <vt:lpstr>Master recherche Langue française</vt:lpstr>
    </vt:vector>
  </TitlesOfParts>
  <Company>SSI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RECHERCHE Langue française Présentation C. Reggiani</dc:title>
  <dc:creator>Joëlle Ducos</dc:creator>
  <cp:lastModifiedBy>Géraldine FERRARI</cp:lastModifiedBy>
  <cp:revision>12</cp:revision>
  <dcterms:created xsi:type="dcterms:W3CDTF">2020-07-10T06:25:42Z</dcterms:created>
  <dcterms:modified xsi:type="dcterms:W3CDTF">2024-09-05T09:07:26Z</dcterms:modified>
</cp:coreProperties>
</file>