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94" r:id="rId3"/>
    <p:sldId id="262" r:id="rId4"/>
    <p:sldId id="309" r:id="rId5"/>
    <p:sldId id="291" r:id="rId6"/>
    <p:sldId id="300" r:id="rId7"/>
    <p:sldId id="301" r:id="rId8"/>
    <p:sldId id="298" r:id="rId9"/>
    <p:sldId id="310" r:id="rId10"/>
    <p:sldId id="284" r:id="rId11"/>
    <p:sldId id="286" r:id="rId12"/>
    <p:sldId id="313" r:id="rId13"/>
    <p:sldId id="314" r:id="rId14"/>
    <p:sldId id="287" r:id="rId15"/>
    <p:sldId id="295" r:id="rId16"/>
    <p:sldId id="289" r:id="rId17"/>
    <p:sldId id="296" r:id="rId18"/>
    <p:sldId id="267" r:id="rId19"/>
    <p:sldId id="257" r:id="rId20"/>
    <p:sldId id="268" r:id="rId21"/>
    <p:sldId id="263" r:id="rId22"/>
    <p:sldId id="260" r:id="rId23"/>
    <p:sldId id="292" r:id="rId24"/>
    <p:sldId id="269" r:id="rId25"/>
    <p:sldId id="265" r:id="rId26"/>
    <p:sldId id="271" r:id="rId27"/>
    <p:sldId id="272" r:id="rId28"/>
    <p:sldId id="311" r:id="rId29"/>
    <p:sldId id="312" r:id="rId30"/>
    <p:sldId id="264" r:id="rId31"/>
    <p:sldId id="293" r:id="rId32"/>
    <p:sldId id="274" r:id="rId33"/>
    <p:sldId id="275" r:id="rId34"/>
    <p:sldId id="281" r:id="rId35"/>
    <p:sldId id="282" r:id="rId36"/>
    <p:sldId id="278" r:id="rId37"/>
    <p:sldId id="297" r:id="rId38"/>
    <p:sldId id="307" r:id="rId39"/>
    <p:sldId id="308" r:id="rId40"/>
    <p:sldId id="280" r:id="rId41"/>
    <p:sldId id="302" r:id="rId42"/>
    <p:sldId id="306" r:id="rId43"/>
    <p:sldId id="303" r:id="rId44"/>
    <p:sldId id="305" r:id="rId45"/>
    <p:sldId id="261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17" userDrawn="1">
          <p15:clr>
            <a:srgbClr val="A4A3A4"/>
          </p15:clr>
        </p15:guide>
        <p15:guide id="6" pos="363" userDrawn="1">
          <p15:clr>
            <a:srgbClr val="A4A3A4"/>
          </p15:clr>
        </p15:guide>
        <p15:guide id="7" pos="967" userDrawn="1">
          <p15:clr>
            <a:srgbClr val="A4A3A4"/>
          </p15:clr>
        </p15:guide>
        <p15:guide id="8" orient="horz" pos="1525">
          <p15:clr>
            <a:srgbClr val="A4A3A4"/>
          </p15:clr>
        </p15:guide>
        <p15:guide id="9" pos="6312">
          <p15:clr>
            <a:srgbClr val="A4A3A4"/>
          </p15:clr>
        </p15:guide>
        <p15:guide id="10" pos="1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ëlle Ducos" initials="JD" lastIdx="6" clrIdx="0">
    <p:extLst>
      <p:ext uri="{19B8F6BF-5375-455C-9EA6-DF929625EA0E}">
        <p15:presenceInfo xmlns:p15="http://schemas.microsoft.com/office/powerpoint/2012/main" userId="S-1-5-21-2848354417-3504815463-4087715384-14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8" autoAdjust="0"/>
    <p:restoredTop sz="94690" autoAdjust="0"/>
  </p:normalViewPr>
  <p:slideViewPr>
    <p:cSldViewPr showGuides="1">
      <p:cViewPr varScale="1">
        <p:scale>
          <a:sx n="59" d="100"/>
          <a:sy n="59" d="100"/>
        </p:scale>
        <p:origin x="60" y="240"/>
      </p:cViewPr>
      <p:guideLst>
        <p:guide orient="horz" pos="2160"/>
        <p:guide orient="horz" pos="3974"/>
        <p:guide orient="horz" pos="1434"/>
        <p:guide pos="3840"/>
        <p:guide pos="7317"/>
        <p:guide pos="363"/>
        <p:guide pos="967"/>
        <p:guide orient="horz" pos="1525"/>
        <p:guide pos="6312"/>
        <p:guide pos="1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pPr/>
              <a:t>07/03/2023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8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457" y="1556792"/>
            <a:ext cx="7380820" cy="2124236"/>
          </a:xfrm>
        </p:spPr>
        <p:txBody>
          <a:bodyPr anchor="ctr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14999" y="1867956"/>
            <a:ext cx="2318488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125885" y="6022739"/>
            <a:ext cx="1876130" cy="53860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</a:rPr>
              <a:t>Document confidentiel –</a:t>
            </a:r>
            <a:br>
              <a:rPr lang="fr-FR" sz="700" dirty="0" smtClean="0">
                <a:solidFill>
                  <a:schemeClr val="bg1"/>
                </a:solidFill>
              </a:rPr>
            </a:br>
            <a:r>
              <a:rPr lang="fr-FR" sz="700" dirty="0" smtClean="0">
                <a:solidFill>
                  <a:schemeClr val="bg1"/>
                </a:solidFill>
              </a:rPr>
              <a:t>ne peut être reproduit ni diffusé</a:t>
            </a:r>
            <a:br>
              <a:rPr lang="fr-FR" sz="700" dirty="0" smtClean="0">
                <a:solidFill>
                  <a:schemeClr val="bg1"/>
                </a:solidFill>
              </a:rPr>
            </a:br>
            <a:r>
              <a:rPr lang="fr-FR" sz="700" dirty="0" smtClean="0">
                <a:solidFill>
                  <a:schemeClr val="bg1"/>
                </a:solidFill>
              </a:rPr>
              <a:t>sans l'accord préalable</a:t>
            </a:r>
            <a:br>
              <a:rPr lang="fr-FR" sz="700" dirty="0" smtClean="0">
                <a:solidFill>
                  <a:schemeClr val="bg1"/>
                </a:solidFill>
              </a:rPr>
            </a:br>
            <a:r>
              <a:rPr lang="fr-FR" sz="700" dirty="0" smtClean="0">
                <a:solidFill>
                  <a:schemeClr val="bg1"/>
                </a:solidFill>
              </a:rPr>
              <a:t>de</a:t>
            </a:r>
            <a:r>
              <a:rPr lang="fr-FR" sz="700" baseline="0" dirty="0" smtClean="0">
                <a:solidFill>
                  <a:schemeClr val="bg1"/>
                </a:solidFill>
              </a:rPr>
              <a:t> Sorbonne Université.</a:t>
            </a:r>
            <a:endParaRPr lang="fr-FR" sz="700" dirty="0" smtClean="0">
              <a:solidFill>
                <a:schemeClr val="bg1"/>
              </a:solidFill>
            </a:endParaRPr>
          </a:p>
          <a:p>
            <a:endParaRPr lang="fr-FR" sz="700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84" y="4762071"/>
            <a:ext cx="1876130" cy="7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171700" y="2420938"/>
            <a:ext cx="7848600" cy="3887788"/>
          </a:xfrm>
        </p:spPr>
        <p:txBody>
          <a:bodyPr/>
          <a:lstStyle>
            <a:lvl1pPr marL="287338" indent="-287338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6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50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41997" y="2420887"/>
            <a:ext cx="1922224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5124433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031326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pPr/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Titre de la présentation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2421386"/>
            <a:ext cx="893107" cy="3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1" y="2420937"/>
            <a:ext cx="7848600" cy="38877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0" y="6598509"/>
            <a:ext cx="270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6672064" y="-9061"/>
            <a:ext cx="5519936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898" y="989856"/>
            <a:ext cx="4212134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0" y="2420939"/>
            <a:ext cx="4226331" cy="3887786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672064" y="6165384"/>
            <a:ext cx="5519936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0" y="6598509"/>
            <a:ext cx="270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  <a:solidFill>
            <a:schemeClr val="accent4"/>
          </a:solidFill>
        </p:spPr>
        <p:txBody>
          <a:bodyPr lIns="1080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159896" y="1340768"/>
            <a:ext cx="5610661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5159896" y="660240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213988"/>
            <a:ext cx="2054806" cy="8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71701" y="2420938"/>
            <a:ext cx="7848600" cy="38877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087888" y="6601044"/>
            <a:ext cx="336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pPr algn="l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031326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pPr/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7" y="2421121"/>
            <a:ext cx="893108" cy="3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oelle.ducos@sorbonne-universite.fr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e.biu197@orange.fr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r-mg42.mail.yahoo.com/compose?to=s.heriche_pradeau@orange.fr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e.silvi@wanadoo.fr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veyssey@gmail.com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p.pouey@free.fr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gilles.couffignal@sorbonne-universite.fr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deline.desbois@sorbonne-universite.fr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delphine.d.denis@gmail.com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Gilles.siouffi@sorbonne-universite.fr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e.abiven@sorbonne-universite.fr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gveyssey@gmail.com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e.biu197@orange.fr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e.biu197@orange.fr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Gilles.couffignal@sorbonne-universite.fr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392" y="1556792"/>
            <a:ext cx="7380820" cy="2124236"/>
          </a:xfrm>
        </p:spPr>
        <p:txBody>
          <a:bodyPr/>
          <a:lstStyle/>
          <a:p>
            <a:r>
              <a:rPr lang="fr-FR" dirty="0" smtClean="0"/>
              <a:t>Banque </a:t>
            </a:r>
            <a:br>
              <a:rPr lang="fr-FR" dirty="0" smtClean="0"/>
            </a:br>
            <a:r>
              <a:rPr lang="fr-FR" dirty="0" smtClean="0"/>
              <a:t>de sujets de mémoires </a:t>
            </a:r>
            <a:br>
              <a:rPr lang="fr-FR" dirty="0" smtClean="0"/>
            </a:br>
            <a:r>
              <a:rPr lang="fr-FR" sz="4000" dirty="0" smtClean="0"/>
              <a:t>Master langue française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05491" y="1964887"/>
            <a:ext cx="2725902" cy="406896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2023-2024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5046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Joëlle DUCOS</a:t>
            </a:r>
            <a:br>
              <a:rPr lang="fr-FR" dirty="0" smtClean="0"/>
            </a:br>
            <a:r>
              <a:rPr lang="fr-FR" dirty="0" smtClean="0"/>
              <a:t>Professeure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endParaRPr lang="fr-FR" dirty="0" smtClean="0"/>
          </a:p>
          <a:p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cs typeface="Apple Chancery" panose="03020702040506060504" pitchFamily="66" charset="-79"/>
              </a:rPr>
              <a:t>Le lexique scientifique au Moyen Âge</a:t>
            </a:r>
          </a:p>
          <a:p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cs typeface="Apple Chancery" panose="03020702040506060504" pitchFamily="66" charset="-79"/>
              </a:rPr>
              <a:t>La traduction médiévale</a:t>
            </a:r>
          </a:p>
          <a:p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pple Chancery" panose="03020702040506060504" pitchFamily="66" charset="-79"/>
              </a:rPr>
              <a:t>Réception des théories scientifiques en latin et en français ;</a:t>
            </a:r>
          </a:p>
          <a:p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cs typeface="Apple Chancery" panose="03020702040506060504" pitchFamily="66" charset="-79"/>
              </a:rPr>
              <a:t>Littérature et science médiévale</a:t>
            </a:r>
          </a:p>
          <a:p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cs typeface="Apple Chancery" panose="03020702040506060504" pitchFamily="66" charset="-79"/>
              </a:rPr>
              <a:t>L'</a:t>
            </a:r>
            <a:r>
              <a:rPr lang="fr-FR" dirty="0" err="1">
                <a:solidFill>
                  <a:srgbClr val="002060"/>
                </a:solidFill>
                <a:latin typeface="Cambria" panose="02040503050406030204" pitchFamily="18" charset="0"/>
                <a:cs typeface="Apple Chancery" panose="03020702040506060504" pitchFamily="66" charset="-79"/>
              </a:rPr>
              <a:t>écopoétique</a:t>
            </a:r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cs typeface="Apple Chancery" panose="03020702040506060504" pitchFamily="66" charset="-79"/>
              </a:rPr>
              <a:t> dans les textes médiévaux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dirty="0" smtClean="0">
                <a:ea typeface="Cambria" panose="02040503050406030204" pitchFamily="18" charset="0"/>
              </a:rPr>
              <a:t>Contact:</a:t>
            </a:r>
          </a:p>
          <a:p>
            <a:r>
              <a:rPr lang="fr-FR" dirty="0">
                <a:ea typeface="Cambria" panose="02040503050406030204" pitchFamily="18" charset="0"/>
                <a:hlinkClick r:id="rId2"/>
              </a:rPr>
              <a:t>j</a:t>
            </a:r>
            <a:r>
              <a:rPr lang="fr-FR" dirty="0" smtClean="0">
                <a:ea typeface="Cambria" panose="02040503050406030204" pitchFamily="18" charset="0"/>
                <a:hlinkClick r:id="rId2"/>
              </a:rPr>
              <a:t>oelle.ducos@sorbonne-universite.fr</a:t>
            </a:r>
            <a:endParaRPr lang="fr-FR" dirty="0" smtClean="0">
              <a:ea typeface="Cambria" panose="02040503050406030204" pitchFamily="18" charset="0"/>
            </a:endParaRPr>
          </a:p>
          <a:p>
            <a:endParaRPr lang="fr-FR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Joëlle DUCOS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Pistes de recherche:</a:t>
            </a:r>
          </a:p>
          <a:p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Edition de traités médicaux en français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La néologie dans des traductions médiévales (XIII</a:t>
            </a:r>
            <a:r>
              <a:rPr lang="fr-FR" baseline="30000" dirty="0">
                <a:solidFill>
                  <a:schemeClr val="accent2"/>
                </a:solidFill>
                <a:latin typeface="Cambria" panose="02040503050406030204" pitchFamily="18" charset="0"/>
              </a:rPr>
              <a:t>e</a:t>
            </a: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-XIV</a:t>
            </a:r>
            <a:r>
              <a:rPr lang="fr-FR" baseline="30000" dirty="0">
                <a:solidFill>
                  <a:schemeClr val="accent2"/>
                </a:solidFill>
                <a:latin typeface="Cambria" panose="02040503050406030204" pitchFamily="18" charset="0"/>
              </a:rPr>
              <a:t>e</a:t>
            </a: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Le lexique de la mutation et du changement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La nature et l'éthique dans le </a:t>
            </a:r>
            <a:r>
              <a:rPr lang="fr-FR" i="1" dirty="0">
                <a:solidFill>
                  <a:schemeClr val="accent2"/>
                </a:solidFill>
                <a:latin typeface="Cambria" panose="02040503050406030204" pitchFamily="18" charset="0"/>
              </a:rPr>
              <a:t>Roman de la Rose</a:t>
            </a:r>
            <a:endParaRPr lang="fr-FR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Représentations de l'arc-en-ciel au Moyen  Âge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accent2"/>
                </a:solidFill>
                <a:latin typeface="Cambria" panose="02040503050406030204" pitchFamily="18" charset="0"/>
              </a:rPr>
              <a:t>Dire le changement climatique dans le </a:t>
            </a:r>
            <a:r>
              <a:rPr lang="fr-FR" i="1" dirty="0">
                <a:solidFill>
                  <a:schemeClr val="accent2"/>
                </a:solidFill>
                <a:latin typeface="Cambria" panose="02040503050406030204" pitchFamily="18" charset="0"/>
              </a:rPr>
              <a:t>Journal du Bourgeois de Paris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45CF8-D39A-5D48-AD7A-F6EB1CD5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717" y="1214845"/>
            <a:ext cx="10081683" cy="10319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Gabriella </a:t>
            </a:r>
            <a:r>
              <a:rPr lang="fr-FR" dirty="0" smtClean="0"/>
              <a:t>PARUSSA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Professeure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699F44-6778-E042-B0B6-55D5A1E75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4584" y="2664823"/>
            <a:ext cx="10081683" cy="364390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Spécialités</a:t>
            </a:r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Philologie - édition de textes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Linguistique diachronique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Histoire des systèmes graphiques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Pragmatique historique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Théâtre médiéval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Contact :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gabriella.parussa@sorbonne-universite.fr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5B251-07FE-1F47-B9D9-229B5E58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4" y="833100"/>
            <a:ext cx="10047816" cy="1143000"/>
          </a:xfrm>
        </p:spPr>
        <p:txBody>
          <a:bodyPr/>
          <a:lstStyle/>
          <a:p>
            <a:r>
              <a:rPr lang="fr-FR" dirty="0" smtClean="0"/>
              <a:t>Gabriella PARUSSA</a:t>
            </a:r>
            <a:br>
              <a:rPr lang="fr-FR" dirty="0" smtClean="0"/>
            </a:br>
            <a:r>
              <a:rPr lang="fr-FR" sz="1800" dirty="0" smtClean="0"/>
              <a:t>Pistes </a:t>
            </a:r>
            <a:r>
              <a:rPr lang="fr-FR" sz="1800" dirty="0"/>
              <a:t>de recherche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6CB79D-C04E-B341-9882-92D465F27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5480" y="2348880"/>
            <a:ext cx="10510910" cy="3959845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La variation </a:t>
            </a:r>
            <a:r>
              <a:rPr lang="fr-FR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auctoriale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 au Moyen Âge : comment un auteur modifie son texte (Christine de </a:t>
            </a:r>
            <a:r>
              <a:rPr lang="fr-FR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Pizan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endParaRPr lang="fr-FR" sz="2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Le passage du manuscrit à l’imprimé (texte à choisir</a:t>
            </a:r>
            <a:r>
              <a:rPr lang="fr-FR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fr-FR" sz="3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b="1" dirty="0">
                <a:latin typeface="Cambria" panose="02040503050406030204" pitchFamily="18" charset="0"/>
                <a:ea typeface="Cambria" panose="02040503050406030204" pitchFamily="18" charset="0"/>
              </a:rPr>
              <a:t>Edition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 d’un texte de théâtre des 14</a:t>
            </a:r>
            <a:r>
              <a:rPr lang="fr-FR" sz="3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 – 15</a:t>
            </a:r>
            <a:r>
              <a:rPr lang="fr-FR" sz="3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 s. (texte à choisir</a:t>
            </a:r>
            <a:r>
              <a:rPr lang="fr-FR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fr-FR" sz="3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endParaRPr lang="fr-FR" sz="2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La relation oral / écrit : le témoignage des écrits du 15</a:t>
            </a:r>
            <a:r>
              <a:rPr lang="fr-FR" sz="3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 siècle (la poésie / le théâtre).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Représenter l’oral à l’écrit et le discours métalinguistique sur la prononciation (registre populaire et familier).</a:t>
            </a:r>
          </a:p>
          <a:p>
            <a:pPr>
              <a:lnSpc>
                <a:spcPct val="120000"/>
              </a:lnSpc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Les systèmes graphiques au Moyen </a:t>
            </a:r>
            <a:r>
              <a:rPr lang="fr-FR" sz="3300" dirty="0" smtClean="0">
                <a:latin typeface="Cambria" panose="02040503050406030204" pitchFamily="18" charset="0"/>
                <a:ea typeface="Cambria" panose="02040503050406030204" pitchFamily="18" charset="0"/>
              </a:rPr>
              <a:t>Age.</a:t>
            </a:r>
            <a:endParaRPr lang="fr-FR" sz="3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</a:rPr>
              <a:t>Jeux de mots, acrostiches, pictogrammes dans la poésie médiévale.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1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Hélène BIU</a:t>
            </a:r>
            <a:br>
              <a:rPr lang="fr-FR" dirty="0" smtClean="0"/>
            </a:br>
            <a:r>
              <a:rPr lang="fr-FR" dirty="0" smtClean="0"/>
              <a:t>MCF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pPr marL="2247900" indent="-2247900">
              <a:spcAft>
                <a:spcPts val="0"/>
              </a:spcAft>
              <a:tabLst>
                <a:tab pos="8731250" algn="l"/>
              </a:tabLst>
            </a:pPr>
            <a:r>
              <a:rPr lang="fr-FR" cap="all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é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dition critique de texte ;</a:t>
            </a:r>
            <a:endParaRPr lang="fr-F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47900" indent="-2247900"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Traduction médiévale (latin, français, occitan, catalan) ;</a:t>
            </a:r>
            <a:endParaRPr lang="fr-F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cap="all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é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criture des savoirs et vulgarisation (histoire, droit, théologie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).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endParaRPr lang="fr-FR" dirty="0" smtClean="0">
              <a:latin typeface="Cambria" panose="02040503050406030204" pitchFamily="18" charset="0"/>
            </a:endParaRP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dirty="0" smtClean="0"/>
              <a:t>Contact: </a:t>
            </a:r>
          </a:p>
          <a:p>
            <a:r>
              <a:rPr lang="fr-FR" b="1" dirty="0" smtClean="0">
                <a:hlinkClick r:id="rId2"/>
              </a:rPr>
              <a:t>helene.biu197@orange.fr</a:t>
            </a:r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2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Hélène Biu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1000"/>
              </a:spcAft>
            </a:pPr>
            <a:r>
              <a:rPr lang="fr-FR" dirty="0" smtClean="0"/>
              <a:t>Pistes de recherche: Editions de manuscrits</a:t>
            </a:r>
          </a:p>
          <a:p>
            <a:pPr algn="just">
              <a:spcAft>
                <a:spcPts val="1000"/>
              </a:spcAft>
            </a:pPr>
            <a:r>
              <a:rPr lang="fr-FR" sz="17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Lou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gran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mireulz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Vincent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(14</a:t>
            </a:r>
            <a:r>
              <a:rPr lang="fr-FR" sz="17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s.), traduction partielle du 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Speculum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historiale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Vincent de Beauvais. Il s’agit donc d’un texte encyclopédique. Paris,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fr.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9558 (f. 54a-77rb)</a:t>
            </a:r>
          </a:p>
          <a:p>
            <a:pPr algn="just">
              <a:spcAft>
                <a:spcPts val="1000"/>
              </a:spcAft>
            </a:pP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Tractatus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regimine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principum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 Jean d’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Anneux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(vers 1320). Malgré le titre latin, il s’agit d’un texte français se présentant comme un miroir du prince. Paris,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Arsenal, 2059 (f. 211r-223v)</a:t>
            </a:r>
          </a:p>
          <a:p>
            <a:pPr algn="just">
              <a:spcAft>
                <a:spcPts val="1000"/>
              </a:spcAft>
            </a:pP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nouvelin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venerie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(fin 15</a:t>
            </a:r>
            <a:r>
              <a:rPr lang="fr-FR" sz="17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s.), adaptation du 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Livre de la chasse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Gaston Phébus, Paris, Musée du Petit Palais, Dutuit, 27.</a:t>
            </a:r>
          </a:p>
          <a:p>
            <a:pPr algn="just">
              <a:spcAft>
                <a:spcPts val="1000"/>
              </a:spcAft>
            </a:pP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Hardouin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Fontaines-Guérin, 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Livre du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tresor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fr-FR" sz="17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venerie</a:t>
            </a: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Paris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fr.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855 (copié en 1394) + une copie du 18</a:t>
            </a:r>
            <a:r>
              <a:rPr lang="fr-FR" sz="17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siècle (Paris,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Moreau, 1685)</a:t>
            </a:r>
          </a:p>
          <a:p>
            <a:pPr algn="just">
              <a:spcAft>
                <a:spcPts val="1000"/>
              </a:spcAft>
            </a:pPr>
            <a:r>
              <a:rPr lang="fr-FR" sz="17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Livre de fauconnerie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traduction française par Pierre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Alardet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traité italien composé par Maistre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Loys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fauconnier du duc de Savoie. Paris,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fr.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12401.</a:t>
            </a:r>
          </a:p>
          <a:p>
            <a:pPr algn="just">
              <a:spcAft>
                <a:spcPts val="1000"/>
              </a:spcAft>
            </a:pP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Maître de Rhodes, traité de fauconnerie, Paris,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fr.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25342.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42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Sandrine HERICHE-PRADEAU</a:t>
            </a:r>
            <a:br>
              <a:rPr lang="fr-FR" dirty="0" smtClean="0"/>
            </a:br>
            <a:r>
              <a:rPr lang="fr-FR" dirty="0" smtClean="0"/>
              <a:t>MCF HDR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pPr marL="2247900" indent="-2247900">
              <a:spcAft>
                <a:spcPts val="0"/>
              </a:spcAft>
              <a:tabLst>
                <a:tab pos="8731250" algn="l"/>
              </a:tabLst>
            </a:pPr>
            <a:r>
              <a:rPr lang="fr-FR" cap="all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é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dition critique de textes médiévaux ;</a:t>
            </a:r>
            <a:endParaRPr lang="fr-FR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Langue et littérature du XV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siècle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Compilations, réécritures romanesques, proses bourguignonnes.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Rapports textes/images dans les manuscrits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endParaRPr lang="fr-FR" dirty="0" smtClean="0">
              <a:latin typeface="Cambria" panose="02040503050406030204" pitchFamily="18" charset="0"/>
            </a:endParaRPr>
          </a:p>
          <a:p>
            <a:r>
              <a:rPr lang="fr-FR" dirty="0" smtClean="0"/>
              <a:t>Contact:</a:t>
            </a:r>
          </a:p>
          <a:p>
            <a:r>
              <a:rPr lang="fr-FR" b="1" u="sng" dirty="0">
                <a:hlinkClick r:id="rId2"/>
              </a:rPr>
              <a:t>s.heriche_pradeau@orange.fr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4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Sandrine HERICHE-PRADEAU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991544" y="2564904"/>
            <a:ext cx="7848600" cy="388778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Pistes de recherche possibles: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Edition critique et étude de la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Vision d’Alexandre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(anonyme, 2nde moitié du XVe siècle) : Arsenal 4655, f. 181-204. (M1)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figure d’un éditeur du XVe siècle : David Aubert. Edition de prologues d’œuvres sorties de son atelier (chroniques, romans et traités didactiques) (M1 ou M2)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Edition critique et étude de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mort du roi Charles VII (1461)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d’Olivier de la Marche : ce court texte se présente sous la forme d’un mystère qui fait dialoguer le Roy et la France. Il est conservé dans 6 mss., dont 2 sont numérisés (Paris,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fr.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2861, f. 205r-213r et Paris,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BnF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fr.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24315, f. 4v-13v). (M2)</a:t>
            </a:r>
          </a:p>
        </p:txBody>
      </p:sp>
    </p:spTree>
    <p:extLst>
      <p:ext uri="{BB962C8B-B14F-4D97-AF65-F5344CB8AC3E}">
        <p14:creationId xmlns:p14="http://schemas.microsoft.com/office/powerpoint/2010/main" val="361838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>
                <a:solidFill>
                  <a:srgbClr val="1D2769"/>
                </a:solidFill>
              </a:rPr>
              <a:t>Christine </a:t>
            </a:r>
            <a:r>
              <a:rPr lang="fr-FR" sz="3100" dirty="0" smtClean="0">
                <a:solidFill>
                  <a:srgbClr val="1D2769"/>
                </a:solidFill>
              </a:rPr>
              <a:t>SILVI</a:t>
            </a:r>
            <a:r>
              <a:rPr lang="fr-FR" sz="3100" dirty="0">
                <a:solidFill>
                  <a:srgbClr val="1D2769"/>
                </a:solidFill>
              </a:rPr>
              <a:t/>
            </a:r>
            <a:br>
              <a:rPr lang="fr-FR" sz="3100" dirty="0">
                <a:solidFill>
                  <a:srgbClr val="1D2769"/>
                </a:solidFill>
              </a:rPr>
            </a:br>
            <a:r>
              <a:rPr lang="fr-FR" sz="3100" dirty="0" smtClean="0">
                <a:solidFill>
                  <a:srgbClr val="1D2769"/>
                </a:solidFill>
              </a:rPr>
              <a:t>MCF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Ancien français et Moyen français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Encyclopédies et ouvrages de vulgarisation scientifique (XIII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et XIV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siècles), traductions en vernaculaire (bestiaires, lapidaires, traités de diététique, de médecine).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Passage du manuscrit à l'imprimé (morphologie, graphie, syntaxe, lexique) dans tous les genres de textes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fr-FR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fr-FR" dirty="0" smtClean="0">
                <a:cs typeface="Arial" panose="020B0604020202020204" pitchFamily="34" charset="0"/>
              </a:rPr>
              <a:t>Contact:</a:t>
            </a:r>
          </a:p>
          <a:p>
            <a:r>
              <a:rPr lang="fr-FR" u="sng" dirty="0">
                <a:hlinkClick r:id="rId2"/>
              </a:rPr>
              <a:t>christine.silvi@wanadoo.fr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10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Christine SILVI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Sujets de mémoire  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 Les grands animaux dans les bestiaires médiévaux : étude linguistique d’un critère physique 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« Des manuscrits aux imprimés : études des variantes graphiques et morphologiques dans quelques scènes emblématiques de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</a:rPr>
              <a:t>Lancelot du Lac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 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« Ponctuer à la naissance de l’imprimerie : étude de la ponctuation dans quelques éditions du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</a:rPr>
              <a:t>Roman de la Rose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 ».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« Étude de quelques traductions anglaises imprimées du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</a:rPr>
              <a:t>Livre de bonnes meurs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de Jacques Legrand 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« Place, forme et lexique du discours politique dans quelques versions en prose et en vers du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</a:rPr>
              <a:t>Secret des secrets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(textes en francien et en anglo-normand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02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Ce document propose un ensemble de sujets de mémoires de masters qui ont pu être traités ou des pistes pour comprendre l’éventail des possibilités et guider les étudiantes et les étudiants.</a:t>
            </a:r>
          </a:p>
          <a:p>
            <a:pPr marL="0" indent="0">
              <a:buNone/>
            </a:pPr>
            <a:r>
              <a:rPr lang="fr-FR" dirty="0" smtClean="0"/>
              <a:t>Il est classé par périodes : pour chacune d’entre elles, sont indiqués les champs de recherche des ENSEIGNANTES-CHERCHEUSES et des enseignants-chercheurs et les pistes qu’Elles ou ils proposent à titre d’illustration.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Les étudiantes et étudiants sont invités à contacter les enseignantes-chercheuses et enseignants-chercheurs pour un échange et l’élaboration définitive des sujets.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0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Géraldine </a:t>
            </a:r>
            <a:r>
              <a:rPr lang="fr-FR" dirty="0" smtClean="0"/>
              <a:t>VEYSSEYRE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MCF </a:t>
            </a:r>
            <a:r>
              <a:rPr lang="fr-FR" dirty="0" smtClean="0"/>
              <a:t>HDR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endParaRPr lang="fr-FR" dirty="0" smtClean="0"/>
          </a:p>
          <a:p>
            <a:pPr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657350" algn="l"/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Philologie romane et </a:t>
            </a:r>
            <a:r>
              <a:rPr lang="fr-FR" dirty="0" err="1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ecdotique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657350" algn="l"/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Réception des textes médiévaux français et latins en domaine d’oïl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657350" algn="l"/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Codicologie, paléographie, histoire matérielle du livre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Littérature religieuse, littérature arthurienne, proses bourguignonnes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endParaRPr lang="fr-FR" dirty="0" smtClean="0">
              <a:latin typeface="Cambria" panose="02040503050406030204" pitchFamily="18" charset="0"/>
            </a:endParaRP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dirty="0" smtClean="0"/>
              <a:t>Contact:</a:t>
            </a:r>
          </a:p>
          <a:p>
            <a:r>
              <a:rPr lang="fr-FR" dirty="0">
                <a:hlinkClick r:id="rId2"/>
              </a:rPr>
              <a:t>gveyssey@gmail.com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Géraldine VEYSSEYRE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Sujets: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Édition partielle et étude de 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L’Aiguillon d’amour divine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, traduction française du 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Stimulus </a:t>
            </a:r>
            <a:r>
              <a:rPr lang="fr-FR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Amoris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du Pseudo-Bonaventure (Paris, Michel Lenoir, 1499 ; exemplaire Bibliothèque nationale de France, département Réserve des livres rares, D-5365)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Édition et étude des 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Douze fruits de l’esprit de Robert Ciboule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(XV</a:t>
            </a:r>
            <a:r>
              <a:rPr lang="fr-FR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Le </a:t>
            </a:r>
            <a:r>
              <a:rPr lang="fr-FR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Fardelet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hystorial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de Pierre </a:t>
            </a:r>
            <a:r>
              <a:rPr lang="fr-FR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Farget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, traduction du </a:t>
            </a:r>
            <a:r>
              <a:rPr lang="fr-FR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Fasciculum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temporum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de Werner </a:t>
            </a:r>
            <a:r>
              <a:rPr lang="fr-F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Rolevinck</a:t>
            </a:r>
            <a:endParaRPr lang="fr-F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Comparaison de tout ou partie des cinq versions existantes du 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Miroir de la salvation humaine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, traductions françaises anonymes du 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Speculum </a:t>
            </a:r>
            <a:r>
              <a:rPr lang="fr-FR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humanae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salvation</a:t>
            </a:r>
            <a:r>
              <a:rPr lang="fr-F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endParaRPr lang="fr-F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Analyse des chapitres et des titres de chapitres rubriqués dans le </a:t>
            </a:r>
            <a:r>
              <a:rPr lang="fr-FR" sz="1600" i="1" dirty="0">
                <a:latin typeface="Cambria" panose="02040503050406030204" pitchFamily="18" charset="0"/>
                <a:ea typeface="Cambria" panose="02040503050406030204" pitchFamily="18" charset="0"/>
              </a:rPr>
              <a:t>Pèlerinage de Jésus-Christ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de Guillaume de </a:t>
            </a:r>
            <a:r>
              <a:rPr lang="fr-FR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Digulleville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(XIV</a:t>
            </a:r>
            <a:r>
              <a:rPr lang="fr-FR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s.) : étude du manuscrit bourguignon Londres, British Library, </a:t>
            </a:r>
            <a:r>
              <a:rPr lang="fr-FR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Addit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. 22937 (2</a:t>
            </a:r>
            <a:r>
              <a:rPr lang="fr-FR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moitié du XV</a:t>
            </a:r>
            <a:r>
              <a:rPr lang="fr-FR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s.)</a:t>
            </a:r>
          </a:p>
        </p:txBody>
      </p:sp>
    </p:spTree>
    <p:extLst>
      <p:ext uri="{BB962C8B-B14F-4D97-AF65-F5344CB8AC3E}">
        <p14:creationId xmlns:p14="http://schemas.microsoft.com/office/powerpoint/2010/main" val="39960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RENAISSANCE: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Anne-Pascale </a:t>
            </a:r>
            <a:r>
              <a:rPr lang="fr-FR" dirty="0" err="1" smtClean="0"/>
              <a:t>Pouey-Mounou</a:t>
            </a:r>
            <a:endParaRPr lang="fr-FR" dirty="0" smtClean="0"/>
          </a:p>
          <a:p>
            <a:r>
              <a:rPr lang="fr-FR" dirty="0" smtClean="0"/>
              <a:t>ADELINE DESBOIS-IENTILE</a:t>
            </a:r>
          </a:p>
          <a:p>
            <a:r>
              <a:rPr lang="fr-FR" dirty="0" err="1" smtClean="0"/>
              <a:t>GiLLES</a:t>
            </a:r>
            <a:r>
              <a:rPr lang="fr-FR" dirty="0" smtClean="0"/>
              <a:t> COUFFIGNAL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7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1568" b="115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Anne-Pascale POUEY-MOUNOU</a:t>
            </a:r>
            <a:br>
              <a:rPr lang="fr-FR" dirty="0" smtClean="0"/>
            </a:br>
            <a:r>
              <a:rPr lang="fr-FR" dirty="0" smtClean="0"/>
              <a:t>Professeure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pPr>
              <a:spcAft>
                <a:spcPts val="0"/>
              </a:spcAft>
              <a:tabLst>
                <a:tab pos="8731250" algn="l"/>
              </a:tabLst>
            </a:pPr>
            <a:endParaRPr lang="fr-FR" dirty="0"/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Poétique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rhétorique et lexicographie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Langue française du XVI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siècle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Stylistique (littérature du XVI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siècle)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Lexique et représentations du monde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dirty="0" smtClean="0"/>
              <a:t>Contact: </a:t>
            </a:r>
          </a:p>
          <a:p>
            <a:r>
              <a:rPr lang="fr-FR" dirty="0">
                <a:hlinkClick r:id="rId2"/>
              </a:rPr>
              <a:t>ap.pouey@free.fr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1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Anne-Pascale POUEY-MOUNOU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1" y="2132857"/>
            <a:ext cx="7848600" cy="4175868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Pistes de recherche: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Le bestiaire de Ronsard dans </a:t>
            </a: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 Bocage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Les </a:t>
            </a:r>
            <a:r>
              <a:rPr lang="fr-FR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Meslanges</a:t>
            </a:r>
            <a:endParaRPr lang="fr-FR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Rabelais et l’art du récit bref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Figures féminines de l’audace narrative </a:t>
            </a:r>
            <a:r>
              <a:rPr lang="fr-FR" smtClean="0">
                <a:latin typeface="Cambria" panose="02040503050406030204" pitchFamily="18" charset="0"/>
                <a:ea typeface="Cambria" panose="02040503050406030204" pitchFamily="18" charset="0"/>
              </a:rPr>
              <a:t>dans </a:t>
            </a:r>
            <a:r>
              <a:rPr lang="fr-FR" i="1" smtClean="0">
                <a:latin typeface="Cambria" panose="02040503050406030204" pitchFamily="18" charset="0"/>
                <a:ea typeface="Cambria" panose="02040503050406030204" pitchFamily="18" charset="0"/>
              </a:rPr>
              <a:t>L’Heptaméron</a:t>
            </a: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L’art de l’anecdote dans les débats sur les sorciers et loups-garous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Déconstruire un discours : les violences faites aux femmes dans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</a:rPr>
              <a:t>Les Dames galantes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Brantôme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Aristophane francisé :  la fantaisie verbale dans la </a:t>
            </a:r>
            <a:r>
              <a:rPr lang="fr-FR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Néphélococugie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de Pierre Le Loyer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Gilles COUFFIGNAL</a:t>
            </a:r>
            <a:br>
              <a:rPr lang="fr-FR" dirty="0" smtClean="0"/>
            </a:br>
            <a:r>
              <a:rPr lang="fr-FR" dirty="0" smtClean="0"/>
              <a:t>MCF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Spécialités:</a:t>
            </a:r>
          </a:p>
          <a:p>
            <a:endParaRPr lang="fr-FR" dirty="0" smtClean="0"/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Histoire de la langue française, des langues régionales et des représentations linguistiques ;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Littérature et diversité linguistique à la Renaissance (traduction, poétique, diglossie) ;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Langue et littérature occitanes (modernes et contemporaines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dirty="0" smtClean="0">
                <a:ea typeface="Cambria" panose="02040503050406030204" pitchFamily="18" charset="0"/>
              </a:rPr>
              <a:t>Contact:</a:t>
            </a:r>
          </a:p>
          <a:p>
            <a:r>
              <a:rPr lang="fr-FR" b="1" u="sng" dirty="0" smtClean="0">
                <a:hlinkClick r:id="rId2"/>
              </a:rPr>
              <a:t>gilles-couffignal@sorbonne-universite.fr</a:t>
            </a:r>
            <a:endParaRPr lang="fr-FR" dirty="0"/>
          </a:p>
          <a:p>
            <a:endParaRPr lang="fr-FR" dirty="0" smtClean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Gilles COUFFIGNAL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Pistes de recherche: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[Humanités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numériques, langue du XVIe s.] Paléographie numérique : reconnaissance automatique des écritures manuscrites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[Langue du XVIe s., humanités numériques] La variation graphique dans les  manuscrits des </a:t>
            </a: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Commentaires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de Monluc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[Langue du XVIe s., humanités numériques] La réception des adjectifs épicènes en 1539 : étude de micro-linguistique historique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[Humanités numériques, littérature du XVIe s.] Edition électronique d’une œuvre d’Auger Gaillard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4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Adeline DESBOIS-IENTILE</a:t>
            </a:r>
            <a:br>
              <a:rPr lang="fr-FR" dirty="0"/>
            </a:br>
            <a:r>
              <a:rPr lang="fr-FR" dirty="0"/>
              <a:t>MCF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Spécialités:</a:t>
            </a:r>
          </a:p>
          <a:p>
            <a:endParaRPr lang="fr-FR" dirty="0"/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Poétique, rhétorique et stylistique (XVI</a:t>
            </a:r>
            <a:r>
              <a:rPr lang="fr-FR" baseline="30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siècle) ;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Histoire de la langue française (syntaxe et ponctuation) ;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Histoire des formes littéraires entre Moyen Âge et Renaissance. 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dirty="0">
                <a:ea typeface="Cambria" panose="02040503050406030204" pitchFamily="18" charset="0"/>
              </a:rPr>
              <a:t>Contact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fr-FR" b="1" u="sng" dirty="0">
                <a:hlinkClick r:id="rId2"/>
              </a:rPr>
              <a:t>adeline.desbois@sorbonne-universite.fr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5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Adeline DESBOIS-IENTILE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2204864"/>
            <a:ext cx="7848600" cy="410381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Pistes de recherche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[Stylistique] Paysages sonores des grands rhétoriqueurs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[Rhétorique et stylistique] Ecrire l’oralité : problématiques renaissantes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[Langue et littérature] Imaginaire linguistique et historique dans les </a:t>
            </a: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Discours non plus </a:t>
            </a:r>
            <a:r>
              <a:rPr lang="fr-FR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melancoliques</a:t>
            </a: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que divers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(1556)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[Histoire de la langue] Ponctuation, de la théorie à la pratique (1540-1550)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[Etude de réception] Lexiques et savoirs de la Renaissance dans </a:t>
            </a:r>
            <a:r>
              <a:rPr lang="fr-FR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Les Simples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de Yannick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Grannec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24887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Moyen Age </a:t>
            </a:r>
          </a:p>
          <a:p>
            <a:r>
              <a:rPr lang="fr-FR" dirty="0" smtClean="0"/>
              <a:t>Renaissance</a:t>
            </a:r>
          </a:p>
          <a:p>
            <a:r>
              <a:rPr lang="fr-FR" dirty="0" smtClean="0"/>
              <a:t>XVII</a:t>
            </a:r>
            <a:r>
              <a:rPr lang="fr-FR" cap="none" baseline="30000" dirty="0" smtClean="0"/>
              <a:t>e</a:t>
            </a:r>
            <a:r>
              <a:rPr lang="fr-FR" dirty="0" smtClean="0"/>
              <a:t> et XVIII</a:t>
            </a:r>
            <a:r>
              <a:rPr lang="fr-FR" cap="none" baseline="30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sièCLES</a:t>
            </a:r>
            <a:endParaRPr lang="fr-FR" dirty="0" smtClean="0"/>
          </a:p>
          <a:p>
            <a:r>
              <a:rPr lang="fr-FR" dirty="0" smtClean="0"/>
              <a:t>OCCITAN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 dirty="0" smtClean="0"/>
              <a:t>Mémoires master langue française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4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XVII</a:t>
            </a:r>
            <a:r>
              <a:rPr lang="fr-FR" baseline="30000" dirty="0" smtClean="0"/>
              <a:t>e</a:t>
            </a:r>
            <a:r>
              <a:rPr lang="fr-FR" dirty="0" smtClean="0"/>
              <a:t> et XVIII</a:t>
            </a:r>
            <a:r>
              <a:rPr lang="fr-FR" baseline="30000" dirty="0" smtClean="0"/>
              <a:t>e</a:t>
            </a:r>
            <a:r>
              <a:rPr lang="fr-FR" dirty="0" smtClean="0"/>
              <a:t>:</a:t>
            </a:r>
          </a:p>
          <a:p>
            <a:r>
              <a:rPr lang="fr-FR" dirty="0" smtClean="0"/>
              <a:t>Delphine Denis</a:t>
            </a:r>
          </a:p>
          <a:p>
            <a:r>
              <a:rPr lang="fr-FR" dirty="0" smtClean="0"/>
              <a:t>GILLES SIOUFFI</a:t>
            </a:r>
          </a:p>
          <a:p>
            <a:r>
              <a:rPr lang="fr-FR" dirty="0" smtClean="0"/>
              <a:t>Karine ABIVEN</a:t>
            </a:r>
          </a:p>
          <a:p>
            <a:r>
              <a:rPr lang="fr-FR" dirty="0" smtClean="0"/>
              <a:t>LISE CHARLES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7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7816" b="178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8831263" y="6600825"/>
            <a:ext cx="3360737" cy="107950"/>
          </a:xfrm>
        </p:spPr>
        <p:txBody>
          <a:bodyPr/>
          <a:lstStyle/>
          <a:p>
            <a:pPr algn="l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Delphine DENIS</a:t>
            </a:r>
            <a:br>
              <a:rPr lang="fr-FR" dirty="0" smtClean="0"/>
            </a:br>
            <a:r>
              <a:rPr lang="fr-FR" dirty="0" smtClean="0"/>
              <a:t>Professeure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Spécialités:</a:t>
            </a:r>
          </a:p>
          <a:p>
            <a:endParaRPr lang="fr-FR" dirty="0"/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i="1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Pour les XVIIe et XVIIIe siècles :</a:t>
            </a:r>
            <a:endParaRPr lang="fr-FR" i="1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Poétique, rhétorique et stylistique </a:t>
            </a: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Histoire des genres et des styles</a:t>
            </a:r>
            <a:endParaRPr lang="fr-FR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Édition 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critique de textes inédits</a:t>
            </a:r>
            <a:endParaRPr lang="fr-FR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endParaRPr lang="fr-FR" dirty="0" smtClean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Analyse 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du 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discours (XVIe-XXe siècles)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Contact</a:t>
            </a:r>
          </a:p>
          <a:p>
            <a:r>
              <a:rPr lang="fr-FR" dirty="0" smtClean="0">
                <a:hlinkClick r:id="rId2"/>
              </a:rPr>
              <a:t>delphine.d.denis@gmail.com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5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Delphine DENIS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Pistes de recherche:</a:t>
            </a:r>
          </a:p>
          <a:p>
            <a:endParaRPr lang="fr-FR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L’Astrée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d’Honoré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d’Urfé (1607-1628), un best-seller du XVIe s. : édition critique partielle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réécritures ;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formes et stratégies de l’argumentation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Poésies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Scarron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discours rapporté dans les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Fables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les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 et nouvelles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vers  de La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Fontaine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dialogues allégoriques au XVIIe siècle 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Etude stylistique des </a:t>
            </a: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Lettres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Mme de Sévigné (sujet à préciser)</a:t>
            </a:r>
          </a:p>
          <a:p>
            <a:endParaRPr lang="fr-FR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0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Gilles SIOUFFI</a:t>
            </a:r>
            <a:br>
              <a:rPr lang="fr-FR" dirty="0" smtClean="0"/>
            </a:br>
            <a:r>
              <a:rPr lang="fr-FR" dirty="0" smtClean="0"/>
              <a:t>Professeur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</a:t>
            </a:r>
          </a:p>
          <a:p>
            <a:pPr algn="just"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Langue française classique (XVII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et XVIII</a:t>
            </a:r>
            <a:r>
              <a:rPr lang="fr-FR" baseline="300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siècles)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Histoire du français moderne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Histoire des idées linguistiques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Français contemporain ;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Sociolinguistique historique.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Contact:</a:t>
            </a:r>
          </a:p>
          <a:p>
            <a:r>
              <a:rPr lang="fr-FR" dirty="0" smtClean="0">
                <a:hlinkClick r:id="rId2"/>
              </a:rPr>
              <a:t>Gilles.siouffi@sorbonne-universite.fr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Gilles SIOUFFI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2420937"/>
            <a:ext cx="7848600" cy="2880271"/>
          </a:xfrm>
        </p:spPr>
        <p:txBody>
          <a:bodyPr>
            <a:normAutofit/>
          </a:bodyPr>
          <a:lstStyle/>
          <a:p>
            <a:r>
              <a:rPr lang="fr-FR" dirty="0" smtClean="0"/>
              <a:t>Pistes de recherche: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echerche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sur des textes peu lettrés des XVIIe et XVIIIe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siècles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attitudes envers la langue d'un écrivain du XVIIe ou du XVIIIe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siècle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débat sur la langue au XVIIe ou au XVIIIe siècle (néologie, etc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contacts entre le français et les autres langues ou dialectes au XVIIe ou au XVIIIe 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siècle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smtClean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travail de l'Académie française sur la langue, étude des sources et des débats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Karine </a:t>
            </a:r>
            <a:r>
              <a:rPr lang="fr-FR" dirty="0" err="1" smtClean="0"/>
              <a:t>Abiven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MCF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Spécialités</a:t>
            </a:r>
          </a:p>
          <a:p>
            <a:pPr>
              <a:spcAft>
                <a:spcPts val="0"/>
              </a:spcAft>
              <a:tabLst>
                <a:tab pos="8731250" algn="l"/>
              </a:tabLst>
            </a:pPr>
            <a:endParaRPr lang="fr-FR" dirty="0" smtClean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Langue 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et littérature des 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XVIIe et XVIIIe </a:t>
            </a:r>
            <a:r>
              <a:rPr lang="fr-FR" dirty="0" err="1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siècles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; 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Rhétorique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; </a:t>
            </a:r>
            <a:endParaRPr lang="fr-FR" dirty="0" smtClean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Analyse 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du </a:t>
            </a: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discours ;</a:t>
            </a:r>
          </a:p>
          <a:p>
            <a:pPr>
              <a:spcAft>
                <a:spcPts val="0"/>
              </a:spcAft>
              <a:tabLst>
                <a:tab pos="8731250" algn="l"/>
              </a:tabLst>
            </a:pPr>
            <a:r>
              <a:rPr lang="fr-FR" dirty="0" smtClean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Humanités numériques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endParaRPr lang="fr-FR" dirty="0" smtClean="0">
              <a:latin typeface="Cambria" panose="02040503050406030204" pitchFamily="18" charset="0"/>
            </a:endParaRPr>
          </a:p>
          <a:p>
            <a:r>
              <a:rPr lang="fr-FR" dirty="0" smtClean="0"/>
              <a:t>Contact:</a:t>
            </a:r>
          </a:p>
          <a:p>
            <a:r>
              <a:rPr lang="fr-FR" dirty="0" smtClean="0">
                <a:hlinkClick r:id="rId2"/>
              </a:rPr>
              <a:t>Karine.abiven@sorbonne-universite.fr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3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Karine ABIVEN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Pistes de recherche: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L’écriture de la honte, de Rousseau à Annie </a:t>
            </a:r>
            <a:r>
              <a:rPr lang="fr-FR" dirty="0" err="1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Ernaux</a:t>
            </a:r>
            <a:endParaRPr lang="fr-FR" dirty="0" smtClean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Les barricades et le discours sur la révolte. Analyse du motif des barricades (écrits de la Fronde, </a:t>
            </a:r>
            <a:r>
              <a:rPr lang="fr-FR" i="1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Les Misérables</a:t>
            </a: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extraits de journaux récents sur les Gilets jaunes)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Initiation </a:t>
            </a:r>
            <a:r>
              <a:rPr lang="fr-FR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à l’édition numérique : édition critique et encodage TEI (d’un bref texte au choix, 17e ou 18e siècle)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Les chansons pendant la Révolution française</a:t>
            </a:r>
            <a:endParaRPr lang="fr-FR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Stéréotypes </a:t>
            </a:r>
            <a:r>
              <a:rPr lang="fr-FR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langagiers sur les étrangers dans quelques textes du 17e siècle (facéties, </a:t>
            </a:r>
            <a:r>
              <a:rPr lang="fr-FR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pamphlets)</a:t>
            </a:r>
            <a:endParaRPr lang="fr-FR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58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29862-00EB-264F-9193-FCC3F6B9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Lise CHARLES</a:t>
            </a:r>
            <a:br>
              <a:rPr lang="fr-FR" dirty="0"/>
            </a:br>
            <a:r>
              <a:rPr lang="fr-FR" dirty="0"/>
              <a:t>MCF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8A549-E1D5-CE4D-94BA-8103F37D2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Spécialités : 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dirty="0">
                <a:latin typeface="Cambria" panose="02040503050406030204" pitchFamily="18" charset="0"/>
              </a:rPr>
              <a:t>Poétique, rhétorique et stylistique du roman et du théâtre aux XVII</a:t>
            </a:r>
            <a:r>
              <a:rPr lang="fr-FR" baseline="30000" dirty="0">
                <a:latin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</a:rPr>
              <a:t> et XVIII</a:t>
            </a:r>
            <a:r>
              <a:rPr lang="fr-FR" baseline="30000" dirty="0">
                <a:latin typeface="Cambria" panose="02040503050406030204" pitchFamily="18" charset="0"/>
              </a:rPr>
              <a:t>e</a:t>
            </a:r>
            <a:r>
              <a:rPr lang="fr-FR" dirty="0">
                <a:latin typeface="Cambria" panose="02040503050406030204" pitchFamily="18" charset="0"/>
              </a:rPr>
              <a:t> siècles.</a:t>
            </a:r>
          </a:p>
          <a:p>
            <a:r>
              <a:rPr lang="fr-FR" dirty="0">
                <a:latin typeface="Cambria" panose="02040503050406030204" pitchFamily="18" charset="0"/>
              </a:rPr>
              <a:t>Histoire du livre et pratiques de lecture sous l’Ancien Régime.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Contact :</a:t>
            </a:r>
          </a:p>
          <a:p>
            <a:endParaRPr lang="fr-FR" dirty="0">
              <a:hlinkClick r:id="rId2"/>
            </a:endParaRPr>
          </a:p>
          <a:p>
            <a:r>
              <a:rPr lang="fr-FR" dirty="0">
                <a:hlinkClick r:id="rId2"/>
              </a:rPr>
              <a:t>lise.charles@sorbonne-universite.fr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976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Lise CHARLES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Pistes de recherche:</a:t>
            </a:r>
          </a:p>
          <a:p>
            <a:endParaRPr lang="fr-FR" dirty="0"/>
          </a:p>
          <a:p>
            <a:r>
              <a:rPr lang="fr-FR" i="1" dirty="0">
                <a:latin typeface="Cambria" panose="02040503050406030204" pitchFamily="18" charset="0"/>
              </a:rPr>
              <a:t>Pour toutes ces pistes de recherche, un </a:t>
            </a:r>
            <a:r>
              <a:rPr lang="fr-FR" dirty="0">
                <a:latin typeface="Cambria" panose="02040503050406030204" pitchFamily="18" charset="0"/>
              </a:rPr>
              <a:t>corpus</a:t>
            </a:r>
            <a:r>
              <a:rPr lang="fr-FR" i="1" dirty="0">
                <a:latin typeface="Cambria" panose="02040503050406030204" pitchFamily="18" charset="0"/>
              </a:rPr>
              <a:t> précis est à déterminer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</a:rPr>
              <a:t>Lettres authentiques et lettres fictionnelles : comparaison rhétorique et stylistique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mbria" panose="02040503050406030204" pitchFamily="18" charset="0"/>
              </a:rPr>
              <a:t>Usages </a:t>
            </a:r>
            <a:r>
              <a:rPr lang="fr-FR" dirty="0">
                <a:latin typeface="Cambria" panose="02040503050406030204" pitchFamily="18" charset="0"/>
              </a:rPr>
              <a:t>de l’ellipse dans le roman : que passe-t-on sous silence ?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</a:rPr>
              <a:t>Étude des illustrations d’une œuvre à travers ses éditions successives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</a:rPr>
              <a:t>Le paratexte du roman ou du théâtre sous l’Ancien Régime : usages et évolutions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mbria" panose="02040503050406030204" pitchFamily="18" charset="0"/>
              </a:rPr>
              <a:t>Comment résume-t-on un roman ? Étude de comptes rendus journalistiques et d’abrégés </a:t>
            </a:r>
            <a:endParaRPr lang="fr-FR" dirty="0" smtClean="0">
              <a:latin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5124433" cy="200424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MOYEN Age: </a:t>
            </a:r>
          </a:p>
          <a:p>
            <a:r>
              <a:rPr lang="fr-FR" dirty="0" smtClean="0"/>
              <a:t>HELENE CARLES</a:t>
            </a:r>
          </a:p>
          <a:p>
            <a:r>
              <a:rPr lang="fr-FR" dirty="0" smtClean="0"/>
              <a:t>Anne Carlier</a:t>
            </a:r>
            <a:endParaRPr lang="fr-FR" dirty="0"/>
          </a:p>
          <a:p>
            <a:r>
              <a:rPr lang="fr-FR" dirty="0"/>
              <a:t>Joëlle </a:t>
            </a:r>
            <a:r>
              <a:rPr lang="fr-FR" dirty="0" smtClean="0"/>
              <a:t>DUCOS</a:t>
            </a:r>
            <a:endParaRPr lang="fr-FR" dirty="0"/>
          </a:p>
          <a:p>
            <a:r>
              <a:rPr lang="fr-FR" dirty="0" smtClean="0"/>
              <a:t>Gabriella </a:t>
            </a:r>
            <a:r>
              <a:rPr lang="fr-FR" dirty="0" err="1" smtClean="0"/>
              <a:t>Parussa</a:t>
            </a:r>
            <a:r>
              <a:rPr lang="fr-FR" dirty="0" smtClean="0"/>
              <a:t> </a:t>
            </a:r>
          </a:p>
          <a:p>
            <a:r>
              <a:rPr lang="fr-FR" dirty="0" smtClean="0"/>
              <a:t>Hélène Biu</a:t>
            </a:r>
            <a:endParaRPr lang="fr-FR" dirty="0"/>
          </a:p>
          <a:p>
            <a:r>
              <a:rPr lang="fr-FR" dirty="0"/>
              <a:t>Sandrine </a:t>
            </a:r>
            <a:r>
              <a:rPr lang="fr-FR" dirty="0" err="1" smtClean="0"/>
              <a:t>Hériché</a:t>
            </a:r>
            <a:r>
              <a:rPr lang="fr-FR" dirty="0" smtClean="0"/>
              <a:t>-</a:t>
            </a:r>
            <a:r>
              <a:rPr lang="fr-FR" dirty="0" err="1" smtClean="0"/>
              <a:t>Pradeau</a:t>
            </a:r>
            <a:endParaRPr lang="fr-FR" dirty="0"/>
          </a:p>
          <a:p>
            <a:r>
              <a:rPr lang="fr-FR" dirty="0"/>
              <a:t>Christine </a:t>
            </a:r>
            <a:r>
              <a:rPr lang="fr-FR" dirty="0" smtClean="0"/>
              <a:t>SILVI</a:t>
            </a:r>
            <a:endParaRPr lang="fr-FR" dirty="0"/>
          </a:p>
          <a:p>
            <a:r>
              <a:rPr lang="fr-FR" dirty="0"/>
              <a:t>Géraldine VEYSSEYRE</a:t>
            </a: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011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LINGUISTIQUE Romane – OCCITAN</a:t>
            </a:r>
          </a:p>
          <a:p>
            <a:r>
              <a:rPr lang="fr-FR" dirty="0" smtClean="0"/>
              <a:t>HELENE CARLES</a:t>
            </a:r>
          </a:p>
          <a:p>
            <a:r>
              <a:rPr lang="fr-FR" dirty="0" smtClean="0"/>
              <a:t>Hélène BIU</a:t>
            </a:r>
          </a:p>
          <a:p>
            <a:r>
              <a:rPr lang="fr-FR" dirty="0" smtClean="0"/>
              <a:t>Gilles </a:t>
            </a:r>
            <a:r>
              <a:rPr lang="fr-FR" dirty="0" err="1" smtClean="0"/>
              <a:t>Couffignal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71701" y="548680"/>
            <a:ext cx="7848600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Linguistique romane – Occitan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182937" y="1844824"/>
            <a:ext cx="7848600" cy="3887787"/>
          </a:xfrm>
        </p:spPr>
        <p:txBody>
          <a:bodyPr>
            <a:normAutofit/>
          </a:bodyPr>
          <a:lstStyle/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dirty="0">
                <a:latin typeface="+mn-lt"/>
                <a:ea typeface="Arial Unicode MS"/>
                <a:cs typeface="Arial Unicode MS"/>
              </a:rPr>
              <a:t>	Sorbonne université est un des rares établissements supérieurs en France à dispenser une formation à la recherche en linguistique occitane et gasconne. </a:t>
            </a:r>
          </a:p>
          <a:p>
            <a:pPr algn="just"/>
            <a:r>
              <a:rPr lang="fr-FR" dirty="0">
                <a:latin typeface="+mn-lt"/>
                <a:ea typeface="Arial Unicode MS"/>
                <a:cs typeface="Arial Unicode MS"/>
              </a:rPr>
              <a:t>	Même si vous n’avez jamais étudié ces langues historiques du Sud de la France, vous pouvez vous y initier en master et faire des recherches novatrices dans ce domaine de spécialité. </a:t>
            </a:r>
          </a:p>
          <a:p>
            <a:pPr algn="just"/>
            <a:r>
              <a:rPr lang="fr-FR" dirty="0">
                <a:latin typeface="+mn-lt"/>
                <a:ea typeface="Arial Unicode MS"/>
                <a:cs typeface="Arial Unicode MS"/>
              </a:rPr>
              <a:t>	La bibliothèque </a:t>
            </a:r>
            <a:r>
              <a:rPr lang="fr-FR" dirty="0" smtClean="0">
                <a:latin typeface="+mn-lt"/>
                <a:ea typeface="Arial Unicode MS"/>
                <a:cs typeface="Arial Unicode MS"/>
              </a:rPr>
              <a:t>de linguistique romane, 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spécialisée </a:t>
            </a:r>
            <a:r>
              <a:rPr lang="fr-FR" dirty="0" smtClean="0">
                <a:latin typeface="+mn-lt"/>
                <a:ea typeface="Arial Unicode MS"/>
                <a:cs typeface="Arial Unicode MS"/>
              </a:rPr>
              <a:t>en 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langues et littératures d'oc médiévales et modernes, est </a:t>
            </a:r>
            <a:r>
              <a:rPr lang="fr-FR" dirty="0" smtClean="0">
                <a:latin typeface="+mn-lt"/>
                <a:ea typeface="Arial Unicode MS"/>
                <a:cs typeface="Arial Unicode MS"/>
              </a:rPr>
              <a:t>l’une 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des plus riches </a:t>
            </a:r>
            <a:r>
              <a:rPr lang="fr-FR" dirty="0" smtClean="0">
                <a:latin typeface="+mn-lt"/>
                <a:ea typeface="Arial Unicode MS"/>
                <a:cs typeface="Arial Unicode MS"/>
              </a:rPr>
              <a:t>sur le plan 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international dans ces domaines et permet des travaux </a:t>
            </a:r>
            <a:r>
              <a:rPr lang="fr-FR" dirty="0" smtClean="0">
                <a:latin typeface="+mn-lt"/>
                <a:ea typeface="Arial Unicode MS"/>
                <a:cs typeface="Arial Unicode MS"/>
              </a:rPr>
              <a:t>bénéficiant d’une 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excellente base bibliographique</a:t>
            </a:r>
            <a:r>
              <a:rPr lang="fr-FR" dirty="0" smtClean="0">
                <a:latin typeface="+mn-lt"/>
                <a:ea typeface="Arial Unicode MS"/>
                <a:cs typeface="Arial Unicode MS"/>
              </a:rPr>
              <a:t>.</a:t>
            </a:r>
          </a:p>
          <a:p>
            <a:pPr algn="just"/>
            <a:r>
              <a:rPr lang="fr-FR" dirty="0" smtClean="0">
                <a:latin typeface="+mn-lt"/>
              </a:rPr>
              <a:t>	</a:t>
            </a:r>
          </a:p>
          <a:p>
            <a:pPr algn="just"/>
            <a:r>
              <a:rPr lang="fr-FR" dirty="0" smtClean="0">
                <a:latin typeface="+mn-lt"/>
              </a:rPr>
              <a:t>Plusieurs professeurs, dont Anne Carlier, Marc Duval et André Thibault, dirigent par ailleurs des mémoires en linguistique des langues romanes.</a:t>
            </a:r>
            <a:endParaRPr lang="fr-FR" dirty="0" smtClean="0">
              <a:latin typeface="+mn-lt"/>
              <a:ea typeface="Arial Unicode MS"/>
              <a:cs typeface="Arial Unicode MS"/>
            </a:endParaRPr>
          </a:p>
          <a:p>
            <a:pPr algn="just"/>
            <a:endParaRPr lang="fr-FR" dirty="0">
              <a:latin typeface="+mn-lt"/>
            </a:endParaRPr>
          </a:p>
          <a:p>
            <a:pPr algn="just"/>
            <a:endParaRPr lang="fr-FR" dirty="0">
              <a:latin typeface="+mn-lt"/>
            </a:endParaRPr>
          </a:p>
          <a:p>
            <a:pPr algn="just"/>
            <a:endParaRPr lang="fr-FR" dirty="0">
              <a:latin typeface="Cambria" panose="02040503050406030204" pitchFamily="18" charset="0"/>
            </a:endParaRPr>
          </a:p>
          <a:p>
            <a:pPr algn="just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0595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638944"/>
          </a:xfrm>
        </p:spPr>
        <p:txBody>
          <a:bodyPr/>
          <a:lstStyle/>
          <a:p>
            <a:r>
              <a:rPr lang="fr-FR" dirty="0"/>
              <a:t>Hélène CARLES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1916833"/>
            <a:ext cx="7848600" cy="439189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Spécialités</a:t>
            </a:r>
            <a:r>
              <a:rPr lang="fr-FR" dirty="0">
                <a:latin typeface="+mn-lt"/>
              </a:rPr>
              <a:t>:</a:t>
            </a:r>
          </a:p>
          <a:p>
            <a:endParaRPr lang="fr-FR" dirty="0">
              <a:latin typeface="+mn-lt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Philologie occitane et gasconne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Phonétique, lexicologie et lexicographie diachroniques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Sociolinguistique historique du domaine d'oc </a:t>
            </a:r>
          </a:p>
          <a:p>
            <a:endParaRPr lang="fr-FR" dirty="0">
              <a:latin typeface="+mn-lt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endParaRPr lang="fr-FR" dirty="0"/>
          </a:p>
          <a:p>
            <a:r>
              <a:rPr lang="fr-FR" dirty="0"/>
              <a:t>Pistes de recherche:</a:t>
            </a:r>
          </a:p>
          <a:p>
            <a:endParaRPr lang="fr-FR" dirty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latin typeface="+mn-lt"/>
                <a:ea typeface="Cambria" panose="02040503050406030204" pitchFamily="18" charset="0"/>
              </a:rPr>
              <a:t>Édition partielle et analyse de ms occitans du XVIIIe siècle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+mn-lt"/>
              <a:ea typeface="Cambria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latin typeface="+mn-lt"/>
                <a:ea typeface="Cambria" panose="02040503050406030204" pitchFamily="18" charset="0"/>
              </a:rPr>
              <a:t>Édition, analyse et glossaire de textes documentaires occitans ou gascon du Moyen Âge</a:t>
            </a:r>
          </a:p>
          <a:p>
            <a:r>
              <a:rPr lang="fr-FR" dirty="0">
                <a:latin typeface="+mn-lt"/>
                <a:ea typeface="Cambria" panose="02040503050406030204" pitchFamily="18" charset="0"/>
              </a:rPr>
              <a:t>etc.</a:t>
            </a:r>
          </a:p>
          <a:p>
            <a:endParaRPr lang="fr-FR" dirty="0">
              <a:latin typeface="+mn-lt"/>
              <a:ea typeface="Arial Unicode MS"/>
              <a:cs typeface="Arial Unicode MS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/>
              <a:t>Contacts</a:t>
            </a:r>
            <a:r>
              <a:rPr lang="fr-FR" b="1" dirty="0">
                <a:latin typeface="+mn-lt"/>
              </a:rPr>
              <a:t>:</a:t>
            </a:r>
          </a:p>
          <a:p>
            <a:r>
              <a:rPr lang="fr-FR" b="1" u="sng" dirty="0">
                <a:solidFill>
                  <a:schemeClr val="accent1"/>
                </a:solidFill>
                <a:latin typeface="+mn-lt"/>
              </a:rPr>
              <a:t>helene.carles</a:t>
            </a:r>
            <a:r>
              <a:rPr lang="fr-FR" b="1" u="sng" dirty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fr-FR" b="1" u="sng" dirty="0">
                <a:solidFill>
                  <a:schemeClr val="accent1"/>
                </a:solidFill>
                <a:latin typeface="+mn-lt"/>
              </a:rPr>
              <a:t>sorbonne-universite.fr</a:t>
            </a: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14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638944"/>
          </a:xfrm>
        </p:spPr>
        <p:txBody>
          <a:bodyPr/>
          <a:lstStyle/>
          <a:p>
            <a:r>
              <a:rPr lang="fr-FR" dirty="0"/>
              <a:t>Hélène BIU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1916833"/>
            <a:ext cx="7848600" cy="4391892"/>
          </a:xfrm>
        </p:spPr>
        <p:txBody>
          <a:bodyPr/>
          <a:lstStyle/>
          <a:p>
            <a:r>
              <a:rPr lang="fr-FR" dirty="0"/>
              <a:t>Spécialités:</a:t>
            </a:r>
          </a:p>
          <a:p>
            <a:endParaRPr lang="fr-FR" dirty="0"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latin typeface="+mn-lt"/>
                <a:ea typeface="Times New Roman" panose="02020603050405020304" pitchFamily="18" charset="0"/>
                <a:cs typeface="Cambria" panose="02040503050406030204" pitchFamily="18" charset="0"/>
              </a:rPr>
              <a:t>Traduction médiévale (latin, français, occitan, catalan) 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+mn-lt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endParaRPr lang="fr-FR" dirty="0"/>
          </a:p>
          <a:p>
            <a:r>
              <a:rPr lang="fr-FR" dirty="0"/>
              <a:t>Pistes de recherche: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Arial Unicode MS"/>
                <a:cs typeface="Arial Unicode MS"/>
              </a:rPr>
              <a:t>La langue des serments féodaux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  <a:ea typeface="Arial Unicode MS"/>
              <a:cs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Arial Unicode MS"/>
                <a:cs typeface="Arial Unicode MS"/>
              </a:rPr>
              <a:t>Latin, français et occitan dans les écrits privés de Guillaume de </a:t>
            </a:r>
            <a:r>
              <a:rPr lang="fr-FR" dirty="0" err="1">
                <a:latin typeface="+mn-lt"/>
                <a:ea typeface="Arial Unicode MS"/>
                <a:cs typeface="Arial Unicode MS"/>
              </a:rPr>
              <a:t>Murol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 (</a:t>
            </a:r>
            <a:r>
              <a:rPr lang="fr-FR" cap="small" dirty="0" err="1">
                <a:latin typeface="+mn-lt"/>
                <a:ea typeface="Arial Unicode MS"/>
                <a:cs typeface="Arial Unicode MS"/>
              </a:rPr>
              <a:t>xiv</a:t>
            </a:r>
            <a:r>
              <a:rPr lang="fr-FR" baseline="30000" dirty="0" err="1">
                <a:latin typeface="+mn-lt"/>
                <a:ea typeface="Arial Unicode MS"/>
                <a:cs typeface="Arial Unicode MS"/>
              </a:rPr>
              <a:t>e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 siècle)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  <a:ea typeface="Arial Unicode MS"/>
              <a:cs typeface="Arial Unicode MS"/>
            </a:endParaRPr>
          </a:p>
          <a:p>
            <a:endParaRPr lang="fr-FR" dirty="0"/>
          </a:p>
          <a:p>
            <a:r>
              <a:rPr lang="fr-FR" b="1" dirty="0"/>
              <a:t>Contacts:</a:t>
            </a:r>
          </a:p>
          <a:p>
            <a:r>
              <a:rPr lang="fr-FR" b="1" dirty="0">
                <a:hlinkClick r:id="rId2"/>
              </a:rPr>
              <a:t>helene.biu197@orange.fr</a:t>
            </a:r>
            <a:r>
              <a:rPr lang="fr-FR" b="1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756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638944"/>
          </a:xfrm>
        </p:spPr>
        <p:txBody>
          <a:bodyPr/>
          <a:lstStyle/>
          <a:p>
            <a:r>
              <a:rPr lang="fr-FR" dirty="0"/>
              <a:t>Gilles COUFFIGNAL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1988841"/>
            <a:ext cx="7848600" cy="4319884"/>
          </a:xfrm>
        </p:spPr>
        <p:txBody>
          <a:bodyPr/>
          <a:lstStyle/>
          <a:p>
            <a:r>
              <a:rPr lang="fr-FR" dirty="0"/>
              <a:t>Spécialités: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latin typeface="+mn-lt"/>
                <a:ea typeface="Times New Roman" panose="02020603050405020304" pitchFamily="18" charset="0"/>
                <a:cs typeface="Cambria" panose="02040503050406030204" pitchFamily="18" charset="0"/>
              </a:rPr>
              <a:t>Langue et littérature occitanes (modernes et contemporaines).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Pistes de recherche: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Arial Unicode MS"/>
                <a:cs typeface="Arial Unicode MS"/>
              </a:rPr>
              <a:t>Français et occitan dans les </a:t>
            </a:r>
            <a:r>
              <a:rPr lang="fr-FR" i="1" dirty="0">
                <a:latin typeface="+mn-lt"/>
                <a:ea typeface="Arial Unicode MS"/>
                <a:cs typeface="Arial Unicode MS"/>
              </a:rPr>
              <a:t>Amours prodigieuses</a:t>
            </a:r>
            <a:r>
              <a:rPr lang="fr-FR" dirty="0">
                <a:latin typeface="+mn-lt"/>
                <a:ea typeface="Arial Unicode MS"/>
                <a:cs typeface="Arial Unicode MS"/>
              </a:rPr>
              <a:t> d’Auger Gaillard (1583) </a:t>
            </a:r>
          </a:p>
          <a:p>
            <a:endParaRPr lang="fr-FR" dirty="0">
              <a:latin typeface="+mn-lt"/>
              <a:ea typeface="Arial Unicode MS"/>
              <a:cs typeface="Arial Unicode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Arial Unicode MS"/>
                <a:cs typeface="Arial Unicode MS"/>
              </a:rPr>
              <a:t>Édition de texte : de nombreux textes médiévaux et prémodernes occitans sont à éditer, traduire et commenter.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  <a:ea typeface="Arial Unicode MS"/>
              <a:cs typeface="Arial Unicode MS"/>
            </a:endParaRPr>
          </a:p>
          <a:p>
            <a:r>
              <a:rPr lang="fr-FR" b="1" dirty="0"/>
              <a:t>Contacts:</a:t>
            </a:r>
          </a:p>
          <a:p>
            <a:r>
              <a:rPr lang="fr-FR" b="1" dirty="0">
                <a:hlinkClick r:id="rId2"/>
              </a:rPr>
              <a:t>Gilles.couffignal@sorbonne-universite.fr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  <a:ea typeface="Arial Unicode MS"/>
              <a:cs typeface="Arial Unicode M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386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 b="21843"/>
          <a:stretch>
            <a:fillRect/>
          </a:stretch>
        </p:blipFill>
        <p:spPr>
          <a:xfrm>
            <a:off x="-18280" y="0"/>
            <a:ext cx="12192000" cy="5949280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854968"/>
          </a:xfrm>
        </p:spPr>
        <p:txBody>
          <a:bodyPr/>
          <a:lstStyle/>
          <a:p>
            <a:r>
              <a:rPr lang="fr-FR" dirty="0"/>
              <a:t>Hélène CARLES, Professeure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2132857"/>
            <a:ext cx="7848600" cy="41758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Spécialités</a:t>
            </a:r>
          </a:p>
          <a:p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Linguistique et philologie </a:t>
            </a:r>
            <a:r>
              <a:rPr lang="fr-CH" dirty="0" err="1">
                <a:latin typeface="+mn-lt"/>
              </a:rPr>
              <a:t>galloromanes</a:t>
            </a:r>
            <a:r>
              <a:rPr lang="fr-CH" dirty="0">
                <a:latin typeface="+mn-lt"/>
              </a:rPr>
              <a:t> et romanes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Occitan, gascon et </a:t>
            </a:r>
            <a:r>
              <a:rPr lang="fr-CH" dirty="0" err="1">
                <a:latin typeface="+mn-lt"/>
              </a:rPr>
              <a:t>francoprovençal</a:t>
            </a:r>
            <a:endParaRPr lang="fr-CH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Phonétique, lexicologie et lexicographie diachroniques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Sociolinguistique historique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Dialectologie </a:t>
            </a:r>
            <a:r>
              <a:rPr lang="fr-CH" dirty="0" err="1">
                <a:latin typeface="+mn-lt"/>
              </a:rPr>
              <a:t>galloromane</a:t>
            </a:r>
            <a:endParaRPr lang="fr-CH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Etymologie – histoire des mots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Toponymie</a:t>
            </a:r>
          </a:p>
          <a:p>
            <a:endParaRPr lang="fr-CH" dirty="0"/>
          </a:p>
          <a:p>
            <a:endParaRPr lang="fr-FR" dirty="0"/>
          </a:p>
          <a:p>
            <a:r>
              <a:rPr lang="fr-FR" dirty="0"/>
              <a:t>Contact :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helene.carles@sorbonne-universite.fr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5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Hélène </a:t>
            </a:r>
            <a:r>
              <a:rPr lang="fr-FR" dirty="0" smtClean="0"/>
              <a:t>CARLES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Pistes de recherche: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mbria" panose="02040503050406030204" pitchFamily="18" charset="0"/>
              </a:rPr>
              <a:t>Étude des régionalismes lexicaux de la Galloromania médiévale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mbria" panose="02040503050406030204" pitchFamily="18" charset="0"/>
              </a:rPr>
              <a:t>Glossaire de textes documentaires de la Galloromania médiévale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mbria" panose="02040503050406030204" pitchFamily="18" charset="0"/>
              </a:rPr>
              <a:t>Étymologie des noms des lieux de France</a:t>
            </a:r>
          </a:p>
          <a:p>
            <a:endParaRPr lang="fr-FR" dirty="0">
              <a:latin typeface="+mn-lt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  <a:ea typeface="Cambria" panose="02040503050406030204" pitchFamily="18" charset="0"/>
              </a:rPr>
              <a:t>Analyse scriptologique de textes médiévaux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2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782960"/>
          </a:xfrm>
        </p:spPr>
        <p:txBody>
          <a:bodyPr/>
          <a:lstStyle/>
          <a:p>
            <a:r>
              <a:rPr lang="fr-FR" dirty="0" smtClean="0"/>
              <a:t>Anne CARLIER, Professeure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1" y="2060849"/>
            <a:ext cx="7848600" cy="424787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Spécialités</a:t>
            </a:r>
          </a:p>
          <a:p>
            <a:endParaRPr lang="fr-FR" dirty="0"/>
          </a:p>
          <a:p>
            <a:r>
              <a:rPr lang="fr-FR" dirty="0"/>
              <a:t>•      </a:t>
            </a:r>
            <a:r>
              <a:rPr lang="fr-FR" dirty="0">
                <a:latin typeface="+mn-lt"/>
              </a:rPr>
              <a:t>Histoire de la langue française, à partir de ses antécédents en latin tardif jusqu’en français moderne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•      Linguistique comparée des langues romanes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•      Morphosyntaxe, syntaxe, sémantique grammaticale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•      Théories du changement linguistique, notamment la théorie de la grammaticalisation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•      Linguistique de corpus</a:t>
            </a:r>
          </a:p>
          <a:p>
            <a:endParaRPr lang="fr-FR" dirty="0"/>
          </a:p>
          <a:p>
            <a:r>
              <a:rPr lang="fr-FR" dirty="0"/>
              <a:t>Contact :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Anna.Carlier@sorbonne-universite.fr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710952"/>
          </a:xfrm>
        </p:spPr>
        <p:txBody>
          <a:bodyPr/>
          <a:lstStyle/>
          <a:p>
            <a:r>
              <a:rPr lang="fr-FR" dirty="0"/>
              <a:t>Anne CARLIER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171700" y="1844824"/>
            <a:ext cx="8100763" cy="4463901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latin typeface="+mn-lt"/>
              </a:rPr>
              <a:t>Le sujet de mémoire est choisi en concertation avec l’étudiant</a:t>
            </a:r>
            <a:r>
              <a:rPr lang="fr-FR" dirty="0" smtClean="0">
                <a:latin typeface="+mn-lt"/>
              </a:rPr>
              <a:t>, ou l’étudiante </a:t>
            </a:r>
            <a:r>
              <a:rPr lang="fr-FR" dirty="0">
                <a:latin typeface="+mn-lt"/>
              </a:rPr>
              <a:t>en fonction de son bagage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Quelques exemples :</a:t>
            </a:r>
          </a:p>
          <a:p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Étude de l’</a:t>
            </a:r>
            <a:r>
              <a:rPr lang="fr-FR" dirty="0" err="1">
                <a:latin typeface="+mn-lt"/>
              </a:rPr>
              <a:t>auxiliarisation</a:t>
            </a:r>
            <a:r>
              <a:rPr lang="fr-FR" dirty="0">
                <a:latin typeface="+mn-lt"/>
              </a:rPr>
              <a:t> du verbe </a:t>
            </a:r>
            <a:r>
              <a:rPr lang="fr-FR" i="1" dirty="0">
                <a:latin typeface="+mn-lt"/>
              </a:rPr>
              <a:t>aller</a:t>
            </a:r>
            <a:r>
              <a:rPr lang="fr-FR" dirty="0">
                <a:latin typeface="+mn-lt"/>
              </a:rPr>
              <a:t> en tant que marqueur du futur au cours de l’histoire du français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Le recul du diminutif (par ex. porc/porcelet) au cours du moyen français, du français préclassique et du français classique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Evolution du pronom indéfini </a:t>
            </a:r>
            <a:r>
              <a:rPr lang="fr-FR" i="1" dirty="0">
                <a:latin typeface="+mn-lt"/>
              </a:rPr>
              <a:t>on</a:t>
            </a:r>
            <a:r>
              <a:rPr lang="fr-FR" dirty="0">
                <a:latin typeface="+mn-lt"/>
              </a:rPr>
              <a:t> au cours de l’histoire du français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Les pronoms relatifs de la série </a:t>
            </a:r>
            <a:r>
              <a:rPr lang="fr-FR" i="1" dirty="0">
                <a:latin typeface="+mn-lt"/>
              </a:rPr>
              <a:t>lequel</a:t>
            </a:r>
            <a:r>
              <a:rPr lang="fr-FR" dirty="0">
                <a:latin typeface="+mn-lt"/>
              </a:rPr>
              <a:t> aux XVe et XVIe siècles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Tout sujet portant sur la détermination nominale (par ex. articles, démonstratifs, possessifs, quantifieurs), dans une perspective diachronique ou comparée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Genres textuels et usages linguistiques : dans quelle mesure le registre conditionne-t-il la syntaxe et la morphosyntaxe (étude à travers des textes contemporains relevant de genres différents)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+mn-lt"/>
              </a:rPr>
              <a:t>•      Analyse des marqueurs du discours dans une farce médiévale</a:t>
            </a:r>
          </a:p>
        </p:txBody>
      </p:sp>
    </p:spTree>
    <p:extLst>
      <p:ext uri="{BB962C8B-B14F-4D97-AF65-F5344CB8AC3E}">
        <p14:creationId xmlns:p14="http://schemas.microsoft.com/office/powerpoint/2010/main" val="3116924242"/>
      </p:ext>
    </p:extLst>
  </p:cSld>
  <p:clrMapOvr>
    <a:masterClrMapping/>
  </p:clrMapOvr>
</p:sld>
</file>

<file path=ppt/theme/theme1.xml><?xml version="1.0" encoding="utf-8"?>
<a:theme xmlns:a="http://schemas.openxmlformats.org/drawingml/2006/main" name="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rbonne Université 4x3 v1a.potx" id="{359E9830-A544-482C-BE1A-53F9A16CE073}" vid="{7560FC0F-AFEA-4F44-ABF1-57F6CF9896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Lettres 16x9 v1</Template>
  <TotalTime>400</TotalTime>
  <Words>2584</Words>
  <Application>Microsoft Office PowerPoint</Application>
  <PresentationFormat>Grand écran</PresentationFormat>
  <Paragraphs>425</Paragraphs>
  <Slides>45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5" baseType="lpstr">
      <vt:lpstr>Apple Chancery</vt:lpstr>
      <vt:lpstr>Arial</vt:lpstr>
      <vt:lpstr>Arial Black</vt:lpstr>
      <vt:lpstr>Arial Unicode MS</vt:lpstr>
      <vt:lpstr>Calibri</vt:lpstr>
      <vt:lpstr>Cambria</vt:lpstr>
      <vt:lpstr>MS Mincho</vt:lpstr>
      <vt:lpstr>Times New Roman</vt:lpstr>
      <vt:lpstr>Wingdings</vt:lpstr>
      <vt:lpstr>Sorbonne Université</vt:lpstr>
      <vt:lpstr>Banque  de sujets de mémoires  Master langue française</vt:lpstr>
      <vt:lpstr>Préambule</vt:lpstr>
      <vt:lpstr>Sommaire</vt:lpstr>
      <vt:lpstr>1</vt:lpstr>
      <vt:lpstr>Présentation PowerPoint</vt:lpstr>
      <vt:lpstr>Hélène CARLES, Professeure</vt:lpstr>
      <vt:lpstr>Hélène CARLES</vt:lpstr>
      <vt:lpstr>Anne CARLIER, Professeure</vt:lpstr>
      <vt:lpstr>Anne CARLIER</vt:lpstr>
      <vt:lpstr>Joëlle DUCOS Professeure</vt:lpstr>
      <vt:lpstr>Joëlle DUCOS</vt:lpstr>
      <vt:lpstr>Gabriella PARUSSA Professeure</vt:lpstr>
      <vt:lpstr>Gabriella PARUSSA Pistes de recherche</vt:lpstr>
      <vt:lpstr>Hélène BIU MCF</vt:lpstr>
      <vt:lpstr>Hélène Biu</vt:lpstr>
      <vt:lpstr>Sandrine HERICHE-PRADEAU MCF HDR</vt:lpstr>
      <vt:lpstr>Sandrine HERICHE-PRADEAU</vt:lpstr>
      <vt:lpstr>Christine SILVI MCF</vt:lpstr>
      <vt:lpstr>Christine SILVI </vt:lpstr>
      <vt:lpstr>Géraldine VEYSSEYRE  MCF HDR </vt:lpstr>
      <vt:lpstr>Géraldine VEYSSEYRE  </vt:lpstr>
      <vt:lpstr>2</vt:lpstr>
      <vt:lpstr>Présentation PowerPoint</vt:lpstr>
      <vt:lpstr>Anne-Pascale POUEY-MOUNOU Professeure</vt:lpstr>
      <vt:lpstr>Anne-Pascale POUEY-MOUNOU </vt:lpstr>
      <vt:lpstr>Gilles COUFFIGNAL MCF</vt:lpstr>
      <vt:lpstr>Gilles COUFFIGNAL</vt:lpstr>
      <vt:lpstr>Adeline DESBOIS-IENTILE MCF</vt:lpstr>
      <vt:lpstr> Adeline DESBOIS-IENTILE </vt:lpstr>
      <vt:lpstr>3</vt:lpstr>
      <vt:lpstr>Présentation PowerPoint</vt:lpstr>
      <vt:lpstr>Delphine DENIS Professeure</vt:lpstr>
      <vt:lpstr>Delphine DENIS</vt:lpstr>
      <vt:lpstr>Gilles SIOUFFI Professeur</vt:lpstr>
      <vt:lpstr>Gilles SIOUFFI</vt:lpstr>
      <vt:lpstr>Karine Abiven MCF</vt:lpstr>
      <vt:lpstr>Karine ABIVEN</vt:lpstr>
      <vt:lpstr>Lise CHARLES MCF</vt:lpstr>
      <vt:lpstr>Lise CHARLES </vt:lpstr>
      <vt:lpstr>4</vt:lpstr>
      <vt:lpstr>Linguistique romane – Occitan</vt:lpstr>
      <vt:lpstr>Hélène CARLES</vt:lpstr>
      <vt:lpstr>Hélène BIU</vt:lpstr>
      <vt:lpstr>Gilles COUFFIGNAL</vt:lpstr>
      <vt:lpstr>Présentation PowerPoint</vt:lpstr>
    </vt:vector>
  </TitlesOfParts>
  <Company>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 de sujets de mémoires  Master langue française</dc:title>
  <dc:creator>Joëlle Ducos</dc:creator>
  <cp:lastModifiedBy>Géraldine FERRARI</cp:lastModifiedBy>
  <cp:revision>53</cp:revision>
  <dcterms:created xsi:type="dcterms:W3CDTF">2020-03-30T16:37:28Z</dcterms:created>
  <dcterms:modified xsi:type="dcterms:W3CDTF">2023-03-07T12:42:02Z</dcterms:modified>
</cp:coreProperties>
</file>