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67" r:id="rId2"/>
    <p:sldId id="257" r:id="rId3"/>
    <p:sldId id="268" r:id="rId4"/>
    <p:sldId id="272" r:id="rId5"/>
    <p:sldId id="269" r:id="rId6"/>
    <p:sldId id="270" r:id="rId7"/>
    <p:sldId id="258" r:id="rId8"/>
    <p:sldId id="259" r:id="rId9"/>
    <p:sldId id="262" r:id="rId10"/>
    <p:sldId id="260" r:id="rId11"/>
    <p:sldId id="263"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4EC"/>
    <a:srgbClr val="F5EE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660"/>
  </p:normalViewPr>
  <p:slideViewPr>
    <p:cSldViewPr snapToGrid="0">
      <p:cViewPr varScale="1">
        <p:scale>
          <a:sx n="107" d="100"/>
          <a:sy n="107" d="100"/>
        </p:scale>
        <p:origin x="56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A705F8-90DE-4748-9239-60A9592DB436}" type="datetimeFigureOut">
              <a:rPr lang="fr-FR" smtClean="0"/>
              <a:t>04/09/2026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D835F0-253E-43C5-BAA2-BD5A4617F1B3}" type="slidenum">
              <a:rPr lang="fr-FR" smtClean="0"/>
              <a:t>‹N°›</a:t>
            </a:fld>
            <a:endParaRPr lang="fr-FR"/>
          </a:p>
        </p:txBody>
      </p:sp>
    </p:spTree>
    <p:extLst>
      <p:ext uri="{BB962C8B-B14F-4D97-AF65-F5344CB8AC3E}">
        <p14:creationId xmlns:p14="http://schemas.microsoft.com/office/powerpoint/2010/main" val="881367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9D835F0-253E-43C5-BAA2-BD5A4617F1B3}" type="slidenum">
              <a:rPr lang="fr-FR" smtClean="0"/>
              <a:t>9</a:t>
            </a:fld>
            <a:endParaRPr lang="fr-FR"/>
          </a:p>
        </p:txBody>
      </p:sp>
    </p:spTree>
    <p:extLst>
      <p:ext uri="{BB962C8B-B14F-4D97-AF65-F5344CB8AC3E}">
        <p14:creationId xmlns:p14="http://schemas.microsoft.com/office/powerpoint/2010/main" val="3538966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AE6369-2C4C-4B94-8F35-0D1460B5986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747040F-BE3C-4D8E-AE40-FE8947C1A3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75C829E-2031-45A6-ABAB-75E713E8D97C}"/>
              </a:ext>
            </a:extLst>
          </p:cNvPr>
          <p:cNvSpPr>
            <a:spLocks noGrp="1"/>
          </p:cNvSpPr>
          <p:nvPr>
            <p:ph type="dt" sz="half" idx="10"/>
          </p:nvPr>
        </p:nvSpPr>
        <p:spPr/>
        <p:txBody>
          <a:bodyPr/>
          <a:lstStyle/>
          <a:p>
            <a:fld id="{FD4975EC-8720-44A9-8442-E33564865CC0}" type="datetimeFigureOut">
              <a:rPr lang="fr-FR" smtClean="0"/>
              <a:t>04/09/2026</a:t>
            </a:fld>
            <a:endParaRPr lang="fr-FR"/>
          </a:p>
        </p:txBody>
      </p:sp>
      <p:sp>
        <p:nvSpPr>
          <p:cNvPr id="5" name="Espace réservé du pied de page 4">
            <a:extLst>
              <a:ext uri="{FF2B5EF4-FFF2-40B4-BE49-F238E27FC236}">
                <a16:creationId xmlns:a16="http://schemas.microsoft.com/office/drawing/2014/main" id="{95D06EFC-4AA1-42B7-8795-C09835B5A1D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EC1C346-4925-4391-9E55-F51BA568E2E2}"/>
              </a:ext>
            </a:extLst>
          </p:cNvPr>
          <p:cNvSpPr>
            <a:spLocks noGrp="1"/>
          </p:cNvSpPr>
          <p:nvPr>
            <p:ph type="sldNum" sz="quarter" idx="12"/>
          </p:nvPr>
        </p:nvSpPr>
        <p:spPr/>
        <p:txBody>
          <a:bodyPr/>
          <a:lstStyle/>
          <a:p>
            <a:fld id="{79606222-3AAD-491E-B8F9-CA12C2FAD9AF}" type="slidenum">
              <a:rPr lang="fr-FR" smtClean="0"/>
              <a:t>‹N°›</a:t>
            </a:fld>
            <a:endParaRPr lang="fr-FR"/>
          </a:p>
        </p:txBody>
      </p:sp>
    </p:spTree>
    <p:extLst>
      <p:ext uri="{BB962C8B-B14F-4D97-AF65-F5344CB8AC3E}">
        <p14:creationId xmlns:p14="http://schemas.microsoft.com/office/powerpoint/2010/main" val="1436497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0E040D-189F-403C-ADE9-ED70648D2FA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3E312AE-29A2-40CF-8C2C-DF8AFA11EBA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FEF72BC-454B-442B-8BA5-7DA9A7FFF316}"/>
              </a:ext>
            </a:extLst>
          </p:cNvPr>
          <p:cNvSpPr>
            <a:spLocks noGrp="1"/>
          </p:cNvSpPr>
          <p:nvPr>
            <p:ph type="dt" sz="half" idx="10"/>
          </p:nvPr>
        </p:nvSpPr>
        <p:spPr/>
        <p:txBody>
          <a:bodyPr/>
          <a:lstStyle/>
          <a:p>
            <a:fld id="{FD4975EC-8720-44A9-8442-E33564865CC0}" type="datetimeFigureOut">
              <a:rPr lang="fr-FR" smtClean="0"/>
              <a:t>04/09/2026</a:t>
            </a:fld>
            <a:endParaRPr lang="fr-FR"/>
          </a:p>
        </p:txBody>
      </p:sp>
      <p:sp>
        <p:nvSpPr>
          <p:cNvPr id="5" name="Espace réservé du pied de page 4">
            <a:extLst>
              <a:ext uri="{FF2B5EF4-FFF2-40B4-BE49-F238E27FC236}">
                <a16:creationId xmlns:a16="http://schemas.microsoft.com/office/drawing/2014/main" id="{3D29AD48-363C-4CD6-984E-5C8CD80C7A3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8828754-42F0-47A6-A6B3-0D4214559388}"/>
              </a:ext>
            </a:extLst>
          </p:cNvPr>
          <p:cNvSpPr>
            <a:spLocks noGrp="1"/>
          </p:cNvSpPr>
          <p:nvPr>
            <p:ph type="sldNum" sz="quarter" idx="12"/>
          </p:nvPr>
        </p:nvSpPr>
        <p:spPr/>
        <p:txBody>
          <a:bodyPr/>
          <a:lstStyle/>
          <a:p>
            <a:fld id="{79606222-3AAD-491E-B8F9-CA12C2FAD9AF}" type="slidenum">
              <a:rPr lang="fr-FR" smtClean="0"/>
              <a:t>‹N°›</a:t>
            </a:fld>
            <a:endParaRPr lang="fr-FR"/>
          </a:p>
        </p:txBody>
      </p:sp>
    </p:spTree>
    <p:extLst>
      <p:ext uri="{BB962C8B-B14F-4D97-AF65-F5344CB8AC3E}">
        <p14:creationId xmlns:p14="http://schemas.microsoft.com/office/powerpoint/2010/main" val="3143995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AADEAD0-1B62-4613-8C85-BAABAD5E2C1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CE0F76C-A302-4955-8F5C-23307E24253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17EBADB-F04D-4FB7-8F1C-65B06A351549}"/>
              </a:ext>
            </a:extLst>
          </p:cNvPr>
          <p:cNvSpPr>
            <a:spLocks noGrp="1"/>
          </p:cNvSpPr>
          <p:nvPr>
            <p:ph type="dt" sz="half" idx="10"/>
          </p:nvPr>
        </p:nvSpPr>
        <p:spPr/>
        <p:txBody>
          <a:bodyPr/>
          <a:lstStyle/>
          <a:p>
            <a:fld id="{FD4975EC-8720-44A9-8442-E33564865CC0}" type="datetimeFigureOut">
              <a:rPr lang="fr-FR" smtClean="0"/>
              <a:t>04/09/2026</a:t>
            </a:fld>
            <a:endParaRPr lang="fr-FR"/>
          </a:p>
        </p:txBody>
      </p:sp>
      <p:sp>
        <p:nvSpPr>
          <p:cNvPr id="5" name="Espace réservé du pied de page 4">
            <a:extLst>
              <a:ext uri="{FF2B5EF4-FFF2-40B4-BE49-F238E27FC236}">
                <a16:creationId xmlns:a16="http://schemas.microsoft.com/office/drawing/2014/main" id="{7A785C22-2324-406C-A27B-8263CA0C75F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970BAD7-6D78-41C3-9FA2-A8049A3A9904}"/>
              </a:ext>
            </a:extLst>
          </p:cNvPr>
          <p:cNvSpPr>
            <a:spLocks noGrp="1"/>
          </p:cNvSpPr>
          <p:nvPr>
            <p:ph type="sldNum" sz="quarter" idx="12"/>
          </p:nvPr>
        </p:nvSpPr>
        <p:spPr/>
        <p:txBody>
          <a:bodyPr/>
          <a:lstStyle/>
          <a:p>
            <a:fld id="{79606222-3AAD-491E-B8F9-CA12C2FAD9AF}" type="slidenum">
              <a:rPr lang="fr-FR" smtClean="0"/>
              <a:t>‹N°›</a:t>
            </a:fld>
            <a:endParaRPr lang="fr-FR"/>
          </a:p>
        </p:txBody>
      </p:sp>
    </p:spTree>
    <p:extLst>
      <p:ext uri="{BB962C8B-B14F-4D97-AF65-F5344CB8AC3E}">
        <p14:creationId xmlns:p14="http://schemas.microsoft.com/office/powerpoint/2010/main" val="1954639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3CA065-96AF-4B3F-8ED7-23E3E00F577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8ABBAE3-AD78-4903-A251-C1A82D8F974B}"/>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D314855-01A3-4136-A5CC-E80B106A3ADA}"/>
              </a:ext>
            </a:extLst>
          </p:cNvPr>
          <p:cNvSpPr>
            <a:spLocks noGrp="1"/>
          </p:cNvSpPr>
          <p:nvPr>
            <p:ph type="dt" sz="half" idx="10"/>
          </p:nvPr>
        </p:nvSpPr>
        <p:spPr/>
        <p:txBody>
          <a:bodyPr/>
          <a:lstStyle/>
          <a:p>
            <a:fld id="{FD4975EC-8720-44A9-8442-E33564865CC0}" type="datetimeFigureOut">
              <a:rPr lang="fr-FR" smtClean="0"/>
              <a:t>04/09/2026</a:t>
            </a:fld>
            <a:endParaRPr lang="fr-FR"/>
          </a:p>
        </p:txBody>
      </p:sp>
      <p:sp>
        <p:nvSpPr>
          <p:cNvPr id="5" name="Espace réservé du pied de page 4">
            <a:extLst>
              <a:ext uri="{FF2B5EF4-FFF2-40B4-BE49-F238E27FC236}">
                <a16:creationId xmlns:a16="http://schemas.microsoft.com/office/drawing/2014/main" id="{65E5ADC7-1986-4848-922A-F0DFC7F6979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DBFE1C2-E202-473A-AAB2-8142B17E415F}"/>
              </a:ext>
            </a:extLst>
          </p:cNvPr>
          <p:cNvSpPr>
            <a:spLocks noGrp="1"/>
          </p:cNvSpPr>
          <p:nvPr>
            <p:ph type="sldNum" sz="quarter" idx="12"/>
          </p:nvPr>
        </p:nvSpPr>
        <p:spPr/>
        <p:txBody>
          <a:bodyPr/>
          <a:lstStyle/>
          <a:p>
            <a:fld id="{79606222-3AAD-491E-B8F9-CA12C2FAD9AF}" type="slidenum">
              <a:rPr lang="fr-FR" smtClean="0"/>
              <a:t>‹N°›</a:t>
            </a:fld>
            <a:endParaRPr lang="fr-FR"/>
          </a:p>
        </p:txBody>
      </p:sp>
    </p:spTree>
    <p:extLst>
      <p:ext uri="{BB962C8B-B14F-4D97-AF65-F5344CB8AC3E}">
        <p14:creationId xmlns:p14="http://schemas.microsoft.com/office/powerpoint/2010/main" val="3917012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F487CD-AC93-41E2-98E4-70BDF5F585E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1B5AA17-3CB8-46A0-A75F-F72F1817B5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033AE53-667A-4E74-92F9-F11280796B2A}"/>
              </a:ext>
            </a:extLst>
          </p:cNvPr>
          <p:cNvSpPr>
            <a:spLocks noGrp="1"/>
          </p:cNvSpPr>
          <p:nvPr>
            <p:ph type="dt" sz="half" idx="10"/>
          </p:nvPr>
        </p:nvSpPr>
        <p:spPr/>
        <p:txBody>
          <a:bodyPr/>
          <a:lstStyle/>
          <a:p>
            <a:fld id="{FD4975EC-8720-44A9-8442-E33564865CC0}" type="datetimeFigureOut">
              <a:rPr lang="fr-FR" smtClean="0"/>
              <a:t>04/09/2026</a:t>
            </a:fld>
            <a:endParaRPr lang="fr-FR"/>
          </a:p>
        </p:txBody>
      </p:sp>
      <p:sp>
        <p:nvSpPr>
          <p:cNvPr id="5" name="Espace réservé du pied de page 4">
            <a:extLst>
              <a:ext uri="{FF2B5EF4-FFF2-40B4-BE49-F238E27FC236}">
                <a16:creationId xmlns:a16="http://schemas.microsoft.com/office/drawing/2014/main" id="{2CCDDF39-FB5C-47C5-BFCF-160D1836FAD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6CA582B-15DF-42F2-BC29-19CD9DEFD824}"/>
              </a:ext>
            </a:extLst>
          </p:cNvPr>
          <p:cNvSpPr>
            <a:spLocks noGrp="1"/>
          </p:cNvSpPr>
          <p:nvPr>
            <p:ph type="sldNum" sz="quarter" idx="12"/>
          </p:nvPr>
        </p:nvSpPr>
        <p:spPr/>
        <p:txBody>
          <a:bodyPr/>
          <a:lstStyle/>
          <a:p>
            <a:fld id="{79606222-3AAD-491E-B8F9-CA12C2FAD9AF}" type="slidenum">
              <a:rPr lang="fr-FR" smtClean="0"/>
              <a:t>‹N°›</a:t>
            </a:fld>
            <a:endParaRPr lang="fr-FR"/>
          </a:p>
        </p:txBody>
      </p:sp>
    </p:spTree>
    <p:extLst>
      <p:ext uri="{BB962C8B-B14F-4D97-AF65-F5344CB8AC3E}">
        <p14:creationId xmlns:p14="http://schemas.microsoft.com/office/powerpoint/2010/main" val="558812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D79FAE-9DA1-42DB-9BF7-EA7CCD836A2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7695A8-A255-4305-B63B-3696FE746F6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C5EDA30-5B8D-49AD-A89C-E397D8CBEE1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28B7153-32BC-4071-891F-F74B0D69D35B}"/>
              </a:ext>
            </a:extLst>
          </p:cNvPr>
          <p:cNvSpPr>
            <a:spLocks noGrp="1"/>
          </p:cNvSpPr>
          <p:nvPr>
            <p:ph type="dt" sz="half" idx="10"/>
          </p:nvPr>
        </p:nvSpPr>
        <p:spPr/>
        <p:txBody>
          <a:bodyPr/>
          <a:lstStyle/>
          <a:p>
            <a:fld id="{FD4975EC-8720-44A9-8442-E33564865CC0}" type="datetimeFigureOut">
              <a:rPr lang="fr-FR" smtClean="0"/>
              <a:t>04/09/2026</a:t>
            </a:fld>
            <a:endParaRPr lang="fr-FR"/>
          </a:p>
        </p:txBody>
      </p:sp>
      <p:sp>
        <p:nvSpPr>
          <p:cNvPr id="6" name="Espace réservé du pied de page 5">
            <a:extLst>
              <a:ext uri="{FF2B5EF4-FFF2-40B4-BE49-F238E27FC236}">
                <a16:creationId xmlns:a16="http://schemas.microsoft.com/office/drawing/2014/main" id="{78C3AD81-3758-43C4-BD21-8D8A9DF1B3A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A6E2B0B-C738-4015-B5D2-EF41890D905A}"/>
              </a:ext>
            </a:extLst>
          </p:cNvPr>
          <p:cNvSpPr>
            <a:spLocks noGrp="1"/>
          </p:cNvSpPr>
          <p:nvPr>
            <p:ph type="sldNum" sz="quarter" idx="12"/>
          </p:nvPr>
        </p:nvSpPr>
        <p:spPr/>
        <p:txBody>
          <a:bodyPr/>
          <a:lstStyle/>
          <a:p>
            <a:fld id="{79606222-3AAD-491E-B8F9-CA12C2FAD9AF}" type="slidenum">
              <a:rPr lang="fr-FR" smtClean="0"/>
              <a:t>‹N°›</a:t>
            </a:fld>
            <a:endParaRPr lang="fr-FR"/>
          </a:p>
        </p:txBody>
      </p:sp>
    </p:spTree>
    <p:extLst>
      <p:ext uri="{BB962C8B-B14F-4D97-AF65-F5344CB8AC3E}">
        <p14:creationId xmlns:p14="http://schemas.microsoft.com/office/powerpoint/2010/main" val="1034947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D1A65D-479B-4334-863A-DA90870AA88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49F3B8-1520-4FA3-AB84-9706245266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2B71356-D7B5-42C1-9BC1-6AE527F7B29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218A95B-A170-4840-8436-B74AFDC64D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E6E15C1-0D2C-4DFD-AB42-5FE81B5F6C2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F166003-B8A5-4DA0-988D-EAF6F0CD0BBC}"/>
              </a:ext>
            </a:extLst>
          </p:cNvPr>
          <p:cNvSpPr>
            <a:spLocks noGrp="1"/>
          </p:cNvSpPr>
          <p:nvPr>
            <p:ph type="dt" sz="half" idx="10"/>
          </p:nvPr>
        </p:nvSpPr>
        <p:spPr/>
        <p:txBody>
          <a:bodyPr/>
          <a:lstStyle/>
          <a:p>
            <a:fld id="{FD4975EC-8720-44A9-8442-E33564865CC0}" type="datetimeFigureOut">
              <a:rPr lang="fr-FR" smtClean="0"/>
              <a:t>04/09/2026</a:t>
            </a:fld>
            <a:endParaRPr lang="fr-FR"/>
          </a:p>
        </p:txBody>
      </p:sp>
      <p:sp>
        <p:nvSpPr>
          <p:cNvPr id="8" name="Espace réservé du pied de page 7">
            <a:extLst>
              <a:ext uri="{FF2B5EF4-FFF2-40B4-BE49-F238E27FC236}">
                <a16:creationId xmlns:a16="http://schemas.microsoft.com/office/drawing/2014/main" id="{557AC768-2A2C-4C12-9F90-20BC482734B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26C2D0B-3DA6-4BB5-B81D-CAD5ECEB383C}"/>
              </a:ext>
            </a:extLst>
          </p:cNvPr>
          <p:cNvSpPr>
            <a:spLocks noGrp="1"/>
          </p:cNvSpPr>
          <p:nvPr>
            <p:ph type="sldNum" sz="quarter" idx="12"/>
          </p:nvPr>
        </p:nvSpPr>
        <p:spPr/>
        <p:txBody>
          <a:bodyPr/>
          <a:lstStyle/>
          <a:p>
            <a:fld id="{79606222-3AAD-491E-B8F9-CA12C2FAD9AF}" type="slidenum">
              <a:rPr lang="fr-FR" smtClean="0"/>
              <a:t>‹N°›</a:t>
            </a:fld>
            <a:endParaRPr lang="fr-FR"/>
          </a:p>
        </p:txBody>
      </p:sp>
    </p:spTree>
    <p:extLst>
      <p:ext uri="{BB962C8B-B14F-4D97-AF65-F5344CB8AC3E}">
        <p14:creationId xmlns:p14="http://schemas.microsoft.com/office/powerpoint/2010/main" val="1206760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5873BF-FBA9-4AEB-993F-6BEF6714D9F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B27ECBD-24FF-4076-AAD0-9CDD96464C25}"/>
              </a:ext>
            </a:extLst>
          </p:cNvPr>
          <p:cNvSpPr>
            <a:spLocks noGrp="1"/>
          </p:cNvSpPr>
          <p:nvPr>
            <p:ph type="dt" sz="half" idx="10"/>
          </p:nvPr>
        </p:nvSpPr>
        <p:spPr/>
        <p:txBody>
          <a:bodyPr/>
          <a:lstStyle/>
          <a:p>
            <a:fld id="{FD4975EC-8720-44A9-8442-E33564865CC0}" type="datetimeFigureOut">
              <a:rPr lang="fr-FR" smtClean="0"/>
              <a:t>04/09/2026</a:t>
            </a:fld>
            <a:endParaRPr lang="fr-FR"/>
          </a:p>
        </p:txBody>
      </p:sp>
      <p:sp>
        <p:nvSpPr>
          <p:cNvPr id="4" name="Espace réservé du pied de page 3">
            <a:extLst>
              <a:ext uri="{FF2B5EF4-FFF2-40B4-BE49-F238E27FC236}">
                <a16:creationId xmlns:a16="http://schemas.microsoft.com/office/drawing/2014/main" id="{EA48EF44-046A-4EC3-AFBF-871EDE1A20C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D14A089-0D6E-42C3-9B71-2C5ACE1CD7D1}"/>
              </a:ext>
            </a:extLst>
          </p:cNvPr>
          <p:cNvSpPr>
            <a:spLocks noGrp="1"/>
          </p:cNvSpPr>
          <p:nvPr>
            <p:ph type="sldNum" sz="quarter" idx="12"/>
          </p:nvPr>
        </p:nvSpPr>
        <p:spPr/>
        <p:txBody>
          <a:bodyPr/>
          <a:lstStyle/>
          <a:p>
            <a:fld id="{79606222-3AAD-491E-B8F9-CA12C2FAD9AF}" type="slidenum">
              <a:rPr lang="fr-FR" smtClean="0"/>
              <a:t>‹N°›</a:t>
            </a:fld>
            <a:endParaRPr lang="fr-FR"/>
          </a:p>
        </p:txBody>
      </p:sp>
    </p:spTree>
    <p:extLst>
      <p:ext uri="{BB962C8B-B14F-4D97-AF65-F5344CB8AC3E}">
        <p14:creationId xmlns:p14="http://schemas.microsoft.com/office/powerpoint/2010/main" val="3783334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ACCCDE3-E42C-4F39-ADA2-BDFE9A7D11DE}"/>
              </a:ext>
            </a:extLst>
          </p:cNvPr>
          <p:cNvSpPr>
            <a:spLocks noGrp="1"/>
          </p:cNvSpPr>
          <p:nvPr>
            <p:ph type="dt" sz="half" idx="10"/>
          </p:nvPr>
        </p:nvSpPr>
        <p:spPr/>
        <p:txBody>
          <a:bodyPr/>
          <a:lstStyle/>
          <a:p>
            <a:fld id="{FD4975EC-8720-44A9-8442-E33564865CC0}" type="datetimeFigureOut">
              <a:rPr lang="fr-FR" smtClean="0"/>
              <a:t>04/09/2026</a:t>
            </a:fld>
            <a:endParaRPr lang="fr-FR"/>
          </a:p>
        </p:txBody>
      </p:sp>
      <p:sp>
        <p:nvSpPr>
          <p:cNvPr id="3" name="Espace réservé du pied de page 2">
            <a:extLst>
              <a:ext uri="{FF2B5EF4-FFF2-40B4-BE49-F238E27FC236}">
                <a16:creationId xmlns:a16="http://schemas.microsoft.com/office/drawing/2014/main" id="{5A995402-D47D-47EB-B521-090D37AB67A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C26EFBD-731D-48B6-A82A-77B6B57E4EFD}"/>
              </a:ext>
            </a:extLst>
          </p:cNvPr>
          <p:cNvSpPr>
            <a:spLocks noGrp="1"/>
          </p:cNvSpPr>
          <p:nvPr>
            <p:ph type="sldNum" sz="quarter" idx="12"/>
          </p:nvPr>
        </p:nvSpPr>
        <p:spPr/>
        <p:txBody>
          <a:bodyPr/>
          <a:lstStyle/>
          <a:p>
            <a:fld id="{79606222-3AAD-491E-B8F9-CA12C2FAD9AF}" type="slidenum">
              <a:rPr lang="fr-FR" smtClean="0"/>
              <a:t>‹N°›</a:t>
            </a:fld>
            <a:endParaRPr lang="fr-FR"/>
          </a:p>
        </p:txBody>
      </p:sp>
    </p:spTree>
    <p:extLst>
      <p:ext uri="{BB962C8B-B14F-4D97-AF65-F5344CB8AC3E}">
        <p14:creationId xmlns:p14="http://schemas.microsoft.com/office/powerpoint/2010/main" val="19601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53C025-B341-406F-8EB8-AE9CBA30C29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39A7F27-0DE1-43E5-A20D-1738D259DF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18E0909-51BB-410E-9B06-F0194AEB12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4095A0-9061-4C14-945E-C8C3D8E6DED1}"/>
              </a:ext>
            </a:extLst>
          </p:cNvPr>
          <p:cNvSpPr>
            <a:spLocks noGrp="1"/>
          </p:cNvSpPr>
          <p:nvPr>
            <p:ph type="dt" sz="half" idx="10"/>
          </p:nvPr>
        </p:nvSpPr>
        <p:spPr/>
        <p:txBody>
          <a:bodyPr/>
          <a:lstStyle/>
          <a:p>
            <a:fld id="{FD4975EC-8720-44A9-8442-E33564865CC0}" type="datetimeFigureOut">
              <a:rPr lang="fr-FR" smtClean="0"/>
              <a:t>04/09/2026</a:t>
            </a:fld>
            <a:endParaRPr lang="fr-FR"/>
          </a:p>
        </p:txBody>
      </p:sp>
      <p:sp>
        <p:nvSpPr>
          <p:cNvPr id="6" name="Espace réservé du pied de page 5">
            <a:extLst>
              <a:ext uri="{FF2B5EF4-FFF2-40B4-BE49-F238E27FC236}">
                <a16:creationId xmlns:a16="http://schemas.microsoft.com/office/drawing/2014/main" id="{2BC04195-81C6-4B42-AA57-93D321C207C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821A751-640D-45C6-8BCD-70387160CF08}"/>
              </a:ext>
            </a:extLst>
          </p:cNvPr>
          <p:cNvSpPr>
            <a:spLocks noGrp="1"/>
          </p:cNvSpPr>
          <p:nvPr>
            <p:ph type="sldNum" sz="quarter" idx="12"/>
          </p:nvPr>
        </p:nvSpPr>
        <p:spPr/>
        <p:txBody>
          <a:bodyPr/>
          <a:lstStyle/>
          <a:p>
            <a:fld id="{79606222-3AAD-491E-B8F9-CA12C2FAD9AF}" type="slidenum">
              <a:rPr lang="fr-FR" smtClean="0"/>
              <a:t>‹N°›</a:t>
            </a:fld>
            <a:endParaRPr lang="fr-FR"/>
          </a:p>
        </p:txBody>
      </p:sp>
    </p:spTree>
    <p:extLst>
      <p:ext uri="{BB962C8B-B14F-4D97-AF65-F5344CB8AC3E}">
        <p14:creationId xmlns:p14="http://schemas.microsoft.com/office/powerpoint/2010/main" val="4242263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4F292C-00B5-472C-925F-C7FE25F351C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56D3C6A-5F00-41C1-AAD9-D2C56D9CAC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29DAD7D-A977-486C-ADBA-A1BC523685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304BF63-38FA-4BBB-B15A-2518E0EFD632}"/>
              </a:ext>
            </a:extLst>
          </p:cNvPr>
          <p:cNvSpPr>
            <a:spLocks noGrp="1"/>
          </p:cNvSpPr>
          <p:nvPr>
            <p:ph type="dt" sz="half" idx="10"/>
          </p:nvPr>
        </p:nvSpPr>
        <p:spPr/>
        <p:txBody>
          <a:bodyPr/>
          <a:lstStyle/>
          <a:p>
            <a:fld id="{FD4975EC-8720-44A9-8442-E33564865CC0}" type="datetimeFigureOut">
              <a:rPr lang="fr-FR" smtClean="0"/>
              <a:t>04/09/2026</a:t>
            </a:fld>
            <a:endParaRPr lang="fr-FR"/>
          </a:p>
        </p:txBody>
      </p:sp>
      <p:sp>
        <p:nvSpPr>
          <p:cNvPr id="6" name="Espace réservé du pied de page 5">
            <a:extLst>
              <a:ext uri="{FF2B5EF4-FFF2-40B4-BE49-F238E27FC236}">
                <a16:creationId xmlns:a16="http://schemas.microsoft.com/office/drawing/2014/main" id="{8D49ED14-BA71-4EB5-AD79-5BB562FF902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3024E2C-69D8-41A5-A1A5-AA8075EA9D7B}"/>
              </a:ext>
            </a:extLst>
          </p:cNvPr>
          <p:cNvSpPr>
            <a:spLocks noGrp="1"/>
          </p:cNvSpPr>
          <p:nvPr>
            <p:ph type="sldNum" sz="quarter" idx="12"/>
          </p:nvPr>
        </p:nvSpPr>
        <p:spPr/>
        <p:txBody>
          <a:bodyPr/>
          <a:lstStyle/>
          <a:p>
            <a:fld id="{79606222-3AAD-491E-B8F9-CA12C2FAD9AF}" type="slidenum">
              <a:rPr lang="fr-FR" smtClean="0"/>
              <a:t>‹N°›</a:t>
            </a:fld>
            <a:endParaRPr lang="fr-FR"/>
          </a:p>
        </p:txBody>
      </p:sp>
    </p:spTree>
    <p:extLst>
      <p:ext uri="{BB962C8B-B14F-4D97-AF65-F5344CB8AC3E}">
        <p14:creationId xmlns:p14="http://schemas.microsoft.com/office/powerpoint/2010/main" val="1090544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88884F-D8E2-4FEA-9A65-201C3016A5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D32997A-7266-4D82-8A0B-98A2B6D56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7241602-A881-42B1-9487-FF697AAC77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4975EC-8720-44A9-8442-E33564865CC0}" type="datetimeFigureOut">
              <a:rPr lang="fr-FR" smtClean="0"/>
              <a:t>04/09/2026</a:t>
            </a:fld>
            <a:endParaRPr lang="fr-FR"/>
          </a:p>
        </p:txBody>
      </p:sp>
      <p:sp>
        <p:nvSpPr>
          <p:cNvPr id="5" name="Espace réservé du pied de page 4">
            <a:extLst>
              <a:ext uri="{FF2B5EF4-FFF2-40B4-BE49-F238E27FC236}">
                <a16:creationId xmlns:a16="http://schemas.microsoft.com/office/drawing/2014/main" id="{8C5676F4-5962-4A7C-970C-C6EE437397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FD5ADB2-FC90-4285-9DBD-E028B8727C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606222-3AAD-491E-B8F9-CA12C2FAD9AF}" type="slidenum">
              <a:rPr lang="fr-FR" smtClean="0"/>
              <a:t>‹N°›</a:t>
            </a:fld>
            <a:endParaRPr lang="fr-FR"/>
          </a:p>
        </p:txBody>
      </p:sp>
    </p:spTree>
    <p:extLst>
      <p:ext uri="{BB962C8B-B14F-4D97-AF65-F5344CB8AC3E}">
        <p14:creationId xmlns:p14="http://schemas.microsoft.com/office/powerpoint/2010/main" val="3910437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ixnio.com/fr/objets/computer/telephone-mobile-livre-ordinateur-portable-crayon-bloc-notes-bureau-bureau-papier"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moodle-lettres-26.sorbonne-universite.fr/course/view.php?id=94"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uved.fr/fiche/parcours/sobriete-numerique" TargetMode="External"/><Relationship Id="rId7" Type="http://schemas.openxmlformats.org/officeDocument/2006/relationships/image" Target="../media/image12.png"/><Relationship Id="rId2" Type="http://schemas.openxmlformats.org/officeDocument/2006/relationships/hyperlink" Target="https://latitudes.notion.site/Parcours-Sobri-t-Num-rique-2b5ff5903e5a80d6a433d977878c27d6"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bonpote.com/intelligence-artificielle-le-vrai-cout-environnemental-de-la-course-a-lia/" TargetMode="External"/><Relationship Id="rId4" Type="http://schemas.openxmlformats.org/officeDocument/2006/relationships/hyperlink" Target="https://sobrietenum.fr/ressources.php" TargetMode="External"/><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hyperlink" Target="https://www.latitudes.cc/qui-sommes-nous"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bonpote.com/intelligence-artificielle-le-vrai-cout-environnemental-de-la-course-a-lia/"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moodle-lettres-26.sorbonne-universite.fr/course/view.php?id=93"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sipr.sorbonne-universite.fr/index.php/2025/10/02/guide-dintroduction-a-lusage-pedagogique-des-ia-generatives/"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canal-u.tv/chaines/faculte-des-lettres-de-sorbonne-universite/semiweb-sobriete-numerique-les-cles-pou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944D5E1-317C-4A42-BA27-AF8B92E443C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677880" y="0"/>
            <a:ext cx="10220566" cy="6858000"/>
          </a:xfrm>
          <a:prstGeom prst="rect">
            <a:avLst/>
          </a:prstGeom>
        </p:spPr>
      </p:pic>
      <p:sp>
        <p:nvSpPr>
          <p:cNvPr id="2" name="Titre 1">
            <a:extLst>
              <a:ext uri="{FF2B5EF4-FFF2-40B4-BE49-F238E27FC236}">
                <a16:creationId xmlns:a16="http://schemas.microsoft.com/office/drawing/2014/main" id="{526E7C2C-355D-41F4-87A5-985A2EB849BB}"/>
              </a:ext>
            </a:extLst>
          </p:cNvPr>
          <p:cNvSpPr>
            <a:spLocks noGrp="1"/>
          </p:cNvSpPr>
          <p:nvPr>
            <p:ph type="ctrTitle"/>
          </p:nvPr>
        </p:nvSpPr>
        <p:spPr>
          <a:xfrm>
            <a:off x="6362330" y="2392288"/>
            <a:ext cx="5696505" cy="2387600"/>
          </a:xfrm>
        </p:spPr>
        <p:style>
          <a:lnRef idx="2">
            <a:schemeClr val="accent1"/>
          </a:lnRef>
          <a:fillRef idx="1">
            <a:schemeClr val="lt1"/>
          </a:fillRef>
          <a:effectRef idx="0">
            <a:schemeClr val="accent1"/>
          </a:effectRef>
          <a:fontRef idx="minor">
            <a:schemeClr val="dk1"/>
          </a:fontRef>
        </p:style>
        <p:txBody>
          <a:bodyPr anchor="ctr">
            <a:normAutofit fontScale="90000"/>
          </a:bodyPr>
          <a:lstStyle/>
          <a:p>
            <a:r>
              <a:rPr lang="fr-FR" dirty="0"/>
              <a:t>Le développement durable et vos études de lettres</a:t>
            </a:r>
          </a:p>
        </p:txBody>
      </p:sp>
    </p:spTree>
    <p:extLst>
      <p:ext uri="{BB962C8B-B14F-4D97-AF65-F5344CB8AC3E}">
        <p14:creationId xmlns:p14="http://schemas.microsoft.com/office/powerpoint/2010/main" val="3229846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DB03ECE-4015-9E6E-D5CE-442E59FF2207}"/>
              </a:ext>
            </a:extLst>
          </p:cNvPr>
          <p:cNvSpPr>
            <a:spLocks noGrp="1"/>
          </p:cNvSpPr>
          <p:nvPr>
            <p:ph idx="1"/>
          </p:nvPr>
        </p:nvSpPr>
        <p:spPr>
          <a:xfrm>
            <a:off x="348343" y="1198485"/>
            <a:ext cx="11005457" cy="4978478"/>
          </a:xfrm>
        </p:spPr>
        <p:txBody>
          <a:bodyPr/>
          <a:lstStyle/>
          <a:p>
            <a:pPr marL="0" indent="0">
              <a:buNone/>
            </a:pPr>
            <a:endParaRPr lang="fr-FR" dirty="0"/>
          </a:p>
          <a:p>
            <a:pPr marL="0" indent="0">
              <a:buNone/>
            </a:pPr>
            <a:r>
              <a:rPr lang="fr-FR" dirty="0"/>
              <a:t>4) L’introduction à l’</a:t>
            </a:r>
            <a:r>
              <a:rPr lang="fr-FR" dirty="0" err="1"/>
              <a:t>écopoétique</a:t>
            </a:r>
            <a:r>
              <a:rPr lang="fr-FR" dirty="0"/>
              <a:t> sur </a:t>
            </a:r>
            <a:r>
              <a:rPr lang="fr-FR" dirty="0">
                <a:hlinkClick r:id="rId2"/>
              </a:rPr>
              <a:t>Moodle</a:t>
            </a:r>
            <a:r>
              <a:rPr lang="fr-FR" dirty="0"/>
              <a:t>, </a:t>
            </a:r>
            <a:r>
              <a:rPr lang="fr-FR" b="1" dirty="0"/>
              <a:t>à valider obligatoirement </a:t>
            </a:r>
            <a:r>
              <a:rPr lang="fr-FR" dirty="0"/>
              <a:t>au cours de la Licence :</a:t>
            </a:r>
          </a:p>
          <a:p>
            <a:pPr marL="0" indent="0">
              <a:buNone/>
            </a:pPr>
            <a:endParaRPr lang="fr-FR" dirty="0"/>
          </a:p>
        </p:txBody>
      </p:sp>
      <p:sp>
        <p:nvSpPr>
          <p:cNvPr id="4" name="ZoneTexte 3">
            <a:extLst>
              <a:ext uri="{FF2B5EF4-FFF2-40B4-BE49-F238E27FC236}">
                <a16:creationId xmlns:a16="http://schemas.microsoft.com/office/drawing/2014/main" id="{ED43F40C-00BC-410E-85A4-B8B148168CF9}"/>
              </a:ext>
            </a:extLst>
          </p:cNvPr>
          <p:cNvSpPr txBox="1"/>
          <p:nvPr/>
        </p:nvSpPr>
        <p:spPr>
          <a:xfrm>
            <a:off x="1191915" y="466364"/>
            <a:ext cx="9581136" cy="9797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400" b="1" kern="1200" dirty="0">
                <a:solidFill>
                  <a:schemeClr val="tx1"/>
                </a:solidFill>
                <a:latin typeface="+mj-lt"/>
                <a:ea typeface="+mj-ea"/>
                <a:cs typeface="+mj-cs"/>
              </a:rPr>
              <a:t>Sorbonne Université </a:t>
            </a:r>
            <a:r>
              <a:rPr lang="en-US" sz="2400" b="1" kern="1200" dirty="0" err="1">
                <a:solidFill>
                  <a:schemeClr val="tx1"/>
                </a:solidFill>
                <a:latin typeface="+mj-lt"/>
                <a:ea typeface="+mj-ea"/>
                <a:cs typeface="+mj-cs"/>
              </a:rPr>
              <a:t>s’engage</a:t>
            </a:r>
            <a:r>
              <a:rPr lang="en-US" sz="2400" b="1" kern="1200" dirty="0">
                <a:solidFill>
                  <a:schemeClr val="tx1"/>
                </a:solidFill>
                <a:latin typeface="+mj-lt"/>
                <a:ea typeface="+mj-ea"/>
                <a:cs typeface="+mj-cs"/>
              </a:rPr>
              <a:t> : </a:t>
            </a:r>
            <a:r>
              <a:rPr lang="en-US" sz="2400" b="1" kern="1200" dirty="0" err="1">
                <a:solidFill>
                  <a:schemeClr val="tx1"/>
                </a:solidFill>
                <a:latin typeface="+mj-lt"/>
                <a:ea typeface="+mj-ea"/>
                <a:cs typeface="+mj-cs"/>
              </a:rPr>
              <a:t>quelques</a:t>
            </a:r>
            <a:r>
              <a:rPr lang="en-US" sz="2400" b="1" kern="1200" dirty="0">
                <a:solidFill>
                  <a:schemeClr val="tx1"/>
                </a:solidFill>
                <a:latin typeface="+mj-lt"/>
                <a:ea typeface="+mj-ea"/>
                <a:cs typeface="+mj-cs"/>
              </a:rPr>
              <a:t> initiatives </a:t>
            </a:r>
            <a:r>
              <a:rPr lang="en-US" sz="2400" b="1" kern="1200" dirty="0" err="1">
                <a:solidFill>
                  <a:schemeClr val="tx1"/>
                </a:solidFill>
                <a:latin typeface="+mj-lt"/>
                <a:ea typeface="+mj-ea"/>
                <a:cs typeface="+mj-cs"/>
              </a:rPr>
              <a:t>existantes</a:t>
            </a:r>
            <a:endParaRPr lang="en-US" sz="2400" b="1" kern="1200" dirty="0">
              <a:solidFill>
                <a:schemeClr val="tx1"/>
              </a:solidFill>
              <a:latin typeface="+mj-lt"/>
              <a:ea typeface="+mj-ea"/>
              <a:cs typeface="+mj-cs"/>
            </a:endParaRPr>
          </a:p>
        </p:txBody>
      </p:sp>
      <p:pic>
        <p:nvPicPr>
          <p:cNvPr id="5" name="Image 4">
            <a:extLst>
              <a:ext uri="{FF2B5EF4-FFF2-40B4-BE49-F238E27FC236}">
                <a16:creationId xmlns:a16="http://schemas.microsoft.com/office/drawing/2014/main" id="{C24385CC-82EF-49B2-B70E-D63652383336}"/>
              </a:ext>
            </a:extLst>
          </p:cNvPr>
          <p:cNvPicPr>
            <a:picLocks noChangeAspect="1"/>
          </p:cNvPicPr>
          <p:nvPr/>
        </p:nvPicPr>
        <p:blipFill>
          <a:blip r:embed="rId3"/>
          <a:stretch>
            <a:fillRect/>
          </a:stretch>
        </p:blipFill>
        <p:spPr>
          <a:xfrm>
            <a:off x="0" y="2824528"/>
            <a:ext cx="9581136" cy="3663070"/>
          </a:xfrm>
          <a:prstGeom prst="rect">
            <a:avLst/>
          </a:prstGeom>
        </p:spPr>
      </p:pic>
      <p:pic>
        <p:nvPicPr>
          <p:cNvPr id="6" name="Image 5">
            <a:extLst>
              <a:ext uri="{FF2B5EF4-FFF2-40B4-BE49-F238E27FC236}">
                <a16:creationId xmlns:a16="http://schemas.microsoft.com/office/drawing/2014/main" id="{BD81CF01-5F84-E044-94F7-379B4B624C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0787" y="2824528"/>
            <a:ext cx="2824528" cy="2824528"/>
          </a:xfrm>
          <a:prstGeom prst="rect">
            <a:avLst/>
          </a:prstGeom>
        </p:spPr>
      </p:pic>
    </p:spTree>
    <p:extLst>
      <p:ext uri="{BB962C8B-B14F-4D97-AF65-F5344CB8AC3E}">
        <p14:creationId xmlns:p14="http://schemas.microsoft.com/office/powerpoint/2010/main" val="4030353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420400-A920-A39B-BE29-5C3319371A62}"/>
              </a:ext>
            </a:extLst>
          </p:cNvPr>
          <p:cNvSpPr>
            <a:spLocks noGrp="1"/>
          </p:cNvSpPr>
          <p:nvPr>
            <p:ph type="title"/>
          </p:nvPr>
        </p:nvSpPr>
        <p:spPr/>
        <p:txBody>
          <a:bodyPr/>
          <a:lstStyle/>
          <a:p>
            <a:r>
              <a:rPr lang="fr-FR" dirty="0"/>
              <a:t>Pour aller plus loin : des initiatives nationales et européennes</a:t>
            </a:r>
          </a:p>
        </p:txBody>
      </p:sp>
      <p:sp>
        <p:nvSpPr>
          <p:cNvPr id="3" name="Espace réservé du contenu 2">
            <a:extLst>
              <a:ext uri="{FF2B5EF4-FFF2-40B4-BE49-F238E27FC236}">
                <a16:creationId xmlns:a16="http://schemas.microsoft.com/office/drawing/2014/main" id="{59DE2D9E-B456-DBE4-72B5-578243A17CF6}"/>
              </a:ext>
            </a:extLst>
          </p:cNvPr>
          <p:cNvSpPr>
            <a:spLocks noGrp="1"/>
          </p:cNvSpPr>
          <p:nvPr>
            <p:ph idx="1"/>
          </p:nvPr>
        </p:nvSpPr>
        <p:spPr>
          <a:xfrm>
            <a:off x="141514" y="1869168"/>
            <a:ext cx="10515600" cy="4351338"/>
          </a:xfrm>
        </p:spPr>
        <p:txBody>
          <a:bodyPr>
            <a:normAutofit/>
          </a:bodyPr>
          <a:lstStyle/>
          <a:p>
            <a:r>
              <a:rPr lang="fr-FR" dirty="0"/>
              <a:t>Le « </a:t>
            </a:r>
            <a:r>
              <a:rPr lang="fr-FR" dirty="0">
                <a:hlinkClick r:id="rId2"/>
              </a:rPr>
              <a:t>Parcours sobriété numérique </a:t>
            </a:r>
            <a:r>
              <a:rPr lang="fr-FR" dirty="0"/>
              <a:t>» de l’association Latitudes, à destination des enseignants comme des étudiants </a:t>
            </a:r>
          </a:p>
          <a:p>
            <a:endParaRPr lang="fr-FR" dirty="0"/>
          </a:p>
          <a:p>
            <a:r>
              <a:rPr lang="fr-FR" dirty="0"/>
              <a:t>Une </a:t>
            </a:r>
            <a:r>
              <a:rPr lang="fr-FR" dirty="0">
                <a:hlinkClick r:id="rId3"/>
              </a:rPr>
              <a:t>formation complète </a:t>
            </a:r>
            <a:r>
              <a:rPr lang="fr-FR" dirty="0"/>
              <a:t>proposée par l’UVED (Université Virtuelle Environnement et Développement durable, pilotée par le ministère)</a:t>
            </a:r>
          </a:p>
          <a:p>
            <a:endParaRPr lang="fr-FR" dirty="0"/>
          </a:p>
          <a:p>
            <a:r>
              <a:rPr lang="fr-FR" dirty="0"/>
              <a:t>Les </a:t>
            </a:r>
            <a:r>
              <a:rPr lang="fr-FR" dirty="0">
                <a:hlinkClick r:id="rId4"/>
              </a:rPr>
              <a:t>ressources en libre accès </a:t>
            </a:r>
            <a:r>
              <a:rPr lang="fr-FR" dirty="0"/>
              <a:t>de l’Université de Strasbourg</a:t>
            </a:r>
          </a:p>
          <a:p>
            <a:endParaRPr lang="fr-FR" dirty="0"/>
          </a:p>
          <a:p>
            <a:r>
              <a:rPr lang="fr-FR" dirty="0"/>
              <a:t>L’article sur l’IA du site </a:t>
            </a:r>
            <a:r>
              <a:rPr lang="fr-FR" dirty="0" err="1">
                <a:hlinkClick r:id="rId5"/>
              </a:rPr>
              <a:t>Bonpote</a:t>
            </a:r>
            <a:endParaRPr lang="fr-FR" dirty="0"/>
          </a:p>
          <a:p>
            <a:pPr marL="0" indent="0">
              <a:buNone/>
            </a:pPr>
            <a:endParaRPr lang="fr-FR" dirty="0"/>
          </a:p>
          <a:p>
            <a:endParaRPr lang="fr-FR" dirty="0"/>
          </a:p>
        </p:txBody>
      </p:sp>
      <p:pic>
        <p:nvPicPr>
          <p:cNvPr id="9" name="Image 8">
            <a:extLst>
              <a:ext uri="{FF2B5EF4-FFF2-40B4-BE49-F238E27FC236}">
                <a16:creationId xmlns:a16="http://schemas.microsoft.com/office/drawing/2014/main" id="{ACF3A1AE-FD10-9B2A-161D-A36E9453DD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15759" y="1469571"/>
            <a:ext cx="1196803" cy="1196803"/>
          </a:xfrm>
          <a:prstGeom prst="rect">
            <a:avLst/>
          </a:prstGeom>
        </p:spPr>
      </p:pic>
      <p:pic>
        <p:nvPicPr>
          <p:cNvPr id="11" name="Image 10">
            <a:extLst>
              <a:ext uri="{FF2B5EF4-FFF2-40B4-BE49-F238E27FC236}">
                <a16:creationId xmlns:a16="http://schemas.microsoft.com/office/drawing/2014/main" id="{D225105E-50F4-A0EC-5A20-67990F7DCE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29498" y="2874455"/>
            <a:ext cx="1196802" cy="1196802"/>
          </a:xfrm>
          <a:prstGeom prst="rect">
            <a:avLst/>
          </a:prstGeom>
        </p:spPr>
      </p:pic>
      <p:pic>
        <p:nvPicPr>
          <p:cNvPr id="13" name="Image 12">
            <a:extLst>
              <a:ext uri="{FF2B5EF4-FFF2-40B4-BE49-F238E27FC236}">
                <a16:creationId xmlns:a16="http://schemas.microsoft.com/office/drawing/2014/main" id="{7C798720-511C-B693-98D2-A6280F8553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29498" y="4191627"/>
            <a:ext cx="1196802" cy="1196802"/>
          </a:xfrm>
          <a:prstGeom prst="rect">
            <a:avLst/>
          </a:prstGeom>
        </p:spPr>
      </p:pic>
      <p:pic>
        <p:nvPicPr>
          <p:cNvPr id="15" name="Image 14">
            <a:extLst>
              <a:ext uri="{FF2B5EF4-FFF2-40B4-BE49-F238E27FC236}">
                <a16:creationId xmlns:a16="http://schemas.microsoft.com/office/drawing/2014/main" id="{AFEEEBF4-4573-5B1D-9E92-40335FA7F03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24615" y="5516247"/>
            <a:ext cx="1099457" cy="1099457"/>
          </a:xfrm>
          <a:prstGeom prst="rect">
            <a:avLst/>
          </a:prstGeom>
        </p:spPr>
      </p:pic>
    </p:spTree>
    <p:extLst>
      <p:ext uri="{BB962C8B-B14F-4D97-AF65-F5344CB8AC3E}">
        <p14:creationId xmlns:p14="http://schemas.microsoft.com/office/powerpoint/2010/main" val="1076891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a:extLst>
            <a:ext uri="{FF2B5EF4-FFF2-40B4-BE49-F238E27FC236}">
              <a16:creationId xmlns:a16="http://schemas.microsoft.com/office/drawing/2014/main" id="{3830CCB3-AEE9-1D52-A082-42CB6A8118E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28108A0-4F08-E9C6-F8A4-281A922029DF}"/>
              </a:ext>
            </a:extLst>
          </p:cNvPr>
          <p:cNvSpPr txBox="1"/>
          <p:nvPr/>
        </p:nvSpPr>
        <p:spPr>
          <a:xfrm>
            <a:off x="542848" y="1530510"/>
            <a:ext cx="11106303" cy="3170099"/>
          </a:xfrm>
          <a:prstGeom prst="rect">
            <a:avLst/>
          </a:prstGeom>
          <a:noFill/>
        </p:spPr>
        <p:txBody>
          <a:bodyPr wrap="square" rtlCol="0">
            <a:spAutoFit/>
          </a:bodyPr>
          <a:lstStyle/>
          <a:p>
            <a:r>
              <a:rPr lang="fr-FR" sz="2800" dirty="0"/>
              <a:t>Le numérique est partout, mais plus de </a:t>
            </a:r>
            <a:r>
              <a:rPr lang="fr-FR" sz="2800" b="1" dirty="0"/>
              <a:t>70% des citoyens n’ont jamais eu de formation à ce sujet</a:t>
            </a:r>
            <a:r>
              <a:rPr lang="fr-FR" sz="1600" b="1" dirty="0"/>
              <a:t> </a:t>
            </a:r>
            <a:r>
              <a:rPr lang="fr-FR" sz="1600" dirty="0"/>
              <a:t>(source : </a:t>
            </a:r>
            <a:r>
              <a:rPr lang="fr-FR" sz="1600" dirty="0">
                <a:hlinkClick r:id="rId2"/>
              </a:rPr>
              <a:t>https://www.latitudes.cc/qui-sommes-nous</a:t>
            </a:r>
            <a:r>
              <a:rPr lang="fr-FR" sz="1600" dirty="0"/>
              <a:t>) </a:t>
            </a:r>
          </a:p>
          <a:p>
            <a:endParaRPr lang="fr-FR" sz="1600" dirty="0"/>
          </a:p>
          <a:p>
            <a:pPr algn="just"/>
            <a:r>
              <a:rPr lang="fr-FR" dirty="0"/>
              <a:t>« </a:t>
            </a:r>
            <a:r>
              <a:rPr lang="fr-FR" sz="2000" dirty="0"/>
              <a:t>Si l’on veut décider de la place du numérique dans nos vies, il faut d’abord </a:t>
            </a:r>
            <a:r>
              <a:rPr lang="fr-FR" sz="2000" b="1" dirty="0"/>
              <a:t>explorer ce qu’il y a sous les écrans. </a:t>
            </a:r>
            <a:r>
              <a:rPr lang="fr-FR" sz="2000" dirty="0"/>
              <a:t>Cela suppose d’en dévoiler les différentes couches, de comprendre comment fonctionnent les services que nous utilisons, quels choix ils impliquent et quels effets ils produisent concrètement. Il ne s’agit pas d’opposer deux mondes, mais d’habiter la lisière : rester dans le numérique sans s’y laisser enfermer, </a:t>
            </a:r>
            <a:r>
              <a:rPr lang="fr-FR" sz="2000" b="1" dirty="0"/>
              <a:t>un pied dans la tech, et un pied sur terre.</a:t>
            </a:r>
            <a:r>
              <a:rPr lang="fr-FR" sz="2000" dirty="0"/>
              <a:t>  »</a:t>
            </a:r>
            <a:endParaRPr lang="fr-FR" dirty="0"/>
          </a:p>
          <a:p>
            <a:endParaRPr lang="fr-FR" sz="2800" dirty="0"/>
          </a:p>
        </p:txBody>
      </p:sp>
    </p:spTree>
    <p:extLst>
      <p:ext uri="{BB962C8B-B14F-4D97-AF65-F5344CB8AC3E}">
        <p14:creationId xmlns:p14="http://schemas.microsoft.com/office/powerpoint/2010/main" val="1683716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9C3274-A027-4956-9344-E3A9ADF9B35C}"/>
              </a:ext>
            </a:extLst>
          </p:cNvPr>
          <p:cNvSpPr>
            <a:spLocks noGrp="1"/>
          </p:cNvSpPr>
          <p:nvPr>
            <p:ph type="title"/>
          </p:nvPr>
        </p:nvSpPr>
        <p:spPr/>
        <p:txBody>
          <a:bodyPr/>
          <a:lstStyle/>
          <a:p>
            <a:r>
              <a:rPr lang="fr-FR" dirty="0"/>
              <a:t>Questionner son impact sur l’environnement en tant qu’</a:t>
            </a:r>
            <a:r>
              <a:rPr lang="fr-FR" dirty="0" err="1"/>
              <a:t>étudiant.e</a:t>
            </a:r>
            <a:endParaRPr lang="fr-FR" dirty="0"/>
          </a:p>
        </p:txBody>
      </p:sp>
    </p:spTree>
    <p:extLst>
      <p:ext uri="{BB962C8B-B14F-4D97-AF65-F5344CB8AC3E}">
        <p14:creationId xmlns:p14="http://schemas.microsoft.com/office/powerpoint/2010/main" val="817465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BBA0063-996F-4326-86AB-01BCEFDF43C0}"/>
              </a:ext>
            </a:extLst>
          </p:cNvPr>
          <p:cNvPicPr>
            <a:picLocks noChangeAspect="1"/>
          </p:cNvPicPr>
          <p:nvPr/>
        </p:nvPicPr>
        <p:blipFill>
          <a:blip r:embed="rId2"/>
          <a:srcRect t="2063" r="2" b="2"/>
          <a:stretch>
            <a:fillRect/>
          </a:stretch>
        </p:blipFill>
        <p:spPr>
          <a:xfrm>
            <a:off x="1303949" y="825547"/>
            <a:ext cx="9584102" cy="4669731"/>
          </a:xfrm>
          <a:prstGeom prst="rect">
            <a:avLst/>
          </a:prstGeom>
        </p:spPr>
      </p:pic>
      <p:sp>
        <p:nvSpPr>
          <p:cNvPr id="3" name="ZoneTexte 2">
            <a:extLst>
              <a:ext uri="{FF2B5EF4-FFF2-40B4-BE49-F238E27FC236}">
                <a16:creationId xmlns:a16="http://schemas.microsoft.com/office/drawing/2014/main" id="{7729A8B1-59BE-464F-9CC7-7154AB018C27}"/>
              </a:ext>
            </a:extLst>
          </p:cNvPr>
          <p:cNvSpPr txBox="1"/>
          <p:nvPr/>
        </p:nvSpPr>
        <p:spPr>
          <a:xfrm>
            <a:off x="3268462" y="5495278"/>
            <a:ext cx="5655076" cy="369332"/>
          </a:xfrm>
          <a:prstGeom prst="rect">
            <a:avLst/>
          </a:prstGeom>
          <a:noFill/>
        </p:spPr>
        <p:txBody>
          <a:bodyPr wrap="square" rtlCol="0">
            <a:spAutoFit/>
          </a:bodyPr>
          <a:lstStyle/>
          <a:p>
            <a:pPr algn="ctr"/>
            <a:r>
              <a:rPr lang="fr-FR" dirty="0"/>
              <a:t>Source : SIPR, Sorbonne Université</a:t>
            </a:r>
          </a:p>
        </p:txBody>
      </p:sp>
    </p:spTree>
    <p:extLst>
      <p:ext uri="{BB962C8B-B14F-4D97-AF65-F5344CB8AC3E}">
        <p14:creationId xmlns:p14="http://schemas.microsoft.com/office/powerpoint/2010/main" val="3550354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009D508-7D8A-416B-A017-BDFD5540160D}"/>
              </a:ext>
            </a:extLst>
          </p:cNvPr>
          <p:cNvPicPr>
            <a:picLocks noChangeAspect="1"/>
          </p:cNvPicPr>
          <p:nvPr/>
        </p:nvPicPr>
        <p:blipFill rotWithShape="1">
          <a:blip r:embed="rId2"/>
          <a:srcRect b="88037"/>
          <a:stretch/>
        </p:blipFill>
        <p:spPr>
          <a:xfrm>
            <a:off x="3462042" y="244136"/>
            <a:ext cx="5427713" cy="782350"/>
          </a:xfrm>
          <a:prstGeom prst="rect">
            <a:avLst/>
          </a:prstGeom>
        </p:spPr>
      </p:pic>
      <p:pic>
        <p:nvPicPr>
          <p:cNvPr id="5" name="Image 4">
            <a:extLst>
              <a:ext uri="{FF2B5EF4-FFF2-40B4-BE49-F238E27FC236}">
                <a16:creationId xmlns:a16="http://schemas.microsoft.com/office/drawing/2014/main" id="{7980CABA-908A-4C04-9ACC-166B6177B335}"/>
              </a:ext>
            </a:extLst>
          </p:cNvPr>
          <p:cNvPicPr>
            <a:picLocks noChangeAspect="1"/>
          </p:cNvPicPr>
          <p:nvPr/>
        </p:nvPicPr>
        <p:blipFill rotWithShape="1">
          <a:blip r:embed="rId2"/>
          <a:srcRect t="37055" b="18689"/>
          <a:stretch/>
        </p:blipFill>
        <p:spPr>
          <a:xfrm>
            <a:off x="848079" y="1179614"/>
            <a:ext cx="9858550" cy="5256696"/>
          </a:xfrm>
          <a:prstGeom prst="rect">
            <a:avLst/>
          </a:prstGeom>
        </p:spPr>
      </p:pic>
      <p:sp>
        <p:nvSpPr>
          <p:cNvPr id="6" name="ZoneTexte 5">
            <a:extLst>
              <a:ext uri="{FF2B5EF4-FFF2-40B4-BE49-F238E27FC236}">
                <a16:creationId xmlns:a16="http://schemas.microsoft.com/office/drawing/2014/main" id="{B4E49C05-0DDB-4623-9F92-413F7EE55C63}"/>
              </a:ext>
            </a:extLst>
          </p:cNvPr>
          <p:cNvSpPr txBox="1"/>
          <p:nvPr/>
        </p:nvSpPr>
        <p:spPr>
          <a:xfrm>
            <a:off x="2168581" y="6404772"/>
            <a:ext cx="7217546" cy="369332"/>
          </a:xfrm>
          <a:prstGeom prst="rect">
            <a:avLst/>
          </a:prstGeom>
          <a:noFill/>
        </p:spPr>
        <p:txBody>
          <a:bodyPr wrap="square" rtlCol="0">
            <a:spAutoFit/>
          </a:bodyPr>
          <a:lstStyle/>
          <a:p>
            <a:pPr algn="ctr"/>
            <a:r>
              <a:rPr lang="fr-FR" dirty="0"/>
              <a:t>Source : article de </a:t>
            </a:r>
            <a:r>
              <a:rPr lang="pt-BR" dirty="0"/>
              <a:t>Lou Welgryn et Théo Alves Da Costa, </a:t>
            </a:r>
            <a:r>
              <a:rPr lang="fr-FR" dirty="0"/>
              <a:t>site </a:t>
            </a:r>
            <a:r>
              <a:rPr lang="fr-FR" dirty="0" err="1">
                <a:hlinkClick r:id="rId3"/>
              </a:rPr>
              <a:t>Bonpote</a:t>
            </a:r>
            <a:endParaRPr lang="fr-FR" dirty="0"/>
          </a:p>
        </p:txBody>
      </p:sp>
    </p:spTree>
    <p:extLst>
      <p:ext uri="{BB962C8B-B14F-4D97-AF65-F5344CB8AC3E}">
        <p14:creationId xmlns:p14="http://schemas.microsoft.com/office/powerpoint/2010/main" val="1741536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91213C-5CC6-4731-8754-B84D06FDE0CC}"/>
              </a:ext>
            </a:extLst>
          </p:cNvPr>
          <p:cNvSpPr>
            <a:spLocks noGrp="1"/>
          </p:cNvSpPr>
          <p:nvPr>
            <p:ph type="title"/>
          </p:nvPr>
        </p:nvSpPr>
        <p:spPr/>
        <p:txBody>
          <a:bodyPr>
            <a:normAutofit/>
          </a:bodyPr>
          <a:lstStyle/>
          <a:p>
            <a:r>
              <a:rPr lang="fr-FR" dirty="0"/>
              <a:t>Utiliser des formations mis à disposition par SU</a:t>
            </a:r>
          </a:p>
        </p:txBody>
      </p:sp>
      <p:sp>
        <p:nvSpPr>
          <p:cNvPr id="3" name="Espace réservé du texte 2">
            <a:extLst>
              <a:ext uri="{FF2B5EF4-FFF2-40B4-BE49-F238E27FC236}">
                <a16:creationId xmlns:a16="http://schemas.microsoft.com/office/drawing/2014/main" id="{B54D2E6E-6920-49B2-81EB-FB997EB19F34}"/>
              </a:ext>
            </a:extLst>
          </p:cNvPr>
          <p:cNvSpPr>
            <a:spLocks noGrp="1"/>
          </p:cNvSpPr>
          <p:nvPr>
            <p:ph type="body" idx="1"/>
          </p:nvPr>
        </p:nvSpPr>
        <p:spPr/>
        <p:txBody>
          <a:bodyPr/>
          <a:lstStyle/>
          <a:p>
            <a:r>
              <a:rPr lang="fr-FR" dirty="0"/>
              <a:t>Objectif : utiliser les outils numériques de façon plus responsable</a:t>
            </a:r>
          </a:p>
        </p:txBody>
      </p:sp>
    </p:spTree>
    <p:extLst>
      <p:ext uri="{BB962C8B-B14F-4D97-AF65-F5344CB8AC3E}">
        <p14:creationId xmlns:p14="http://schemas.microsoft.com/office/powerpoint/2010/main" val="2533287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1C708A1-25A4-74CE-E8B3-FDF2AEE5BBBC}"/>
              </a:ext>
            </a:extLst>
          </p:cNvPr>
          <p:cNvPicPr>
            <a:picLocks noChangeAspect="1"/>
          </p:cNvPicPr>
          <p:nvPr/>
        </p:nvPicPr>
        <p:blipFill>
          <a:blip r:embed="rId2"/>
          <a:srcRect t="2063" r="2" b="2"/>
          <a:stretch>
            <a:fillRect/>
          </a:stretch>
        </p:blipFill>
        <p:spPr>
          <a:xfrm>
            <a:off x="1107578" y="2919751"/>
            <a:ext cx="6288262" cy="3063875"/>
          </a:xfrm>
          <a:prstGeom prst="rect">
            <a:avLst/>
          </a:prstGeom>
        </p:spPr>
      </p:pic>
      <p:sp>
        <p:nvSpPr>
          <p:cNvPr id="6" name="ZoneTexte 5">
            <a:extLst>
              <a:ext uri="{FF2B5EF4-FFF2-40B4-BE49-F238E27FC236}">
                <a16:creationId xmlns:a16="http://schemas.microsoft.com/office/drawing/2014/main" id="{B5A4EA29-291F-C2C8-F892-50C642A7D3F1}"/>
              </a:ext>
            </a:extLst>
          </p:cNvPr>
          <p:cNvSpPr txBox="1"/>
          <p:nvPr/>
        </p:nvSpPr>
        <p:spPr>
          <a:xfrm>
            <a:off x="1476000" y="217111"/>
            <a:ext cx="9581136" cy="9797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400" b="1" kern="1200" dirty="0">
                <a:solidFill>
                  <a:schemeClr val="tx1"/>
                </a:solidFill>
                <a:latin typeface="+mj-lt"/>
                <a:ea typeface="+mj-ea"/>
                <a:cs typeface="+mj-cs"/>
              </a:rPr>
              <a:t>Sorbonne Université </a:t>
            </a:r>
            <a:r>
              <a:rPr lang="en-US" sz="2400" b="1" kern="1200" dirty="0" err="1">
                <a:solidFill>
                  <a:schemeClr val="tx1"/>
                </a:solidFill>
                <a:latin typeface="+mj-lt"/>
                <a:ea typeface="+mj-ea"/>
                <a:cs typeface="+mj-cs"/>
              </a:rPr>
              <a:t>s’engage</a:t>
            </a:r>
            <a:r>
              <a:rPr lang="en-US" sz="2400" b="1" kern="1200" dirty="0">
                <a:solidFill>
                  <a:schemeClr val="tx1"/>
                </a:solidFill>
                <a:latin typeface="+mj-lt"/>
                <a:ea typeface="+mj-ea"/>
                <a:cs typeface="+mj-cs"/>
              </a:rPr>
              <a:t> : </a:t>
            </a:r>
            <a:r>
              <a:rPr lang="en-US" sz="2400" b="1" kern="1200" dirty="0" err="1">
                <a:solidFill>
                  <a:schemeClr val="tx1"/>
                </a:solidFill>
                <a:latin typeface="+mj-lt"/>
                <a:ea typeface="+mj-ea"/>
                <a:cs typeface="+mj-cs"/>
              </a:rPr>
              <a:t>quelques</a:t>
            </a:r>
            <a:r>
              <a:rPr lang="en-US" sz="2400" b="1" kern="1200" dirty="0">
                <a:solidFill>
                  <a:schemeClr val="tx1"/>
                </a:solidFill>
                <a:latin typeface="+mj-lt"/>
                <a:ea typeface="+mj-ea"/>
                <a:cs typeface="+mj-cs"/>
              </a:rPr>
              <a:t> initiatives </a:t>
            </a:r>
            <a:r>
              <a:rPr lang="en-US" sz="2400" b="1" kern="1200" dirty="0" err="1">
                <a:solidFill>
                  <a:schemeClr val="tx1"/>
                </a:solidFill>
                <a:latin typeface="+mj-lt"/>
                <a:ea typeface="+mj-ea"/>
                <a:cs typeface="+mj-cs"/>
              </a:rPr>
              <a:t>existantes</a:t>
            </a:r>
            <a:endParaRPr lang="en-US" sz="2400" b="1" kern="1200" dirty="0">
              <a:solidFill>
                <a:schemeClr val="tx1"/>
              </a:solidFill>
              <a:latin typeface="+mj-lt"/>
              <a:ea typeface="+mj-ea"/>
              <a:cs typeface="+mj-cs"/>
            </a:endParaRPr>
          </a:p>
        </p:txBody>
      </p:sp>
      <p:sp>
        <p:nvSpPr>
          <p:cNvPr id="7" name="ZoneTexte 6">
            <a:extLst>
              <a:ext uri="{FF2B5EF4-FFF2-40B4-BE49-F238E27FC236}">
                <a16:creationId xmlns:a16="http://schemas.microsoft.com/office/drawing/2014/main" id="{9366450D-6C4E-331C-A22D-DD1E15A22410}"/>
              </a:ext>
            </a:extLst>
          </p:cNvPr>
          <p:cNvSpPr txBox="1"/>
          <p:nvPr/>
        </p:nvSpPr>
        <p:spPr>
          <a:xfrm>
            <a:off x="734715" y="706993"/>
            <a:ext cx="11063707" cy="2105025"/>
          </a:xfrm>
          <a:prstGeom prst="rect">
            <a:avLst/>
          </a:prstGeom>
        </p:spPr>
        <p:txBody>
          <a:bodyPr vert="horz" lIns="91440" tIns="45720" rIns="91440" bIns="45720" rtlCol="0" anchor="ctr">
            <a:normAutofit/>
          </a:bodyPr>
          <a:lstStyle/>
          <a:p>
            <a:pPr>
              <a:lnSpc>
                <a:spcPct val="90000"/>
              </a:lnSpc>
              <a:spcAft>
                <a:spcPts val="600"/>
              </a:spcAft>
            </a:pPr>
            <a:r>
              <a:rPr lang="en-US" sz="2400" dirty="0"/>
              <a:t>Le module </a:t>
            </a:r>
            <a:r>
              <a:rPr lang="en-US" sz="2400" b="1" dirty="0"/>
              <a:t>« </a:t>
            </a:r>
            <a:r>
              <a:rPr lang="en-US" sz="2400" b="1" dirty="0" err="1"/>
              <a:t>Sobriété</a:t>
            </a:r>
            <a:r>
              <a:rPr lang="en-US" sz="2400" b="1" dirty="0"/>
              <a:t> numérique : Une transition </a:t>
            </a:r>
            <a:r>
              <a:rPr lang="en-US" sz="2400" b="1" dirty="0" err="1"/>
              <a:t>environnementale</a:t>
            </a:r>
            <a:r>
              <a:rPr lang="en-US" sz="2400" b="1" dirty="0"/>
              <a:t> et </a:t>
            </a:r>
            <a:r>
              <a:rPr lang="en-US" sz="2400" b="1" dirty="0" err="1"/>
              <a:t>sociétale</a:t>
            </a:r>
            <a:r>
              <a:rPr lang="en-US" sz="2400" b="1" dirty="0"/>
              <a:t> » </a:t>
            </a:r>
            <a:r>
              <a:rPr lang="en-US" sz="2400" dirty="0"/>
              <a:t>du SIPR (Service Informatique pour la </a:t>
            </a:r>
            <a:r>
              <a:rPr lang="en-US" sz="2400" dirty="0" err="1"/>
              <a:t>Pédagogie</a:t>
            </a:r>
            <a:r>
              <a:rPr lang="en-US" sz="2400" dirty="0"/>
              <a:t> et la Recherche) sur </a:t>
            </a:r>
            <a:r>
              <a:rPr lang="en-US" sz="2400" dirty="0">
                <a:hlinkClick r:id="rId3"/>
              </a:rPr>
              <a:t>Moodle</a:t>
            </a:r>
            <a:endParaRPr lang="en-US" sz="2400" dirty="0"/>
          </a:p>
        </p:txBody>
      </p:sp>
      <p:pic>
        <p:nvPicPr>
          <p:cNvPr id="4" name="Image 3">
            <a:extLst>
              <a:ext uri="{FF2B5EF4-FFF2-40B4-BE49-F238E27FC236}">
                <a16:creationId xmlns:a16="http://schemas.microsoft.com/office/drawing/2014/main" id="{C031F54E-8BC0-1417-9F45-FC8E444BA1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8708" y="2812018"/>
            <a:ext cx="3265714" cy="3265714"/>
          </a:xfrm>
          <a:prstGeom prst="rect">
            <a:avLst/>
          </a:prstGeom>
        </p:spPr>
      </p:pic>
    </p:spTree>
    <p:extLst>
      <p:ext uri="{BB962C8B-B14F-4D97-AF65-F5344CB8AC3E}">
        <p14:creationId xmlns:p14="http://schemas.microsoft.com/office/powerpoint/2010/main" val="4000846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4556B4-1BFF-F3DB-8E8D-1AA5AA77AF8F}"/>
              </a:ext>
            </a:extLst>
          </p:cNvPr>
          <p:cNvSpPr>
            <a:spLocks noGrp="1"/>
          </p:cNvSpPr>
          <p:nvPr>
            <p:ph idx="1"/>
          </p:nvPr>
        </p:nvSpPr>
        <p:spPr>
          <a:xfrm>
            <a:off x="601980" y="1269506"/>
            <a:ext cx="10988040" cy="4783169"/>
          </a:xfrm>
        </p:spPr>
        <p:txBody>
          <a:bodyPr/>
          <a:lstStyle/>
          <a:p>
            <a:pPr marL="0" indent="0">
              <a:buNone/>
            </a:pPr>
            <a:r>
              <a:rPr lang="fr-FR"/>
              <a:t>Le </a:t>
            </a:r>
            <a:r>
              <a:rPr lang="fr-FR" i="1"/>
              <a:t>Guide d’introduction à l’usage pédagogique des IA génératives </a:t>
            </a:r>
            <a:r>
              <a:rPr lang="fr-FR"/>
              <a:t>du SIPR (</a:t>
            </a:r>
            <a:r>
              <a:rPr lang="fr-FR">
                <a:hlinkClick r:id="rId2"/>
              </a:rPr>
              <a:t>en ligne</a:t>
            </a:r>
            <a:r>
              <a:rPr lang="fr-FR"/>
              <a:t>) :</a:t>
            </a:r>
          </a:p>
          <a:p>
            <a:pPr marL="0" indent="0">
              <a:buNone/>
            </a:pPr>
            <a:endParaRPr lang="fr-FR"/>
          </a:p>
          <a:p>
            <a:pPr marL="0" indent="0">
              <a:buNone/>
            </a:pPr>
            <a:endParaRPr lang="fr-FR"/>
          </a:p>
          <a:p>
            <a:pPr marL="0" indent="0">
              <a:buNone/>
            </a:pPr>
            <a:endParaRPr lang="fr-FR" dirty="0"/>
          </a:p>
        </p:txBody>
      </p:sp>
      <p:pic>
        <p:nvPicPr>
          <p:cNvPr id="7" name="Image 6">
            <a:extLst>
              <a:ext uri="{FF2B5EF4-FFF2-40B4-BE49-F238E27FC236}">
                <a16:creationId xmlns:a16="http://schemas.microsoft.com/office/drawing/2014/main" id="{21F9CE33-E261-1CCE-C1B5-CFC9BDF53377}"/>
              </a:ext>
            </a:extLst>
          </p:cNvPr>
          <p:cNvPicPr>
            <a:picLocks noChangeAspect="1"/>
          </p:cNvPicPr>
          <p:nvPr/>
        </p:nvPicPr>
        <p:blipFill>
          <a:blip r:embed="rId3"/>
          <a:stretch>
            <a:fillRect/>
          </a:stretch>
        </p:blipFill>
        <p:spPr>
          <a:xfrm>
            <a:off x="-142578" y="2299532"/>
            <a:ext cx="8639607" cy="4558468"/>
          </a:xfrm>
          <a:prstGeom prst="rect">
            <a:avLst/>
          </a:prstGeom>
        </p:spPr>
      </p:pic>
      <p:sp>
        <p:nvSpPr>
          <p:cNvPr id="6" name="ZoneTexte 5">
            <a:extLst>
              <a:ext uri="{FF2B5EF4-FFF2-40B4-BE49-F238E27FC236}">
                <a16:creationId xmlns:a16="http://schemas.microsoft.com/office/drawing/2014/main" id="{3EE5DF42-7FCB-48A8-8ED1-B255EDA99715}"/>
              </a:ext>
            </a:extLst>
          </p:cNvPr>
          <p:cNvSpPr txBox="1"/>
          <p:nvPr/>
        </p:nvSpPr>
        <p:spPr>
          <a:xfrm>
            <a:off x="1476000" y="217111"/>
            <a:ext cx="9581136" cy="9797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400" b="1" kern="1200">
                <a:solidFill>
                  <a:schemeClr val="tx1"/>
                </a:solidFill>
                <a:latin typeface="+mj-lt"/>
                <a:ea typeface="+mj-ea"/>
                <a:cs typeface="+mj-cs"/>
              </a:rPr>
              <a:t>Sorbonne Université s’engage : quelques initiatives existantes</a:t>
            </a:r>
            <a:endParaRPr lang="en-US" sz="2400" b="1" kern="1200" dirty="0">
              <a:solidFill>
                <a:schemeClr val="tx1"/>
              </a:solidFill>
              <a:latin typeface="+mj-lt"/>
              <a:ea typeface="+mj-ea"/>
              <a:cs typeface="+mj-cs"/>
            </a:endParaRPr>
          </a:p>
        </p:txBody>
      </p:sp>
      <p:pic>
        <p:nvPicPr>
          <p:cNvPr id="5" name="Image 4">
            <a:extLst>
              <a:ext uri="{FF2B5EF4-FFF2-40B4-BE49-F238E27FC236}">
                <a16:creationId xmlns:a16="http://schemas.microsoft.com/office/drawing/2014/main" id="{D0078C59-5FD3-0E83-ED80-D61A8AC853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7029" y="2291293"/>
            <a:ext cx="3429000" cy="3429000"/>
          </a:xfrm>
          <a:prstGeom prst="rect">
            <a:avLst/>
          </a:prstGeom>
        </p:spPr>
      </p:pic>
    </p:spTree>
    <p:extLst>
      <p:ext uri="{BB962C8B-B14F-4D97-AF65-F5344CB8AC3E}">
        <p14:creationId xmlns:p14="http://schemas.microsoft.com/office/powerpoint/2010/main" val="1284019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C82F5AB-90FD-9B52-6228-8BFDA4BD27F7}"/>
              </a:ext>
            </a:extLst>
          </p:cNvPr>
          <p:cNvPicPr>
            <a:picLocks noChangeAspect="1"/>
          </p:cNvPicPr>
          <p:nvPr/>
        </p:nvPicPr>
        <p:blipFill>
          <a:blip r:embed="rId3"/>
          <a:stretch>
            <a:fillRect/>
          </a:stretch>
        </p:blipFill>
        <p:spPr>
          <a:xfrm>
            <a:off x="0" y="3245430"/>
            <a:ext cx="8548677" cy="2957472"/>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p:spPr>
      </p:pic>
      <p:sp>
        <p:nvSpPr>
          <p:cNvPr id="3" name="Espace réservé du contenu 2">
            <a:extLst>
              <a:ext uri="{FF2B5EF4-FFF2-40B4-BE49-F238E27FC236}">
                <a16:creationId xmlns:a16="http://schemas.microsoft.com/office/drawing/2014/main" id="{0BEF5F47-6AFB-CD6B-96D6-4D82751DB556}"/>
              </a:ext>
            </a:extLst>
          </p:cNvPr>
          <p:cNvSpPr>
            <a:spLocks noGrp="1"/>
          </p:cNvSpPr>
          <p:nvPr>
            <p:ph idx="1"/>
          </p:nvPr>
        </p:nvSpPr>
        <p:spPr>
          <a:xfrm>
            <a:off x="944075" y="1481209"/>
            <a:ext cx="10644986" cy="2216512"/>
          </a:xfrm>
        </p:spPr>
        <p:txBody>
          <a:bodyPr>
            <a:normAutofit/>
          </a:bodyPr>
          <a:lstStyle/>
          <a:p>
            <a:pPr marL="0" indent="0">
              <a:buNone/>
            </a:pPr>
            <a:r>
              <a:rPr lang="fr-FR" sz="2400" dirty="0"/>
              <a:t>3) Le </a:t>
            </a:r>
            <a:r>
              <a:rPr lang="fr-FR" sz="2400" dirty="0" err="1"/>
              <a:t>semiweb</a:t>
            </a:r>
            <a:r>
              <a:rPr lang="fr-FR" sz="2400" dirty="0"/>
              <a:t> du SIPR « Sobriété numérique : Les clés pour comprendre et agir » </a:t>
            </a:r>
          </a:p>
          <a:p>
            <a:pPr marL="0" indent="0">
              <a:buNone/>
            </a:pPr>
            <a:r>
              <a:rPr lang="fr-FR" sz="2400" dirty="0">
                <a:hlinkClick r:id="rId4"/>
              </a:rPr>
              <a:t>https://www.canal-u.tv/chaines/faculte-des-lettres-de-sorbonne-universite/semiweb-sobriete-numerique-les-cles-pour</a:t>
            </a:r>
            <a:r>
              <a:rPr lang="fr-FR" sz="2400" dirty="0"/>
              <a:t> </a:t>
            </a:r>
          </a:p>
          <a:p>
            <a:pPr marL="0" indent="0">
              <a:buNone/>
            </a:pPr>
            <a:endParaRPr lang="fr-FR" sz="2400" dirty="0"/>
          </a:p>
        </p:txBody>
      </p:sp>
      <p:sp>
        <p:nvSpPr>
          <p:cNvPr id="7" name="ZoneTexte 6">
            <a:extLst>
              <a:ext uri="{FF2B5EF4-FFF2-40B4-BE49-F238E27FC236}">
                <a16:creationId xmlns:a16="http://schemas.microsoft.com/office/drawing/2014/main" id="{8ACE4209-39BF-4D9C-AF2F-319E2DAE0D2D}"/>
              </a:ext>
            </a:extLst>
          </p:cNvPr>
          <p:cNvSpPr txBox="1"/>
          <p:nvPr/>
        </p:nvSpPr>
        <p:spPr>
          <a:xfrm>
            <a:off x="1476000" y="191156"/>
            <a:ext cx="9581136" cy="9797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400" b="1" kern="1200" dirty="0">
                <a:solidFill>
                  <a:schemeClr val="tx1"/>
                </a:solidFill>
                <a:latin typeface="+mj-lt"/>
                <a:ea typeface="+mj-ea"/>
                <a:cs typeface="+mj-cs"/>
              </a:rPr>
              <a:t>Sorbonne Université </a:t>
            </a:r>
            <a:r>
              <a:rPr lang="en-US" sz="2400" b="1" kern="1200" dirty="0" err="1">
                <a:solidFill>
                  <a:schemeClr val="tx1"/>
                </a:solidFill>
                <a:latin typeface="+mj-lt"/>
                <a:ea typeface="+mj-ea"/>
                <a:cs typeface="+mj-cs"/>
              </a:rPr>
              <a:t>s’engage</a:t>
            </a:r>
            <a:r>
              <a:rPr lang="en-US" sz="2400" b="1" kern="1200" dirty="0">
                <a:solidFill>
                  <a:schemeClr val="tx1"/>
                </a:solidFill>
                <a:latin typeface="+mj-lt"/>
                <a:ea typeface="+mj-ea"/>
                <a:cs typeface="+mj-cs"/>
              </a:rPr>
              <a:t> : </a:t>
            </a:r>
            <a:r>
              <a:rPr lang="en-US" sz="2400" b="1" kern="1200" dirty="0" err="1">
                <a:solidFill>
                  <a:schemeClr val="tx1"/>
                </a:solidFill>
                <a:latin typeface="+mj-lt"/>
                <a:ea typeface="+mj-ea"/>
                <a:cs typeface="+mj-cs"/>
              </a:rPr>
              <a:t>quelques</a:t>
            </a:r>
            <a:r>
              <a:rPr lang="en-US" sz="2400" b="1" kern="1200" dirty="0">
                <a:solidFill>
                  <a:schemeClr val="tx1"/>
                </a:solidFill>
                <a:latin typeface="+mj-lt"/>
                <a:ea typeface="+mj-ea"/>
                <a:cs typeface="+mj-cs"/>
              </a:rPr>
              <a:t> initiatives </a:t>
            </a:r>
            <a:r>
              <a:rPr lang="en-US" sz="2400" b="1" kern="1200" dirty="0" err="1">
                <a:solidFill>
                  <a:schemeClr val="tx1"/>
                </a:solidFill>
                <a:latin typeface="+mj-lt"/>
                <a:ea typeface="+mj-ea"/>
                <a:cs typeface="+mj-cs"/>
              </a:rPr>
              <a:t>existantes</a:t>
            </a:r>
            <a:endParaRPr lang="en-US" sz="2400" b="1" kern="1200" dirty="0">
              <a:solidFill>
                <a:schemeClr val="tx1"/>
              </a:solidFill>
              <a:latin typeface="+mj-lt"/>
              <a:ea typeface="+mj-ea"/>
              <a:cs typeface="+mj-cs"/>
            </a:endParaRPr>
          </a:p>
        </p:txBody>
      </p:sp>
      <p:pic>
        <p:nvPicPr>
          <p:cNvPr id="6" name="Image 5">
            <a:extLst>
              <a:ext uri="{FF2B5EF4-FFF2-40B4-BE49-F238E27FC236}">
                <a16:creationId xmlns:a16="http://schemas.microsoft.com/office/drawing/2014/main" id="{2364C233-7662-FC2C-4B37-0B4B42A2FA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8677" y="2852057"/>
            <a:ext cx="3537857" cy="3537857"/>
          </a:xfrm>
          <a:prstGeom prst="rect">
            <a:avLst/>
          </a:prstGeom>
        </p:spPr>
      </p:pic>
    </p:spTree>
    <p:extLst>
      <p:ext uri="{BB962C8B-B14F-4D97-AF65-F5344CB8AC3E}">
        <p14:creationId xmlns:p14="http://schemas.microsoft.com/office/powerpoint/2010/main" val="366567977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113</TotalTime>
  <Words>358</Words>
  <Application>Microsoft Office PowerPoint</Application>
  <PresentationFormat>Grand écran</PresentationFormat>
  <Paragraphs>29</Paragraphs>
  <Slides>11</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Aptos</vt:lpstr>
      <vt:lpstr>Arial</vt:lpstr>
      <vt:lpstr>Calibri</vt:lpstr>
      <vt:lpstr>Calibri Light</vt:lpstr>
      <vt:lpstr>Thème Office</vt:lpstr>
      <vt:lpstr>Le développement durable et vos études de lettres</vt:lpstr>
      <vt:lpstr>Présentation PowerPoint</vt:lpstr>
      <vt:lpstr>Questionner son impact sur l’environnement en tant qu’étudiant.e</vt:lpstr>
      <vt:lpstr>Présentation PowerPoint</vt:lpstr>
      <vt:lpstr>Présentation PowerPoint</vt:lpstr>
      <vt:lpstr>Utiliser des formations mis à disposition par SU</vt:lpstr>
      <vt:lpstr>Présentation PowerPoint</vt:lpstr>
      <vt:lpstr>Présentation PowerPoint</vt:lpstr>
      <vt:lpstr>Présentation PowerPoint</vt:lpstr>
      <vt:lpstr>Présentation PowerPoint</vt:lpstr>
      <vt:lpstr>Pour aller plus loin : des initiatives nationales et européennes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développement durable et vos études de lettres</dc:title>
  <dc:creator>Mathilde Bouilland</dc:creator>
  <cp:lastModifiedBy>Hélène DAUCHEZ</cp:lastModifiedBy>
  <cp:revision>13</cp:revision>
  <dcterms:created xsi:type="dcterms:W3CDTF">2026-07-27T07:31:35Z</dcterms:created>
  <dcterms:modified xsi:type="dcterms:W3CDTF">2026-09-04T07:23:42Z</dcterms:modified>
</cp:coreProperties>
</file>