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pweb.paris-sorbonne.fr/cas_authentInscription.js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ettres-EtudesSlaves-Secretariat@sorbonne-universite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ttres-accueilhandicap@sorbonne-universite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t.sorbonne-universite.fr/lettres-etudiants/fr/vie-etudiante/presentation.html" TargetMode="External"/><Relationship Id="rId5" Type="http://schemas.openxmlformats.org/officeDocument/2006/relationships/hyperlink" Target="mailto:lettres-dosip@sorbonne-universite.fr" TargetMode="External"/><Relationship Id="rId4" Type="http://schemas.openxmlformats.org/officeDocument/2006/relationships/hyperlink" Target="mailto:lettres-vieetudiante@sorbonne-universite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ttres.sorbonne-universite.fr/formation/inscription/1ere-inscription-tous-niveaux-hors-l1/inscription-administrativ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Modifier : 2 clics"/>
          <p:cNvSpPr txBox="1">
            <a:spLocks noGrp="1"/>
          </p:cNvSpPr>
          <p:nvPr>
            <p:ph type="title" idx="4294967295"/>
          </p:nvPr>
        </p:nvSpPr>
        <p:spPr>
          <a:xfrm>
            <a:off x="839787" y="633412"/>
            <a:ext cx="3932238" cy="14239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br/>
            <a:endParaRPr/>
          </a:p>
        </p:txBody>
      </p:sp>
      <p:sp>
        <p:nvSpPr>
          <p:cNvPr id="22" name="Sorbonne Université. Centre Malesherbes 108, bd Malesherbes"/>
          <p:cNvSpPr txBox="1"/>
          <p:nvPr/>
        </p:nvSpPr>
        <p:spPr>
          <a:xfrm>
            <a:off x="3119119" y="6229350"/>
            <a:ext cx="608759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Sorbonne Université. Centre Malesherbes 108, bd Malesherbes</a:t>
            </a:r>
          </a:p>
        </p:txBody>
      </p:sp>
      <p:sp>
        <p:nvSpPr>
          <p:cNvPr id="23" name="Soyez les bienvenus en Première année de licence de Russe !"/>
          <p:cNvSpPr txBox="1"/>
          <p:nvPr/>
        </p:nvSpPr>
        <p:spPr>
          <a:xfrm>
            <a:off x="512444" y="347662"/>
            <a:ext cx="6741162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Soyez les bienvenus en Première année de licence de Russe 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POINT ADMINISTRATIF"/>
          <p:cNvSpPr txBox="1"/>
          <p:nvPr/>
        </p:nvSpPr>
        <p:spPr>
          <a:xfrm>
            <a:off x="2222976" y="130523"/>
            <a:ext cx="7746048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POINT ADMINISTRATIF</a:t>
            </a:r>
          </a:p>
        </p:txBody>
      </p:sp>
      <p:sp>
        <p:nvSpPr>
          <p:cNvPr id="70" name="Après la vérification de l’inscription administrative et des pièces communiquées, ainsi que de la validation du paiement des droits universitaires, le certificat de scolarité et la carte d’étudiant sont remis à l’étudiant. Il est désormais considéré comm"/>
          <p:cNvSpPr txBox="1"/>
          <p:nvPr/>
        </p:nvSpPr>
        <p:spPr>
          <a:xfrm>
            <a:off x="1052512" y="1096962"/>
            <a:ext cx="10097453" cy="5632311"/>
          </a:xfrm>
          <a:prstGeom prst="rect">
            <a:avLst/>
          </a:prstGeom>
          <a:solidFill>
            <a:srgbClr val="FBE5D6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Après la </a:t>
            </a:r>
            <a:r>
              <a:rPr dirty="0" err="1"/>
              <a:t>vérification</a:t>
            </a:r>
            <a:r>
              <a:rPr dirty="0"/>
              <a:t> de </a:t>
            </a:r>
            <a:r>
              <a:rPr dirty="0" err="1"/>
              <a:t>l’inscription</a:t>
            </a:r>
            <a:r>
              <a:rPr dirty="0"/>
              <a:t> administrative et des </a:t>
            </a:r>
            <a:r>
              <a:rPr dirty="0" err="1"/>
              <a:t>pièces</a:t>
            </a:r>
            <a:r>
              <a:rPr dirty="0"/>
              <a:t> </a:t>
            </a:r>
            <a:r>
              <a:rPr dirty="0" err="1"/>
              <a:t>communiquées</a:t>
            </a:r>
            <a:r>
              <a:rPr dirty="0"/>
              <a:t>, </a:t>
            </a:r>
            <a:r>
              <a:rPr dirty="0" err="1"/>
              <a:t>ainsi</a:t>
            </a:r>
            <a:r>
              <a:rPr dirty="0"/>
              <a:t> que de la validation du </a:t>
            </a:r>
            <a:r>
              <a:rPr dirty="0" err="1"/>
              <a:t>paiement</a:t>
            </a:r>
            <a:r>
              <a:rPr dirty="0"/>
              <a:t> des droits </a:t>
            </a:r>
            <a:r>
              <a:rPr dirty="0" err="1"/>
              <a:t>universitaires</a:t>
            </a:r>
            <a:r>
              <a:rPr dirty="0"/>
              <a:t>, le </a:t>
            </a:r>
            <a:r>
              <a:rPr dirty="0" err="1"/>
              <a:t>certificat</a:t>
            </a:r>
            <a:r>
              <a:rPr dirty="0"/>
              <a:t> de </a:t>
            </a:r>
            <a:r>
              <a:rPr dirty="0" err="1"/>
              <a:t>scolarité</a:t>
            </a:r>
            <a:r>
              <a:rPr dirty="0"/>
              <a:t> et la carte </a:t>
            </a:r>
            <a:r>
              <a:rPr dirty="0" err="1"/>
              <a:t>d’étudiant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remis à </a:t>
            </a:r>
            <a:r>
              <a:rPr dirty="0" err="1"/>
              <a:t>l’étudiant</a:t>
            </a:r>
            <a:r>
              <a:rPr dirty="0"/>
              <a:t>. Il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désormais</a:t>
            </a:r>
            <a:r>
              <a:rPr dirty="0"/>
              <a:t> </a:t>
            </a:r>
            <a:r>
              <a:rPr dirty="0" err="1"/>
              <a:t>considéré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</a:t>
            </a:r>
            <a:r>
              <a:rPr dirty="0" err="1"/>
              <a:t>inscrit</a:t>
            </a:r>
            <a:r>
              <a:rPr dirty="0"/>
              <a:t> </a:t>
            </a:r>
            <a:r>
              <a:rPr dirty="0" err="1"/>
              <a:t>administrativement</a:t>
            </a:r>
            <a:r>
              <a:rPr dirty="0"/>
              <a:t>.</a:t>
            </a:r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C’est</a:t>
            </a:r>
            <a:r>
              <a:rPr dirty="0"/>
              <a:t> à </a:t>
            </a:r>
            <a:r>
              <a:rPr dirty="0" err="1"/>
              <a:t>ces</a:t>
            </a:r>
            <a:r>
              <a:rPr dirty="0"/>
              <a:t> conditions </a:t>
            </a:r>
            <a:r>
              <a:rPr dirty="0" err="1"/>
              <a:t>qu’il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droit </a:t>
            </a:r>
            <a:r>
              <a:rPr dirty="0" err="1"/>
              <a:t>d’entreprendre</a:t>
            </a:r>
            <a:r>
              <a:rPr dirty="0"/>
              <a:t> les démarches </a:t>
            </a:r>
            <a:r>
              <a:rPr dirty="0" err="1"/>
              <a:t>d’inscription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.</a:t>
            </a:r>
            <a:endParaRPr b="1" dirty="0"/>
          </a:p>
          <a:p>
            <a:pPr>
              <a:defRPr sz="2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b="1" dirty="0"/>
          </a:p>
          <a:p>
            <a:pPr indent="97200" algn="just">
              <a:defRPr sz="2000" b="1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ÉTAPE 2</a:t>
            </a:r>
            <a:r>
              <a:rPr u="none" dirty="0"/>
              <a:t> : </a:t>
            </a:r>
            <a:r>
              <a:rPr u="none" dirty="0" err="1"/>
              <a:t>l’inscription</a:t>
            </a:r>
            <a:r>
              <a:rPr u="none" dirty="0"/>
              <a:t> </a:t>
            </a:r>
            <a:r>
              <a:rPr u="none" dirty="0" err="1"/>
              <a:t>pédagogique</a:t>
            </a:r>
            <a:r>
              <a:rPr u="none" dirty="0"/>
              <a:t> (IP)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C’est</a:t>
            </a:r>
            <a:r>
              <a:rPr dirty="0"/>
              <a:t> le moment </a:t>
            </a:r>
            <a:r>
              <a:rPr dirty="0" err="1"/>
              <a:t>où</a:t>
            </a:r>
            <a:r>
              <a:rPr dirty="0"/>
              <a:t> </a:t>
            </a:r>
            <a:r>
              <a:rPr dirty="0" err="1"/>
              <a:t>l’étudiant</a:t>
            </a:r>
            <a:r>
              <a:rPr dirty="0"/>
              <a:t> </a:t>
            </a:r>
            <a:r>
              <a:rPr dirty="0" err="1"/>
              <a:t>choisit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cours</a:t>
            </a:r>
            <a:r>
              <a:rPr dirty="0"/>
              <a:t>, </a:t>
            </a:r>
            <a:r>
              <a:rPr dirty="0" err="1"/>
              <a:t>constitue</a:t>
            </a:r>
            <a:r>
              <a:rPr dirty="0"/>
              <a:t> son </a:t>
            </a:r>
            <a:r>
              <a:rPr dirty="0" err="1"/>
              <a:t>emploi</a:t>
            </a:r>
            <a:r>
              <a:rPr dirty="0"/>
              <a:t> du temps (CM, TD, options).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L’inscription </a:t>
            </a:r>
            <a:r>
              <a:rPr dirty="0" err="1"/>
              <a:t>pédagogique</a:t>
            </a:r>
            <a:r>
              <a:rPr dirty="0"/>
              <a:t> se </a:t>
            </a:r>
            <a:r>
              <a:rPr dirty="0" err="1"/>
              <a:t>déroule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début 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semestre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septembre</a:t>
            </a:r>
            <a:r>
              <a:rPr dirty="0"/>
              <a:t> </a:t>
            </a:r>
            <a:r>
              <a:rPr dirty="0" err="1"/>
              <a:t>puis</a:t>
            </a:r>
            <a:r>
              <a:rPr dirty="0"/>
              <a:t> fin </a:t>
            </a:r>
            <a:r>
              <a:rPr dirty="0" err="1"/>
              <a:t>janvier</a:t>
            </a:r>
            <a:r>
              <a:rPr dirty="0"/>
              <a:t>.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L’inscription </a:t>
            </a:r>
            <a:r>
              <a:rPr dirty="0" err="1"/>
              <a:t>pédagogique</a:t>
            </a:r>
            <a:r>
              <a:rPr dirty="0"/>
              <a:t> </a:t>
            </a:r>
            <a:r>
              <a:rPr dirty="0" err="1"/>
              <a:t>vaut</a:t>
            </a:r>
            <a:r>
              <a:rPr dirty="0"/>
              <a:t> inscription aux examens.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L’inscription </a:t>
            </a:r>
            <a:r>
              <a:rPr dirty="0" err="1"/>
              <a:t>pédagogique</a:t>
            </a:r>
            <a:r>
              <a:rPr dirty="0"/>
              <a:t> </a:t>
            </a:r>
            <a:r>
              <a:rPr dirty="0" err="1"/>
              <a:t>s’effectue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ligne</a:t>
            </a:r>
            <a:r>
              <a:rPr dirty="0"/>
              <a:t> (</a:t>
            </a:r>
            <a:r>
              <a:rPr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IPWeb</a:t>
            </a:r>
            <a:r>
              <a:rPr dirty="0"/>
              <a:t>), après activation du </a:t>
            </a:r>
            <a:r>
              <a:rPr dirty="0" err="1"/>
              <a:t>compte</a:t>
            </a:r>
            <a:r>
              <a:rPr dirty="0"/>
              <a:t> ENT de </a:t>
            </a:r>
            <a:r>
              <a:rPr dirty="0" err="1"/>
              <a:t>l’étudiant</a:t>
            </a:r>
            <a:r>
              <a:rPr dirty="0"/>
              <a:t>, pour </a:t>
            </a:r>
            <a:r>
              <a:rPr dirty="0" err="1"/>
              <a:t>toutes</a:t>
            </a:r>
            <a:r>
              <a:rPr dirty="0"/>
              <a:t> les </a:t>
            </a:r>
            <a:r>
              <a:rPr dirty="0" err="1"/>
              <a:t>Licences</a:t>
            </a:r>
            <a:r>
              <a:rPr dirty="0"/>
              <a:t> et pour </a:t>
            </a:r>
            <a:r>
              <a:rPr dirty="0" err="1"/>
              <a:t>certains</a:t>
            </a:r>
            <a:r>
              <a:rPr dirty="0"/>
              <a:t> Masters 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En </a:t>
            </a:r>
            <a:r>
              <a:rPr dirty="0" err="1"/>
              <a:t>cas</a:t>
            </a:r>
            <a:r>
              <a:rPr dirty="0"/>
              <a:t> de </a:t>
            </a:r>
            <a:r>
              <a:rPr dirty="0" err="1"/>
              <a:t>difficultés</a:t>
            </a:r>
            <a:r>
              <a:rPr dirty="0"/>
              <a:t> </a:t>
            </a:r>
            <a:r>
              <a:rPr dirty="0" err="1"/>
              <a:t>d’ordre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à </a:t>
            </a:r>
            <a:r>
              <a:rPr dirty="0" err="1"/>
              <a:t>cette</a:t>
            </a:r>
            <a:r>
              <a:rPr dirty="0"/>
              <a:t> étape, merci de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adresser</a:t>
            </a:r>
            <a:r>
              <a:rPr dirty="0"/>
              <a:t> au </a:t>
            </a:r>
            <a:r>
              <a:rPr dirty="0" err="1"/>
              <a:t>secrétariat</a:t>
            </a:r>
            <a:r>
              <a:rPr dirty="0"/>
              <a:t> de </a:t>
            </a:r>
            <a:r>
              <a:rPr dirty="0" err="1"/>
              <a:t>notre</a:t>
            </a:r>
            <a:r>
              <a:rPr dirty="0"/>
              <a:t> UFR, </a:t>
            </a:r>
            <a:r>
              <a:rPr dirty="0" err="1"/>
              <a:t>voici</a:t>
            </a:r>
            <a:r>
              <a:rPr dirty="0"/>
              <a:t> </a:t>
            </a:r>
            <a:r>
              <a:rPr dirty="0" err="1"/>
              <a:t>l’adresse</a:t>
            </a:r>
            <a:r>
              <a:rPr dirty="0"/>
              <a:t> e-mail à </a:t>
            </a:r>
            <a:r>
              <a:rPr dirty="0" err="1"/>
              <a:t>laquelle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pouvez</a:t>
            </a:r>
            <a:r>
              <a:rPr dirty="0"/>
              <a:t> nous </a:t>
            </a:r>
            <a:r>
              <a:rPr dirty="0" err="1"/>
              <a:t>contacter</a:t>
            </a:r>
            <a:r>
              <a:rPr dirty="0"/>
              <a:t> : </a:t>
            </a:r>
          </a:p>
          <a:p>
            <a:pPr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Lettres-EtudesSlaves-Secretariat@sorbonne-universite.fr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C311-7B42-3B93-F2C3-611487569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:\Users\v14545\Downloads\St_Petersbourg.png.webp" descr="C:\Users\v14545\Downloads\St_Petersbourg.png.webp">
            <a:extLst>
              <a:ext uri="{FF2B5EF4-FFF2-40B4-BE49-F238E27FC236}">
                <a16:creationId xmlns:a16="http://schemas.microsoft.com/office/drawing/2014/main" id="{E67DB3AD-0B5E-7D63-4CDB-3D76C588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POINT ADMINISTRATIF">
            <a:extLst>
              <a:ext uri="{FF2B5EF4-FFF2-40B4-BE49-F238E27FC236}">
                <a16:creationId xmlns:a16="http://schemas.microsoft.com/office/drawing/2014/main" id="{EA436EC8-2C54-8454-4312-A4E75929BC96}"/>
              </a:ext>
            </a:extLst>
          </p:cNvPr>
          <p:cNvSpPr txBox="1"/>
          <p:nvPr/>
        </p:nvSpPr>
        <p:spPr>
          <a:xfrm>
            <a:off x="2222976" y="130523"/>
            <a:ext cx="7746048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lang="fr-FR" dirty="0"/>
              <a:t>Contacts et adresses utiles</a:t>
            </a:r>
            <a:endParaRPr dirty="0"/>
          </a:p>
        </p:txBody>
      </p:sp>
      <p:sp>
        <p:nvSpPr>
          <p:cNvPr id="70" name="Après la vérification de l’inscription administrative et des pièces communiquées, ainsi que de la validation du paiement des droits universitaires, le certificat de scolarité et la carte d’étudiant sont remis à l’étudiant. Il est désormais considéré comm">
            <a:extLst>
              <a:ext uri="{FF2B5EF4-FFF2-40B4-BE49-F238E27FC236}">
                <a16:creationId xmlns:a16="http://schemas.microsoft.com/office/drawing/2014/main" id="{68BE7A59-A356-919C-9913-BE3ECB0EE535}"/>
              </a:ext>
            </a:extLst>
          </p:cNvPr>
          <p:cNvSpPr txBox="1"/>
          <p:nvPr/>
        </p:nvSpPr>
        <p:spPr>
          <a:xfrm>
            <a:off x="1052512" y="1096962"/>
            <a:ext cx="10097453" cy="5016758"/>
          </a:xfrm>
          <a:prstGeom prst="rect">
            <a:avLst/>
          </a:prstGeom>
          <a:solidFill>
            <a:srgbClr val="FBE5D6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indent="1800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b="1" dirty="0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</a:rPr>
              <a:t>Selon votre situation, vous pouvez être amenés à contacter les services suivants:</a:t>
            </a:r>
          </a:p>
          <a:p>
            <a:pPr indent="1800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lang="fr-FR" b="1" dirty="0">
              <a:solidFill>
                <a:srgbClr val="0000FF"/>
              </a:solidFill>
              <a:uFill>
                <a:solidFill>
                  <a:srgbClr val="0563C1"/>
                </a:solidFill>
              </a:uFill>
            </a:endParaRPr>
          </a:p>
          <a:p>
            <a:pPr marL="342900" indent="1800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sz="2000" b="1" dirty="0">
                <a:sym typeface="Arial Narrow"/>
              </a:rPr>
              <a:t>Bureau Accueil handicap : </a:t>
            </a:r>
            <a:r>
              <a:rPr lang="fr-FR" sz="2000" dirty="0">
                <a:sym typeface="Arial Narrow"/>
              </a:rPr>
              <a:t>Faculté des Lettres, 18 rue de la Sorbonne. Porte 12 au fond et à gauche dans la galerie.</a:t>
            </a:r>
          </a:p>
          <a:p>
            <a:pPr indent="1800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sz="2000" dirty="0">
                <a:sym typeface="Arial Narrow"/>
                <a:hlinkClick r:id="rId3"/>
              </a:rPr>
              <a:t>lettres-</a:t>
            </a:r>
            <a:r>
              <a:rPr lang="fr-FR" sz="2000" dirty="0" err="1">
                <a:sym typeface="Arial Narrow"/>
                <a:hlinkClick r:id="rId3"/>
              </a:rPr>
              <a:t>accueilhandicap</a:t>
            </a:r>
            <a:r>
              <a:rPr lang="fr-FR" sz="2000" dirty="0">
                <a:sym typeface="Arial Narrow"/>
                <a:hlinkClick r:id="rId3"/>
              </a:rPr>
              <a:t> @ sorbonne-universite.fr</a:t>
            </a:r>
            <a:endParaRPr lang="fr-FR" b="1" dirty="0">
              <a:solidFill>
                <a:srgbClr val="0000FF"/>
              </a:solidFill>
              <a:uFill>
                <a:solidFill>
                  <a:srgbClr val="0563C1"/>
                </a:solidFill>
              </a:uFill>
            </a:endParaRPr>
          </a:p>
          <a:p>
            <a:pPr marL="342900" indent="1800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lang="fr-FR" b="1" dirty="0">
              <a:solidFill>
                <a:srgbClr val="0000FF"/>
              </a:solidFill>
              <a:uFill>
                <a:solidFill>
                  <a:srgbClr val="0563C1"/>
                </a:solidFill>
              </a:uFill>
            </a:endParaRPr>
          </a:p>
          <a:p>
            <a:pPr marL="342900" indent="1800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b="1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</a:rPr>
              <a:t>Service de la vie étudiante: </a:t>
            </a:r>
            <a:r>
              <a:rPr lang="fr-FR" sz="2000" dirty="0">
                <a:sym typeface="Arial Narrow"/>
              </a:rPr>
              <a:t>Galerie Champollion, 18 rue de la Sorbonne. Téléphone: 01 40 46 33 59</a:t>
            </a:r>
            <a:br>
              <a:rPr lang="fr-FR" sz="2000" dirty="0">
                <a:sym typeface="Arial Narrow"/>
              </a:rPr>
            </a:br>
            <a:r>
              <a:rPr lang="fr-FR" sz="2000" dirty="0">
                <a:sym typeface="Arial Narrow"/>
                <a:hlinkClick r:id="rId4"/>
              </a:rPr>
              <a:t>lettres-</a:t>
            </a:r>
            <a:r>
              <a:rPr lang="fr-FR" sz="2000" dirty="0" err="1">
                <a:sym typeface="Arial Narrow"/>
                <a:hlinkClick r:id="rId4"/>
              </a:rPr>
              <a:t>vieetudiante</a:t>
            </a:r>
            <a:r>
              <a:rPr lang="fr-FR" sz="2000" dirty="0">
                <a:sym typeface="Arial Narrow"/>
                <a:hlinkClick r:id="rId4"/>
              </a:rPr>
              <a:t> @ sorbonne-universite.fr</a:t>
            </a:r>
            <a:endParaRPr lang="fr-FR" sz="2000" dirty="0">
              <a:sym typeface="Arial Narrow"/>
            </a:endParaRPr>
          </a:p>
          <a:p>
            <a:pPr marL="342900" indent="1800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lang="fr-FR" sz="2000" dirty="0">
              <a:sym typeface="Arial Narrow"/>
            </a:endParaRPr>
          </a:p>
          <a:p>
            <a:pPr marL="342900" indent="1800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sz="2000" dirty="0">
                <a:sym typeface="Arial Narrow"/>
              </a:rPr>
              <a:t>La </a:t>
            </a:r>
            <a:r>
              <a:rPr lang="fr-FR" sz="2000" b="1" dirty="0">
                <a:sym typeface="Arial Narrow"/>
              </a:rPr>
              <a:t>D</a:t>
            </a:r>
            <a:r>
              <a:rPr lang="fr-FR" sz="2000" dirty="0">
                <a:sym typeface="Arial Narrow"/>
              </a:rPr>
              <a:t>irection de l'</a:t>
            </a:r>
            <a:r>
              <a:rPr lang="fr-FR" sz="2000" b="1" dirty="0">
                <a:sym typeface="Arial Narrow"/>
              </a:rPr>
              <a:t>O</a:t>
            </a:r>
            <a:r>
              <a:rPr lang="fr-FR" sz="2000" dirty="0">
                <a:sym typeface="Arial Narrow"/>
              </a:rPr>
              <a:t>rientation, des </a:t>
            </a:r>
            <a:r>
              <a:rPr lang="fr-FR" sz="2000" b="1" dirty="0">
                <a:sym typeface="Arial Narrow"/>
              </a:rPr>
              <a:t>S</a:t>
            </a:r>
            <a:r>
              <a:rPr lang="fr-FR" sz="2000" dirty="0">
                <a:sym typeface="Arial Narrow"/>
              </a:rPr>
              <a:t>tages et de l'</a:t>
            </a:r>
            <a:r>
              <a:rPr lang="fr-FR" sz="2000" b="1" dirty="0">
                <a:sym typeface="Arial Narrow"/>
              </a:rPr>
              <a:t>I</a:t>
            </a:r>
            <a:r>
              <a:rPr lang="fr-FR" sz="2000" dirty="0">
                <a:sym typeface="Arial Narrow"/>
              </a:rPr>
              <a:t>nsertion </a:t>
            </a:r>
            <a:r>
              <a:rPr lang="fr-FR" sz="2000" b="1" dirty="0">
                <a:sym typeface="Arial Narrow"/>
              </a:rPr>
              <a:t>P</a:t>
            </a:r>
            <a:r>
              <a:rPr lang="fr-FR" sz="2000" dirty="0">
                <a:sym typeface="Arial Narrow"/>
              </a:rPr>
              <a:t>rofessionnelle (DOSIP): en Sorbonne, escalier F, 2ème étage, salle F 363. téléphone: 01 40 46 26 14. mel: </a:t>
            </a:r>
            <a:r>
              <a:rPr lang="fr-FR" sz="2000" dirty="0">
                <a:sym typeface="Arial Narrow"/>
                <a:hlinkClick r:id="rId5"/>
              </a:rPr>
              <a:t>lettres-</a:t>
            </a:r>
            <a:r>
              <a:rPr lang="fr-FR" sz="2000" dirty="0" err="1">
                <a:sym typeface="Arial Narrow"/>
                <a:hlinkClick r:id="rId5"/>
              </a:rPr>
              <a:t>dosip</a:t>
            </a:r>
            <a:r>
              <a:rPr lang="fr-FR" sz="2000" dirty="0">
                <a:sym typeface="Arial Narrow"/>
                <a:hlinkClick r:id="rId5"/>
              </a:rPr>
              <a:t> @ sorbonne-universite.fr</a:t>
            </a:r>
            <a:r>
              <a:rPr lang="fr-FR" sz="2000" dirty="0">
                <a:sym typeface="Arial Narrow"/>
              </a:rPr>
              <a:t> </a:t>
            </a:r>
          </a:p>
          <a:p>
            <a:pPr indent="1800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lang="fr-FR" sz="2000" b="1" dirty="0">
              <a:solidFill>
                <a:schemeClr val="tx1"/>
              </a:solidFill>
              <a:uFill>
                <a:solidFill>
                  <a:srgbClr val="0563C1"/>
                </a:solidFill>
              </a:uFill>
              <a:sym typeface="Arial Narrow"/>
            </a:endParaRPr>
          </a:p>
          <a:p>
            <a:pPr indent="1800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fr-FR" sz="2000" b="1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sym typeface="Arial Narrow"/>
              </a:rPr>
              <a:t>Retrouvez les informations complètes sur les pages dédiées de votre ENT:</a:t>
            </a:r>
            <a:r>
              <a:rPr lang="fr-FR" sz="2000" b="1" dirty="0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sym typeface="Arial Narrow"/>
              </a:rPr>
              <a:t> </a:t>
            </a:r>
            <a:r>
              <a:rPr lang="fr-FR" sz="2000" b="1" dirty="0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sym typeface="Arial Narrow"/>
                <a:hlinkClick r:id="rId6"/>
              </a:rPr>
              <a:t>https://ent.sorbonne-universite.fr/lettres-etudiants/fr/vie-etudiante/presentation.html</a:t>
            </a:r>
            <a:r>
              <a:rPr lang="fr-FR" sz="2000" b="1" dirty="0">
                <a:solidFill>
                  <a:srgbClr val="0000FF"/>
                </a:solidFill>
                <a:uFill>
                  <a:solidFill>
                    <a:srgbClr val="0563C1"/>
                  </a:solidFill>
                </a:uFill>
                <a:sym typeface="Arial Narrow"/>
              </a:rPr>
              <a:t> </a:t>
            </a:r>
            <a:endParaRPr lang="fr-FR" b="1" dirty="0">
              <a:solidFill>
                <a:srgbClr val="0000FF"/>
              </a:solidFill>
              <a:uFill>
                <a:solidFill>
                  <a:srgbClr val="0563C1"/>
                </a:solidFill>
              </a:u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lang="fr-FR" b="1" dirty="0">
              <a:solidFill>
                <a:srgbClr val="0000FF"/>
              </a:solidFill>
              <a:uFill>
                <a:solidFill>
                  <a:srgbClr val="0563C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761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ONTENU DE LA PREMIÈRE ANNÉE DE LA LICENCE : EN QUOI CELA CONSISTE T-IL ?"/>
          <p:cNvSpPr txBox="1"/>
          <p:nvPr/>
        </p:nvSpPr>
        <p:spPr>
          <a:xfrm>
            <a:off x="2597824" y="207769"/>
            <a:ext cx="7746049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CONTENU DE LA PREMIÈRE ANNÉE DE LA LICENCE : EN QUOI CELA CONSISTE T-IL ?</a:t>
            </a:r>
          </a:p>
        </p:txBody>
      </p:sp>
      <p:sp>
        <p:nvSpPr>
          <p:cNvPr id="27" name="La première année, c’est 2 semestres de 12 semaines :…"/>
          <p:cNvSpPr txBox="1"/>
          <p:nvPr/>
        </p:nvSpPr>
        <p:spPr>
          <a:xfrm>
            <a:off x="975995" y="1565592"/>
            <a:ext cx="10490200" cy="4489691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30000"/>
              </a:lnSpc>
              <a:spcBef>
                <a:spcPts val="2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La première </a:t>
            </a:r>
            <a:r>
              <a:rPr dirty="0" err="1"/>
              <a:t>année</a:t>
            </a:r>
            <a:r>
              <a:rPr dirty="0"/>
              <a:t>, </a:t>
            </a:r>
            <a:r>
              <a:rPr dirty="0" err="1"/>
              <a:t>c’est</a:t>
            </a:r>
            <a:r>
              <a:rPr dirty="0"/>
              <a:t> 2 </a:t>
            </a:r>
            <a:r>
              <a:rPr dirty="0" err="1"/>
              <a:t>semestres</a:t>
            </a:r>
            <a:r>
              <a:rPr dirty="0"/>
              <a:t> de 12 </a:t>
            </a:r>
            <a:r>
              <a:rPr dirty="0" err="1"/>
              <a:t>semaines</a:t>
            </a:r>
            <a:r>
              <a:rPr dirty="0"/>
              <a:t> : </a:t>
            </a:r>
          </a:p>
          <a:p>
            <a:pPr algn="just">
              <a:lnSpc>
                <a:spcPct val="130000"/>
              </a:lnSpc>
              <a:spcBef>
                <a:spcPts val="200"/>
              </a:spcBef>
              <a:buSzPct val="100000"/>
              <a:buFont typeface="Arial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le </a:t>
            </a:r>
            <a:r>
              <a:rPr dirty="0" err="1"/>
              <a:t>semestre</a:t>
            </a:r>
            <a:r>
              <a:rPr dirty="0"/>
              <a:t> 1 = L 1 (</a:t>
            </a:r>
            <a:r>
              <a:rPr dirty="0" err="1"/>
              <a:t>septembre</a:t>
            </a:r>
            <a:r>
              <a:rPr dirty="0"/>
              <a:t> à </a:t>
            </a:r>
            <a:r>
              <a:rPr dirty="0" err="1"/>
              <a:t>janvier</a:t>
            </a:r>
            <a:r>
              <a:rPr dirty="0"/>
              <a:t>). </a:t>
            </a:r>
          </a:p>
          <a:p>
            <a:pPr algn="just">
              <a:lnSpc>
                <a:spcPct val="130000"/>
              </a:lnSpc>
              <a:spcBef>
                <a:spcPts val="200"/>
              </a:spcBef>
              <a:buSzPct val="100000"/>
              <a:buFont typeface="Arial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le </a:t>
            </a:r>
            <a:r>
              <a:rPr dirty="0" err="1"/>
              <a:t>semestre</a:t>
            </a:r>
            <a:r>
              <a:rPr dirty="0"/>
              <a:t> 2 = L 2 (</a:t>
            </a:r>
            <a:r>
              <a:rPr dirty="0" err="1"/>
              <a:t>février</a:t>
            </a:r>
            <a:r>
              <a:rPr dirty="0"/>
              <a:t> à fin </a:t>
            </a:r>
            <a:r>
              <a:rPr dirty="0" err="1"/>
              <a:t>mai</a:t>
            </a:r>
            <a:r>
              <a:rPr dirty="0"/>
              <a:t>). </a:t>
            </a:r>
          </a:p>
          <a:p>
            <a:pPr algn="just">
              <a:lnSpc>
                <a:spcPct val="130000"/>
              </a:lnSpc>
              <a:spcBef>
                <a:spcPts val="2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dirty="0"/>
            </a:b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évalués</a:t>
            </a:r>
            <a:r>
              <a:rPr dirty="0"/>
              <a:t> et </a:t>
            </a:r>
            <a:r>
              <a:rPr dirty="0" err="1"/>
              <a:t>validés</a:t>
            </a:r>
            <a:r>
              <a:rPr dirty="0"/>
              <a:t> :</a:t>
            </a:r>
            <a:endParaRPr lang="fr-FR" dirty="0"/>
          </a:p>
          <a:p>
            <a:pPr algn="just">
              <a:lnSpc>
                <a:spcPct val="130000"/>
              </a:lnSpc>
              <a:spcBef>
                <a:spcPts val="2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→ </a:t>
            </a:r>
            <a:r>
              <a:rPr dirty="0" err="1"/>
              <a:t>soit</a:t>
            </a:r>
            <a:r>
              <a:rPr dirty="0"/>
              <a:t> par des </a:t>
            </a:r>
            <a:r>
              <a:rPr dirty="0" err="1"/>
              <a:t>épreuves</a:t>
            </a:r>
            <a:r>
              <a:rPr dirty="0"/>
              <a:t> de </a:t>
            </a:r>
            <a:r>
              <a:rPr dirty="0" err="1"/>
              <a:t>contrôle</a:t>
            </a:r>
            <a:r>
              <a:rPr dirty="0"/>
              <a:t> </a:t>
            </a:r>
            <a:r>
              <a:rPr dirty="0" err="1"/>
              <a:t>continu</a:t>
            </a:r>
            <a:r>
              <a:rPr dirty="0"/>
              <a:t> (</a:t>
            </a:r>
            <a:r>
              <a:rPr dirty="0" err="1"/>
              <a:t>évaluations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du </a:t>
            </a:r>
            <a:r>
              <a:rPr dirty="0" err="1"/>
              <a:t>semestre</a:t>
            </a:r>
            <a:r>
              <a:rPr dirty="0"/>
              <a:t>) </a:t>
            </a:r>
            <a:br>
              <a:rPr dirty="0"/>
            </a:br>
            <a:r>
              <a:rPr dirty="0"/>
              <a:t>→ </a:t>
            </a:r>
            <a:r>
              <a:rPr dirty="0" err="1"/>
              <a:t>soit</a:t>
            </a:r>
            <a:r>
              <a:rPr dirty="0"/>
              <a:t> par des examens de </a:t>
            </a:r>
            <a:r>
              <a:rPr dirty="0" err="1"/>
              <a:t>contrôle</a:t>
            </a:r>
            <a:r>
              <a:rPr dirty="0"/>
              <a:t> terminal à la fin 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semestre</a:t>
            </a:r>
            <a:r>
              <a:rPr dirty="0"/>
              <a:t> (</a:t>
            </a:r>
            <a:r>
              <a:rPr dirty="0" err="1"/>
              <a:t>janvier</a:t>
            </a:r>
            <a:r>
              <a:rPr dirty="0"/>
              <a:t> et </a:t>
            </a:r>
            <a:r>
              <a:rPr dirty="0" err="1"/>
              <a:t>mai-juin</a:t>
            </a:r>
            <a:r>
              <a:rPr dirty="0"/>
              <a:t>). </a:t>
            </a:r>
          </a:p>
          <a:p>
            <a:pPr algn="just">
              <a:lnSpc>
                <a:spcPct val="130000"/>
              </a:lnSpc>
              <a:spcBef>
                <a:spcPts val="2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→ </a:t>
            </a:r>
            <a:r>
              <a:rPr dirty="0" err="1"/>
              <a:t>soit</a:t>
            </a:r>
            <a:r>
              <a:rPr dirty="0"/>
              <a:t> par </a:t>
            </a:r>
            <a:r>
              <a:rPr dirty="0" err="1"/>
              <a:t>contrôle</a:t>
            </a:r>
            <a:r>
              <a:rPr dirty="0"/>
              <a:t> </a:t>
            </a:r>
            <a:r>
              <a:rPr dirty="0" err="1"/>
              <a:t>mixte</a:t>
            </a:r>
            <a:r>
              <a:rPr dirty="0"/>
              <a:t>, 50% de </a:t>
            </a:r>
            <a:r>
              <a:rPr dirty="0" err="1"/>
              <a:t>contrôle</a:t>
            </a:r>
            <a:r>
              <a:rPr dirty="0"/>
              <a:t> </a:t>
            </a:r>
            <a:r>
              <a:rPr dirty="0" err="1"/>
              <a:t>continu</a:t>
            </a:r>
            <a:r>
              <a:rPr dirty="0"/>
              <a:t> et 50% de </a:t>
            </a:r>
            <a:r>
              <a:rPr dirty="0" err="1"/>
              <a:t>contrôle</a:t>
            </a:r>
            <a:r>
              <a:rPr dirty="0"/>
              <a:t> terminal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CHAQUE SEMESTRE SE DÉCOMPOSE EN 6 UNITÉS"/>
          <p:cNvSpPr txBox="1"/>
          <p:nvPr/>
        </p:nvSpPr>
        <p:spPr>
          <a:xfrm>
            <a:off x="2222976" y="66151"/>
            <a:ext cx="7746048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CHAQUE SEMESTRE SE DÉCOMPOSE EN 6 UNITÉS</a:t>
            </a:r>
          </a:p>
        </p:txBody>
      </p:sp>
      <p:sp>
        <p:nvSpPr>
          <p:cNvPr id="31" name="4 unités de spécialité :…"/>
          <p:cNvSpPr txBox="1"/>
          <p:nvPr/>
        </p:nvSpPr>
        <p:spPr>
          <a:xfrm>
            <a:off x="192087" y="1681162"/>
            <a:ext cx="5372101" cy="4638041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t>4 unités de spécialité :</a:t>
            </a:r>
          </a:p>
          <a:p>
            <a:pPr>
              <a:defRPr sz="24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endParaRPr/>
          </a:p>
          <a:p>
            <a:pPr>
              <a:lnSpc>
                <a:spcPct val="200000"/>
              </a:lnSpc>
              <a:buSzPct val="100000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 1 : Grammaire et exercices (4 ECTS)</a:t>
            </a:r>
          </a:p>
          <a:p>
            <a:pPr>
              <a:lnSpc>
                <a:spcPct val="200000"/>
              </a:lnSpc>
              <a:buSzPct val="100000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 2 : Expression écrite (4 ECTS)</a:t>
            </a:r>
          </a:p>
          <a:p>
            <a:pPr>
              <a:lnSpc>
                <a:spcPct val="200000"/>
              </a:lnSpc>
              <a:buSzPct val="100000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 3 :Expression orale (4 ECTS)</a:t>
            </a:r>
          </a:p>
          <a:p>
            <a:pPr>
              <a:lnSpc>
                <a:spcPct val="200000"/>
              </a:lnSpc>
              <a:buSzPct val="100000"/>
              <a:buChar char="•"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 4 : Littérature et civilisation (6 ECTS)</a:t>
            </a:r>
          </a:p>
          <a:p>
            <a:pPr>
              <a:defRPr sz="3200"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t> </a:t>
            </a:r>
          </a:p>
        </p:txBody>
      </p:sp>
      <p:sp>
        <p:nvSpPr>
          <p:cNvPr id="32" name="UE 5 Culture d’Europe centrale (4 ECTS)"/>
          <p:cNvSpPr/>
          <p:nvPr/>
        </p:nvSpPr>
        <p:spPr>
          <a:xfrm>
            <a:off x="5830887" y="3199129"/>
            <a:ext cx="6096001" cy="459741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UE 5 Culture d’Europe centrale (4 ECTS)</a:t>
            </a:r>
          </a:p>
        </p:txBody>
      </p:sp>
      <p:sp>
        <p:nvSpPr>
          <p:cNvPr id="33" name="UE 6 Méthodologie (2 ECTS)"/>
          <p:cNvSpPr txBox="1">
            <a:spLocks noGrp="1"/>
          </p:cNvSpPr>
          <p:nvPr>
            <p:ph type="body" sz="half" idx="4294967295"/>
          </p:nvPr>
        </p:nvSpPr>
        <p:spPr>
          <a:xfrm>
            <a:off x="5830887" y="3846512"/>
            <a:ext cx="6096001" cy="2817813"/>
          </a:xfrm>
          <a:prstGeom prst="rect">
            <a:avLst/>
          </a:prstGeom>
          <a:solidFill>
            <a:srgbClr val="FFFFFF">
              <a:alpha val="70195"/>
            </a:srgbClr>
          </a:solidFill>
        </p:spPr>
        <p:txBody>
          <a:bodyPr>
            <a:normAutofit/>
          </a:bodyPr>
          <a:lstStyle>
            <a:lvl1pPr marL="0" indent="0">
              <a:buSzTx/>
              <a:buNone/>
              <a:defRPr sz="2400" b="1"/>
            </a:lvl1pPr>
          </a:lstStyle>
          <a:p>
            <a:r>
              <a:t>UE 6 Méthodologie (2 ECTS)</a:t>
            </a:r>
          </a:p>
        </p:txBody>
      </p:sp>
      <p:sp>
        <p:nvSpPr>
          <p:cNvPr id="34" name="2 unités complémentaires et transversales :"/>
          <p:cNvSpPr txBox="1"/>
          <p:nvPr/>
        </p:nvSpPr>
        <p:spPr>
          <a:xfrm>
            <a:off x="5966846" y="1645340"/>
            <a:ext cx="485610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t>2 unités complémentaires et transversales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LA LICENCE PROPOSE 3 PARCOURS :…"/>
          <p:cNvSpPr txBox="1"/>
          <p:nvPr/>
        </p:nvSpPr>
        <p:spPr>
          <a:xfrm>
            <a:off x="2366086" y="169146"/>
            <a:ext cx="7746049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LA LICENCE PROPOSE 3 PARCOURS : </a:t>
            </a:r>
          </a:p>
          <a:p>
            <a:pPr algn="ctr">
              <a:defRPr sz="32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lang="fr-FR" dirty="0"/>
              <a:t>Pour vous orienter</a:t>
            </a:r>
            <a:endParaRPr dirty="0"/>
          </a:p>
        </p:txBody>
      </p:sp>
      <p:grpSp>
        <p:nvGrpSpPr>
          <p:cNvPr id="40" name="Grouper"/>
          <p:cNvGrpSpPr/>
          <p:nvPr/>
        </p:nvGrpSpPr>
        <p:grpSpPr>
          <a:xfrm>
            <a:off x="126999" y="1690687"/>
            <a:ext cx="4298951" cy="4048721"/>
            <a:chOff x="0" y="0"/>
            <a:chExt cx="4298950" cy="4048720"/>
          </a:xfrm>
        </p:grpSpPr>
        <p:sp>
          <p:nvSpPr>
            <p:cNvPr id="38" name="Figure"/>
            <p:cNvSpPr/>
            <p:nvPr/>
          </p:nvSpPr>
          <p:spPr>
            <a:xfrm>
              <a:off x="0" y="0"/>
              <a:ext cx="4298950" cy="404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57" y="18042"/>
                  </a:moveTo>
                  <a:lnTo>
                    <a:pt x="5657" y="18041"/>
                  </a:lnTo>
                  <a:cubicBezTo>
                    <a:pt x="2171" y="16364"/>
                    <a:pt x="0" y="13123"/>
                    <a:pt x="0" y="9600"/>
                  </a:cubicBezTo>
                  <a:cubicBezTo>
                    <a:pt x="0" y="4298"/>
                    <a:pt x="4835" y="0"/>
                    <a:pt x="10800" y="0"/>
                  </a:cubicBezTo>
                  <a:cubicBezTo>
                    <a:pt x="16764" y="0"/>
                    <a:pt x="21600" y="4298"/>
                    <a:pt x="21600" y="9600"/>
                  </a:cubicBezTo>
                  <a:cubicBezTo>
                    <a:pt x="21600" y="14901"/>
                    <a:pt x="16764" y="19200"/>
                    <a:pt x="10800" y="19200"/>
                  </a:cubicBezTo>
                  <a:cubicBezTo>
                    <a:pt x="10269" y="19199"/>
                    <a:pt x="9739" y="19164"/>
                    <a:pt x="9214" y="19096"/>
                  </a:cubicBezTo>
                  <a:lnTo>
                    <a:pt x="6300" y="21600"/>
                  </a:lnTo>
                  <a:lnTo>
                    <a:pt x="5657" y="18042"/>
                  </a:lnTo>
                  <a:close/>
                </a:path>
              </a:pathLst>
            </a:custGeom>
            <a:solidFill>
              <a:srgbClr val="9DC3E6">
                <a:alpha val="70195"/>
              </a:srgbClr>
            </a:solidFill>
            <a:ln w="12701" cap="flat">
              <a:solidFill>
                <a:srgbClr val="9DC3E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Lequel choisir ?…"/>
            <p:cNvSpPr txBox="1"/>
            <p:nvPr/>
          </p:nvSpPr>
          <p:spPr>
            <a:xfrm>
              <a:off x="688951" y="934561"/>
              <a:ext cx="2921048" cy="172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solidFill>
                    <a:srgbClr val="C55A11"/>
                  </a:solidFill>
                  <a:latin typeface="Bernard MT Condensed"/>
                  <a:ea typeface="Bernard MT Condensed"/>
                  <a:cs typeface="Bernard MT Condensed"/>
                  <a:sym typeface="Bernard MT Condensed"/>
                </a:defRPr>
              </a:pPr>
              <a:r>
                <a:t>Lequel choisir ? </a:t>
              </a:r>
            </a:p>
            <a:p>
              <a:pPr algn="ctr">
                <a:defRPr sz="3600">
                  <a:solidFill>
                    <a:srgbClr val="C55A11"/>
                  </a:solidFill>
                  <a:latin typeface="Bernard MT Condensed"/>
                  <a:ea typeface="Bernard MT Condensed"/>
                  <a:cs typeface="Bernard MT Condensed"/>
                  <a:sym typeface="Bernard MT Condensed"/>
                </a:defRPr>
              </a:pPr>
              <a:r>
                <a:t>Où aller ?</a:t>
              </a:r>
            </a:p>
          </p:txBody>
        </p:sp>
      </p:grpSp>
      <p:grpSp>
        <p:nvGrpSpPr>
          <p:cNvPr id="43" name="Grouper"/>
          <p:cNvGrpSpPr/>
          <p:nvPr/>
        </p:nvGrpSpPr>
        <p:grpSpPr>
          <a:xfrm>
            <a:off x="4552269" y="1690249"/>
            <a:ext cx="7100664" cy="5140368"/>
            <a:chOff x="0" y="0"/>
            <a:chExt cx="7100662" cy="5140367"/>
          </a:xfrm>
        </p:grpSpPr>
        <p:sp>
          <p:nvSpPr>
            <p:cNvPr id="41" name="Figure"/>
            <p:cNvSpPr/>
            <p:nvPr/>
          </p:nvSpPr>
          <p:spPr>
            <a:xfrm>
              <a:off x="0" y="0"/>
              <a:ext cx="7100662" cy="514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4954" y="16970"/>
                  </a:moveTo>
                  <a:lnTo>
                    <a:pt x="4954" y="16970"/>
                  </a:lnTo>
                  <a:cubicBezTo>
                    <a:pt x="362" y="14596"/>
                    <a:pt x="-1344" y="9116"/>
                    <a:pt x="1142" y="4731"/>
                  </a:cubicBezTo>
                  <a:cubicBezTo>
                    <a:pt x="3629" y="347"/>
                    <a:pt x="9367" y="-1283"/>
                    <a:pt x="13958" y="1092"/>
                  </a:cubicBezTo>
                  <a:cubicBezTo>
                    <a:pt x="18550" y="3466"/>
                    <a:pt x="20256" y="8946"/>
                    <a:pt x="17770" y="13330"/>
                  </a:cubicBezTo>
                  <a:cubicBezTo>
                    <a:pt x="15877" y="16668"/>
                    <a:pt x="12000" y="18519"/>
                    <a:pt x="8068" y="17962"/>
                  </a:cubicBezTo>
                  <a:lnTo>
                    <a:pt x="5517" y="20317"/>
                  </a:lnTo>
                  <a:lnTo>
                    <a:pt x="4954" y="16970"/>
                  </a:lnTo>
                  <a:close/>
                </a:path>
              </a:pathLst>
            </a:custGeom>
            <a:solidFill>
              <a:srgbClr val="F4B183">
                <a:alpha val="70195"/>
              </a:srgbClr>
            </a:solidFill>
            <a:ln w="12701" cap="flat">
              <a:solidFill>
                <a:srgbClr val="F8CBA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42" name="Vous n’avez jamais fait de russe (niveau A0): parcours débutant (F1)…"/>
            <p:cNvSpPr txBox="1"/>
            <p:nvPr/>
          </p:nvSpPr>
          <p:spPr>
            <a:xfrm>
              <a:off x="385491" y="961413"/>
              <a:ext cx="6537958" cy="2646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SzPct val="100000"/>
                <a:buFont typeface="Arial"/>
                <a:buChar char="•"/>
                <a:defRPr sz="2400">
                  <a:solidFill>
                    <a:srgbClr val="4472C4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Vous </a:t>
              </a:r>
              <a:r>
                <a:rPr dirty="0" err="1"/>
                <a:t>n’avez</a:t>
              </a:r>
              <a:r>
                <a:rPr dirty="0"/>
                <a:t> jamais fait de russe (</a:t>
              </a:r>
              <a:r>
                <a:rPr dirty="0" err="1"/>
                <a:t>niveau</a:t>
              </a:r>
              <a:r>
                <a:rPr dirty="0"/>
                <a:t> A0):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parcours</a:t>
              </a:r>
              <a:r>
                <a:rPr sz="2800" b="1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débutant</a:t>
              </a:r>
              <a:r>
                <a:rPr sz="2800" b="1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(F1)</a:t>
              </a:r>
              <a:endParaRPr sz="2800" b="1" dirty="0">
                <a:effectLst>
                  <a:outerShdw blurRad="12700" dist="25400" dir="2700000" rotWithShape="0">
                    <a:srgbClr val="FFFFFF"/>
                  </a:outerShdw>
                </a:effectLst>
              </a:endParaRPr>
            </a:p>
            <a:p>
              <a:pPr marL="285750" indent="-285750" algn="just">
                <a:spcAft>
                  <a:spcPts val="600"/>
                </a:spcAft>
                <a:buSzPct val="100000"/>
                <a:buFont typeface="Arial"/>
                <a:buChar char="•"/>
                <a:defRPr sz="2400">
                  <a:solidFill>
                    <a:srgbClr val="4472C4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Vous </a:t>
              </a:r>
              <a:r>
                <a:rPr dirty="0" err="1"/>
                <a:t>avez</a:t>
              </a:r>
              <a:r>
                <a:rPr dirty="0"/>
                <a:t> déjà fait du russe</a:t>
              </a:r>
              <a:r>
                <a:rPr b="1" u="sng" dirty="0"/>
                <a:t> (</a:t>
              </a:r>
              <a:r>
                <a:rPr b="1" u="sng" dirty="0" err="1"/>
                <a:t>jusqu’au</a:t>
              </a:r>
              <a:r>
                <a:rPr b="1" u="sng" dirty="0"/>
                <a:t> </a:t>
              </a:r>
              <a:r>
                <a:rPr b="1" u="sng" dirty="0" err="1"/>
                <a:t>niveau</a:t>
              </a:r>
              <a:r>
                <a:rPr b="1" u="sng" dirty="0"/>
                <a:t> B1)</a:t>
              </a:r>
              <a:r>
                <a:rPr dirty="0"/>
                <a:t>: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parcours</a:t>
              </a:r>
              <a:r>
                <a:rPr sz="2800" b="1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intermédiaire</a:t>
              </a:r>
              <a:r>
                <a:rPr sz="2800" b="1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(F2)</a:t>
              </a:r>
              <a:endParaRPr sz="2800" b="1" dirty="0">
                <a:effectLst>
                  <a:outerShdw blurRad="12700" dist="25400" dir="2700000" rotWithShape="0">
                    <a:srgbClr val="FFFFFF"/>
                  </a:outerShdw>
                </a:effectLst>
              </a:endParaRPr>
            </a:p>
            <a:p>
              <a:pPr marL="285750" indent="-285750" algn="just">
                <a:spcAft>
                  <a:spcPts val="600"/>
                </a:spcAft>
                <a:buSzPct val="100000"/>
                <a:buFont typeface="Arial"/>
                <a:buChar char="•"/>
                <a:defRPr sz="2400">
                  <a:solidFill>
                    <a:srgbClr val="4472C4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Vous </a:t>
              </a:r>
              <a:r>
                <a:rPr dirty="0" err="1"/>
                <a:t>avez</a:t>
              </a:r>
              <a:r>
                <a:rPr dirty="0"/>
                <a:t> </a:t>
              </a:r>
              <a:r>
                <a:rPr dirty="0" err="1"/>
                <a:t>une</a:t>
              </a:r>
              <a:r>
                <a:rPr dirty="0"/>
                <a:t> </a:t>
              </a:r>
              <a:r>
                <a:rPr dirty="0" err="1"/>
                <a:t>maîtrise</a:t>
              </a:r>
              <a:r>
                <a:rPr dirty="0"/>
                <a:t> du russe </a:t>
              </a:r>
              <a:r>
                <a:rPr dirty="0" err="1"/>
                <a:t>parlé</a:t>
              </a:r>
              <a:r>
                <a:rPr dirty="0"/>
                <a:t> et/</a:t>
              </a:r>
              <a:r>
                <a:rPr dirty="0" err="1"/>
                <a:t>ou</a:t>
              </a:r>
              <a:r>
                <a:rPr dirty="0"/>
                <a:t> </a:t>
              </a:r>
              <a:r>
                <a:rPr dirty="0" err="1"/>
                <a:t>écrit</a:t>
              </a:r>
              <a:r>
                <a:rPr dirty="0"/>
                <a:t> (à </a:t>
              </a:r>
              <a:r>
                <a:rPr dirty="0" err="1"/>
                <a:t>partir</a:t>
              </a:r>
              <a:r>
                <a:rPr dirty="0"/>
                <a:t> du </a:t>
              </a:r>
              <a:r>
                <a:rPr dirty="0" err="1"/>
                <a:t>niveau</a:t>
              </a:r>
              <a:r>
                <a:rPr dirty="0"/>
                <a:t> B2) :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parcours</a:t>
              </a:r>
              <a:r>
                <a:rPr sz="2800" b="1" dirty="0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</a:t>
              </a:r>
              <a:r>
                <a:rPr sz="2800" b="1" dirty="0" err="1">
                  <a:solidFill>
                    <a:srgbClr val="00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avancé</a:t>
              </a:r>
              <a:r>
                <a:rPr lang="fr-FR" sz="2800" b="1" dirty="0">
                  <a:effectLst>
                    <a:outerShdw blurRad="12700" dist="25400" dir="2700000" rotWithShape="0">
                      <a:srgbClr val="FFFFFF"/>
                    </a:outerShdw>
                  </a:effectLst>
                </a:rPr>
                <a:t> ( R)</a:t>
              </a:r>
              <a:endParaRPr sz="28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Parcours débutant F1  Responsable : Mme Artyushkina"/>
          <p:cNvSpPr txBox="1"/>
          <p:nvPr/>
        </p:nvSpPr>
        <p:spPr>
          <a:xfrm>
            <a:off x="2391835" y="478130"/>
            <a:ext cx="7746048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Parcours débutant F1 </a:t>
            </a:r>
            <a:br/>
            <a:r>
              <a:rPr sz="3200">
                <a:solidFill>
                  <a:srgbClr val="000000"/>
                </a:solidFill>
              </a:rPr>
              <a:t>Responsable : Mme Artyushkina</a:t>
            </a:r>
          </a:p>
        </p:txBody>
      </p:sp>
      <p:sp>
        <p:nvSpPr>
          <p:cNvPr id="47" name="UE1 Grammaire et exercices…"/>
          <p:cNvSpPr txBox="1">
            <a:spLocks noGrp="1"/>
          </p:cNvSpPr>
          <p:nvPr>
            <p:ph type="body" sz="half" idx="4294967295"/>
          </p:nvPr>
        </p:nvSpPr>
        <p:spPr>
          <a:xfrm>
            <a:off x="331787" y="2566987"/>
            <a:ext cx="5057776" cy="3944938"/>
          </a:xfrm>
          <a:prstGeom prst="rect">
            <a:avLst/>
          </a:prstGeom>
          <a:solidFill>
            <a:srgbClr val="FFFFFF">
              <a:alpha val="70195"/>
            </a:srgbClr>
          </a:solidFill>
        </p:spPr>
        <p:txBody>
          <a:bodyPr>
            <a:normAutofit/>
          </a:bodyPr>
          <a:lstStyle/>
          <a:p>
            <a:pPr marL="0" indent="0"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UE1 </a:t>
            </a:r>
            <a:r>
              <a:rPr dirty="0" err="1"/>
              <a:t>Grammaire</a:t>
            </a:r>
            <a:r>
              <a:rPr dirty="0"/>
              <a:t> et </a:t>
            </a:r>
            <a:r>
              <a:rPr dirty="0" err="1"/>
              <a:t>exercices</a:t>
            </a:r>
            <a:endParaRPr dirty="0"/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Grammaire</a:t>
            </a:r>
            <a:r>
              <a:rPr dirty="0"/>
              <a:t> et </a:t>
            </a:r>
            <a:r>
              <a:rPr dirty="0" err="1"/>
              <a:t>orthographe</a:t>
            </a:r>
            <a:endParaRPr dirty="0"/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Exercices</a:t>
            </a:r>
            <a:r>
              <a:rPr dirty="0"/>
              <a:t> </a:t>
            </a:r>
            <a:r>
              <a:rPr dirty="0" err="1"/>
              <a:t>grammaticaux</a:t>
            </a:r>
            <a:endParaRPr dirty="0"/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marL="0" indent="0"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UE2 Expression </a:t>
            </a:r>
            <a:r>
              <a:rPr dirty="0" err="1"/>
              <a:t>écrite</a:t>
            </a:r>
            <a:endParaRPr dirty="0"/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Textes</a:t>
            </a:r>
            <a:r>
              <a:rPr dirty="0"/>
              <a:t> et expression </a:t>
            </a:r>
            <a:r>
              <a:rPr dirty="0" err="1"/>
              <a:t>écrite</a:t>
            </a:r>
            <a:endParaRPr dirty="0"/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Initiation à la </a:t>
            </a:r>
            <a:r>
              <a:rPr dirty="0" err="1"/>
              <a:t>traduction</a:t>
            </a:r>
            <a:endParaRPr dirty="0"/>
          </a:p>
        </p:txBody>
      </p:sp>
      <p:sp>
        <p:nvSpPr>
          <p:cNvPr id="48" name="UE3 Expression orale…"/>
          <p:cNvSpPr/>
          <p:nvPr/>
        </p:nvSpPr>
        <p:spPr>
          <a:xfrm>
            <a:off x="5212081" y="2566987"/>
            <a:ext cx="6841808" cy="3316292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Aft>
                <a:spcPts val="3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UE3 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3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3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Conversation</a:t>
            </a:r>
          </a:p>
          <a:p>
            <a:pPr algn="just">
              <a:spcAft>
                <a:spcPts val="300"/>
              </a:spcAft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just">
              <a:spcAft>
                <a:spcPts val="3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UE4 Littérature et </a:t>
            </a:r>
            <a:r>
              <a:rPr dirty="0" err="1"/>
              <a:t>civilisation</a:t>
            </a:r>
            <a:endParaRPr dirty="0"/>
          </a:p>
          <a:p>
            <a:pPr algn="just">
              <a:spcAft>
                <a:spcPts val="3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Russie, des </a:t>
            </a:r>
            <a:r>
              <a:rPr dirty="0" err="1"/>
              <a:t>origines</a:t>
            </a:r>
            <a:r>
              <a:rPr dirty="0"/>
              <a:t> à Pierre le Grand</a:t>
            </a:r>
          </a:p>
          <a:p>
            <a:pPr algn="just">
              <a:spcAft>
                <a:spcPts val="3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</a:t>
            </a:r>
            <a:r>
              <a:rPr dirty="0" err="1"/>
              <a:t>littérature</a:t>
            </a:r>
            <a:r>
              <a:rPr dirty="0"/>
              <a:t> russe, des </a:t>
            </a:r>
            <a:r>
              <a:rPr dirty="0" err="1"/>
              <a:t>origines</a:t>
            </a:r>
            <a:r>
              <a:rPr dirty="0"/>
              <a:t> au </a:t>
            </a:r>
            <a:r>
              <a:rPr dirty="0" err="1"/>
              <a:t>XVIII</a:t>
            </a:r>
            <a:r>
              <a:rPr baseline="30000" dirty="0" err="1"/>
              <a:t>e</a:t>
            </a:r>
            <a:r>
              <a:rPr dirty="0"/>
              <a:t> siècle</a:t>
            </a:r>
          </a:p>
          <a:p>
            <a:pPr algn="just">
              <a:spcAft>
                <a:spcPts val="3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Culture </a:t>
            </a:r>
            <a:r>
              <a:rPr dirty="0" err="1"/>
              <a:t>visuelle</a:t>
            </a:r>
            <a:r>
              <a:rPr dirty="0"/>
              <a:t> des </a:t>
            </a:r>
            <a:r>
              <a:rPr dirty="0" err="1"/>
              <a:t>espaces</a:t>
            </a:r>
            <a:r>
              <a:rPr dirty="0"/>
              <a:t> </a:t>
            </a:r>
            <a:r>
              <a:rPr dirty="0" err="1"/>
              <a:t>russophones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Parcours intermédiaire F2  Responsable : Mme Artyushkina"/>
          <p:cNvSpPr txBox="1"/>
          <p:nvPr/>
        </p:nvSpPr>
        <p:spPr>
          <a:xfrm>
            <a:off x="1502013" y="349387"/>
            <a:ext cx="888759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Parcours intermédiaire F2 </a:t>
            </a:r>
            <a:br/>
            <a:r>
              <a:rPr sz="3200">
                <a:solidFill>
                  <a:srgbClr val="000000"/>
                </a:solidFill>
              </a:rPr>
              <a:t>Responsable : Mme Artyushkina</a:t>
            </a:r>
          </a:p>
        </p:txBody>
      </p:sp>
      <p:sp>
        <p:nvSpPr>
          <p:cNvPr id="52" name="UE1 Grammaire et exercices…"/>
          <p:cNvSpPr txBox="1">
            <a:spLocks noGrp="1"/>
          </p:cNvSpPr>
          <p:nvPr>
            <p:ph type="body" sz="half" idx="4294967295"/>
          </p:nvPr>
        </p:nvSpPr>
        <p:spPr>
          <a:xfrm>
            <a:off x="465137" y="2278062"/>
            <a:ext cx="5451476" cy="4149726"/>
          </a:xfrm>
          <a:prstGeom prst="rect">
            <a:avLst/>
          </a:prstGeom>
          <a:solidFill>
            <a:srgbClr val="FFFFFF">
              <a:alpha val="70195"/>
            </a:srgbClr>
          </a:solidFill>
        </p:spPr>
        <p:txBody>
          <a:bodyPr>
            <a:normAutofit/>
          </a:bodyPr>
          <a:lstStyle/>
          <a:p>
            <a:pPr marL="0" indent="0"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UE1 Grammaire et exercices</a:t>
            </a:r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Grammaire théorique</a:t>
            </a:r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Exercices de grammaire</a:t>
            </a:r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0" indent="0"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UE2 Expression écrite</a:t>
            </a:r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Initiation au thème</a:t>
            </a:r>
          </a:p>
          <a:p>
            <a:pPr marL="0" indent="0"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Initiation à la version</a:t>
            </a:r>
          </a:p>
        </p:txBody>
      </p:sp>
      <p:sp>
        <p:nvSpPr>
          <p:cNvPr id="53" name="UE3 Expression orale…"/>
          <p:cNvSpPr/>
          <p:nvPr/>
        </p:nvSpPr>
        <p:spPr>
          <a:xfrm>
            <a:off x="5366385" y="2209482"/>
            <a:ext cx="6825615" cy="3406061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Aft>
                <a:spcPts val="4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UE3 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Automatismes</a:t>
            </a:r>
            <a:r>
              <a:rPr dirty="0"/>
              <a:t> du russe </a:t>
            </a:r>
            <a:r>
              <a:rPr dirty="0" err="1"/>
              <a:t>parlé</a:t>
            </a:r>
            <a:endParaRPr dirty="0"/>
          </a:p>
          <a:p>
            <a:pPr algn="just">
              <a:spcAft>
                <a:spcPts val="400"/>
              </a:spcAft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just">
              <a:spcAft>
                <a:spcPts val="4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UE4 Littérature et </a:t>
            </a:r>
            <a:r>
              <a:rPr dirty="0" err="1"/>
              <a:t>civilisation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Russie, des </a:t>
            </a:r>
            <a:r>
              <a:rPr dirty="0" err="1"/>
              <a:t>origines</a:t>
            </a:r>
            <a:r>
              <a:rPr dirty="0"/>
              <a:t> à Pierre le Grand</a:t>
            </a:r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</a:t>
            </a:r>
            <a:r>
              <a:rPr dirty="0" err="1"/>
              <a:t>littérature</a:t>
            </a:r>
            <a:r>
              <a:rPr dirty="0"/>
              <a:t> russe, des </a:t>
            </a:r>
            <a:r>
              <a:rPr dirty="0" err="1"/>
              <a:t>origines</a:t>
            </a:r>
            <a:r>
              <a:rPr dirty="0"/>
              <a:t> au </a:t>
            </a:r>
            <a:r>
              <a:rPr dirty="0" err="1"/>
              <a:t>XVIII</a:t>
            </a:r>
            <a:r>
              <a:rPr baseline="30000" dirty="0" err="1"/>
              <a:t>e</a:t>
            </a:r>
            <a:r>
              <a:rPr dirty="0"/>
              <a:t> siècle</a:t>
            </a:r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Culture </a:t>
            </a:r>
            <a:r>
              <a:rPr dirty="0" err="1"/>
              <a:t>visuelle</a:t>
            </a:r>
            <a:r>
              <a:rPr dirty="0"/>
              <a:t> des </a:t>
            </a:r>
            <a:r>
              <a:rPr dirty="0" err="1"/>
              <a:t>espaces</a:t>
            </a:r>
            <a:r>
              <a:rPr dirty="0"/>
              <a:t> </a:t>
            </a:r>
            <a:r>
              <a:rPr dirty="0" err="1"/>
              <a:t>russophones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Parcours avancé R  Responsable : Mme Artyushkina"/>
          <p:cNvSpPr txBox="1"/>
          <p:nvPr/>
        </p:nvSpPr>
        <p:spPr>
          <a:xfrm>
            <a:off x="1913992" y="323638"/>
            <a:ext cx="8550896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Parcours avancé R </a:t>
            </a:r>
            <a:br/>
            <a:r>
              <a:rPr sz="3200">
                <a:solidFill>
                  <a:srgbClr val="000000"/>
                </a:solidFill>
              </a:rPr>
              <a:t>Responsable : Mme Artyushkina</a:t>
            </a:r>
          </a:p>
        </p:txBody>
      </p:sp>
      <p:sp>
        <p:nvSpPr>
          <p:cNvPr id="57" name="UE1 Grammaire et exercices…"/>
          <p:cNvSpPr/>
          <p:nvPr/>
        </p:nvSpPr>
        <p:spPr>
          <a:xfrm>
            <a:off x="496887" y="2355850"/>
            <a:ext cx="5072063" cy="2491740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UE1 Grammaire et exercices</a:t>
            </a:r>
          </a:p>
          <a:p>
            <a:pPr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Grammaire théorique</a:t>
            </a:r>
          </a:p>
          <a:p>
            <a:pPr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Terminologie grammaticale</a:t>
            </a:r>
          </a:p>
          <a:p>
            <a:pPr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UE2 Expression écrite</a:t>
            </a:r>
          </a:p>
          <a:p>
            <a:pPr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Thème</a:t>
            </a:r>
          </a:p>
          <a:p>
            <a:pPr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Version</a:t>
            </a:r>
          </a:p>
        </p:txBody>
      </p:sp>
      <p:sp>
        <p:nvSpPr>
          <p:cNvPr id="58" name="UE3 Expression orale…"/>
          <p:cNvSpPr/>
          <p:nvPr/>
        </p:nvSpPr>
        <p:spPr>
          <a:xfrm>
            <a:off x="5160646" y="1841500"/>
            <a:ext cx="6867494" cy="3775393"/>
          </a:xfrm>
          <a:prstGeom prst="rect">
            <a:avLst/>
          </a:prstGeom>
          <a:solidFill>
            <a:srgbClr val="FFFFFF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just">
              <a:spcAft>
                <a:spcPts val="4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UE3 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Expression </a:t>
            </a:r>
            <a:r>
              <a:rPr dirty="0" err="1"/>
              <a:t>orale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Conversation</a:t>
            </a:r>
          </a:p>
          <a:p>
            <a:pPr algn="just">
              <a:spcAft>
                <a:spcPts val="400"/>
              </a:spcAft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just">
              <a:spcAft>
                <a:spcPts val="400"/>
              </a:spcAft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UE4 Littérature et </a:t>
            </a:r>
            <a:r>
              <a:rPr dirty="0" err="1"/>
              <a:t>civilisation</a:t>
            </a:r>
            <a:endParaRPr dirty="0"/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Russie, des </a:t>
            </a:r>
            <a:r>
              <a:rPr dirty="0" err="1"/>
              <a:t>origines</a:t>
            </a:r>
            <a:r>
              <a:rPr dirty="0"/>
              <a:t> à Pierre le Grand</a:t>
            </a:r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Histoire de la </a:t>
            </a:r>
            <a:r>
              <a:rPr dirty="0" err="1"/>
              <a:t>littérature</a:t>
            </a:r>
            <a:r>
              <a:rPr dirty="0"/>
              <a:t> russe, des </a:t>
            </a:r>
            <a:r>
              <a:rPr dirty="0" err="1"/>
              <a:t>origines</a:t>
            </a:r>
            <a:r>
              <a:rPr dirty="0"/>
              <a:t> au </a:t>
            </a:r>
            <a:r>
              <a:rPr dirty="0" err="1"/>
              <a:t>XVIII</a:t>
            </a:r>
            <a:r>
              <a:rPr baseline="30000" dirty="0" err="1"/>
              <a:t>e</a:t>
            </a:r>
            <a:r>
              <a:rPr dirty="0"/>
              <a:t> siècle</a:t>
            </a:r>
          </a:p>
          <a:p>
            <a:pPr algn="just">
              <a:spcAft>
                <a:spcPts val="400"/>
              </a:spcAft>
              <a:buSzPct val="100000"/>
              <a:buFont typeface="Arial"/>
              <a:buChar char="•"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Culture </a:t>
            </a:r>
            <a:r>
              <a:rPr dirty="0" err="1"/>
              <a:t>visuelle</a:t>
            </a:r>
            <a:r>
              <a:rPr dirty="0"/>
              <a:t> des </a:t>
            </a:r>
            <a:r>
              <a:rPr dirty="0" err="1"/>
              <a:t>espaces</a:t>
            </a:r>
            <a:r>
              <a:rPr dirty="0"/>
              <a:t> </a:t>
            </a:r>
            <a:r>
              <a:rPr dirty="0" err="1"/>
              <a:t>russophones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ET QUE FAIRE EN CAS D’ECHEC ?"/>
          <p:cNvSpPr txBox="1"/>
          <p:nvPr/>
        </p:nvSpPr>
        <p:spPr>
          <a:xfrm>
            <a:off x="2597824" y="568251"/>
            <a:ext cx="7746049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ET QUE FAIRE EN CAS D’ECHEC ?</a:t>
            </a:r>
          </a:p>
        </p:txBody>
      </p:sp>
      <p:sp>
        <p:nvSpPr>
          <p:cNvPr id="62" name="Des examens de rattrapage pour les 2 semestres ont lieu à la fin de l’année, en juin.…"/>
          <p:cNvSpPr txBox="1"/>
          <p:nvPr/>
        </p:nvSpPr>
        <p:spPr>
          <a:xfrm>
            <a:off x="2189162" y="2205037"/>
            <a:ext cx="8201026" cy="3785652"/>
          </a:xfrm>
          <a:prstGeom prst="rect">
            <a:avLst/>
          </a:prstGeom>
          <a:solidFill>
            <a:srgbClr val="FBE5D6">
              <a:alpha val="70195"/>
            </a:srgbClr>
          </a:solidFill>
          <a:ln w="9528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Des examens de </a:t>
            </a:r>
            <a:r>
              <a:rPr dirty="0" err="1"/>
              <a:t>rattrapage</a:t>
            </a:r>
            <a:r>
              <a:rPr dirty="0"/>
              <a:t> pour les 2 </a:t>
            </a:r>
            <a:r>
              <a:rPr dirty="0" err="1"/>
              <a:t>semestres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lieu à la fin de </a:t>
            </a:r>
            <a:r>
              <a:rPr dirty="0" err="1"/>
              <a:t>l’année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juin</a:t>
            </a:r>
            <a:r>
              <a:rPr dirty="0"/>
              <a:t>. </a:t>
            </a:r>
          </a:p>
          <a:p>
            <a:pPr algn="ctr">
              <a:defRPr sz="4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3200" b="1" i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 noter que les UE </a:t>
            </a:r>
            <a:r>
              <a:rPr dirty="0" err="1"/>
              <a:t>d’ouverture</a:t>
            </a:r>
            <a:r>
              <a:rPr dirty="0"/>
              <a:t> </a:t>
            </a:r>
            <a:r>
              <a:rPr lang="fr-FR" dirty="0"/>
              <a:t>(UE 5 et UE 6) </a:t>
            </a:r>
          </a:p>
          <a:p>
            <a:pPr algn="ctr">
              <a:defRPr sz="3200" b="1" i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ne </a:t>
            </a:r>
            <a:r>
              <a:rPr dirty="0" err="1"/>
              <a:t>sont</a:t>
            </a:r>
            <a:r>
              <a:rPr dirty="0"/>
              <a:t> </a:t>
            </a:r>
            <a:r>
              <a:rPr u="sng" dirty="0"/>
              <a:t>pas </a:t>
            </a:r>
            <a:r>
              <a:rPr u="sng" dirty="0" err="1"/>
              <a:t>rattrapables</a:t>
            </a:r>
            <a:endParaRPr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:\Users\v14545\Downloads\St_Petersbourg.png.webp" descr="C:\Users\v14545\Downloads\St_Petersbourg.pn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POINT ADMINISTRATIF"/>
          <p:cNvSpPr txBox="1"/>
          <p:nvPr/>
        </p:nvSpPr>
        <p:spPr>
          <a:xfrm>
            <a:off x="2222976" y="310764"/>
            <a:ext cx="7746048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 u="sng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POINT ADMINISTRATIF</a:t>
            </a:r>
          </a:p>
        </p:txBody>
      </p:sp>
      <p:sp>
        <p:nvSpPr>
          <p:cNvPr id="66" name="Seuls les candidats admis peuvent s’inscrire administrativement.…"/>
          <p:cNvSpPr txBox="1"/>
          <p:nvPr/>
        </p:nvSpPr>
        <p:spPr>
          <a:xfrm>
            <a:off x="879475" y="1570990"/>
            <a:ext cx="10433050" cy="3477875"/>
          </a:xfrm>
          <a:prstGeom prst="rect">
            <a:avLst/>
          </a:prstGeom>
          <a:solidFill>
            <a:srgbClr val="FBE5D6">
              <a:alpha val="7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Seuls les </a:t>
            </a:r>
            <a:r>
              <a:rPr dirty="0" err="1"/>
              <a:t>candidats</a:t>
            </a:r>
            <a:r>
              <a:rPr dirty="0"/>
              <a:t> admis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s’inscrire</a:t>
            </a:r>
            <a:r>
              <a:rPr dirty="0"/>
              <a:t> </a:t>
            </a:r>
            <a:r>
              <a:rPr dirty="0" err="1"/>
              <a:t>administrativement</a:t>
            </a:r>
            <a:r>
              <a:rPr dirty="0"/>
              <a:t>.</a:t>
            </a:r>
          </a:p>
          <a:p>
            <a:pPr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indent="97200" algn="just">
              <a:defRPr sz="2000" b="1" u="sng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ETAPE 1 :</a:t>
            </a:r>
            <a:r>
              <a:rPr u="none" dirty="0"/>
              <a:t> </a:t>
            </a:r>
            <a:r>
              <a:rPr b="0" u="none" dirty="0"/>
              <a:t>L’inscription pour les primo-entrants </a:t>
            </a:r>
            <a:r>
              <a:rPr b="0" u="none" dirty="0" err="1"/>
              <a:t>s’effectue</a:t>
            </a:r>
            <a:r>
              <a:rPr b="0" u="none" dirty="0"/>
              <a:t> </a:t>
            </a:r>
            <a:r>
              <a:rPr b="0" u="none" dirty="0" err="1"/>
              <a:t>en</a:t>
            </a:r>
            <a:r>
              <a:rPr b="0" u="none" dirty="0"/>
              <a:t> deux temps :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1) Tout </a:t>
            </a:r>
            <a:r>
              <a:rPr dirty="0" err="1"/>
              <a:t>d’abord</a:t>
            </a:r>
            <a:r>
              <a:rPr dirty="0"/>
              <a:t> 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ligne</a:t>
            </a:r>
            <a:r>
              <a:rPr dirty="0"/>
              <a:t>  :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année</a:t>
            </a:r>
            <a:r>
              <a:rPr dirty="0"/>
              <a:t>, le lien sera accessible </a:t>
            </a:r>
            <a:r>
              <a:rPr b="1" dirty="0"/>
              <a:t>à </a:t>
            </a:r>
            <a:r>
              <a:rPr b="1" dirty="0" err="1"/>
              <a:t>partir</a:t>
            </a:r>
            <a:r>
              <a:rPr b="1" dirty="0"/>
              <a:t> du 9 </a:t>
            </a:r>
            <a:r>
              <a:rPr b="1" dirty="0" err="1"/>
              <a:t>septembre</a:t>
            </a:r>
            <a:r>
              <a:rPr b="1" dirty="0"/>
              <a:t> 2025</a:t>
            </a:r>
            <a:r>
              <a:rPr dirty="0"/>
              <a:t>.</a:t>
            </a:r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2) </a:t>
            </a:r>
            <a:r>
              <a:rPr dirty="0" err="1"/>
              <a:t>Puis</a:t>
            </a:r>
            <a:r>
              <a:rPr dirty="0"/>
              <a:t>, </a:t>
            </a:r>
            <a:r>
              <a:rPr dirty="0" err="1"/>
              <a:t>habituellement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 </a:t>
            </a:r>
            <a:r>
              <a:rPr b="1" dirty="0" err="1"/>
              <a:t>présentiel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Sorbonne, pour </a:t>
            </a:r>
            <a:r>
              <a:rPr dirty="0" err="1"/>
              <a:t>déposer</a:t>
            </a:r>
            <a:r>
              <a:rPr dirty="0"/>
              <a:t> le dossier et </a:t>
            </a:r>
            <a:r>
              <a:rPr dirty="0" err="1"/>
              <a:t>présenter</a:t>
            </a:r>
            <a:r>
              <a:rPr dirty="0"/>
              <a:t> les </a:t>
            </a:r>
            <a:r>
              <a:rPr dirty="0" err="1"/>
              <a:t>pièces</a:t>
            </a:r>
            <a:r>
              <a:rPr dirty="0"/>
              <a:t> </a:t>
            </a:r>
            <a:r>
              <a:rPr dirty="0" err="1"/>
              <a:t>justificatives</a:t>
            </a:r>
            <a:r>
              <a:rPr dirty="0"/>
              <a:t> </a:t>
            </a:r>
            <a:r>
              <a:rPr dirty="0" err="1"/>
              <a:t>originales</a:t>
            </a:r>
            <a:r>
              <a:rPr dirty="0"/>
              <a:t> </a:t>
            </a:r>
            <a:r>
              <a:rPr dirty="0" err="1"/>
              <a:t>auprès</a:t>
            </a:r>
            <a:r>
              <a:rPr dirty="0"/>
              <a:t> des </a:t>
            </a:r>
            <a:r>
              <a:rPr dirty="0" err="1"/>
              <a:t>gestionnaires</a:t>
            </a:r>
            <a:r>
              <a:rPr dirty="0"/>
              <a:t> du service des admissions et des inscriptions </a:t>
            </a:r>
            <a:r>
              <a:rPr dirty="0" err="1"/>
              <a:t>administratives</a:t>
            </a:r>
            <a:r>
              <a:rPr dirty="0"/>
              <a:t>, au 17 rue de la Sorbonne 75005 Paris.</a:t>
            </a:r>
            <a:endParaRPr lang="fr-FR" dirty="0"/>
          </a:p>
          <a:p>
            <a:pPr indent="97200" algn="just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2000" i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Vous </a:t>
            </a:r>
            <a:r>
              <a:rPr dirty="0" err="1"/>
              <a:t>trouverez</a:t>
            </a:r>
            <a:r>
              <a:rPr dirty="0"/>
              <a:t> </a:t>
            </a:r>
            <a:r>
              <a:rPr dirty="0" err="1"/>
              <a:t>toutes</a:t>
            </a:r>
            <a:r>
              <a:rPr dirty="0"/>
              <a:t> les </a:t>
            </a:r>
            <a:r>
              <a:rPr dirty="0" err="1"/>
              <a:t>informations</a:t>
            </a:r>
            <a:r>
              <a:rPr dirty="0"/>
              <a:t> sur la </a:t>
            </a:r>
            <a:r>
              <a:rPr dirty="0" err="1"/>
              <a:t>procédure</a:t>
            </a:r>
            <a:r>
              <a:rPr dirty="0"/>
              <a:t> </a:t>
            </a:r>
            <a:r>
              <a:rPr dirty="0" err="1"/>
              <a:t>d’inscription</a:t>
            </a:r>
            <a:r>
              <a:rPr dirty="0"/>
              <a:t> administrative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connectant</a:t>
            </a:r>
            <a:r>
              <a:rPr dirty="0"/>
              <a:t> sur </a:t>
            </a:r>
            <a:r>
              <a:rPr dirty="0" err="1"/>
              <a:t>cette</a:t>
            </a:r>
            <a:r>
              <a:rPr dirty="0"/>
              <a:t> 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page web</a:t>
            </a:r>
            <a:r>
              <a:rPr dirty="0"/>
              <a:t>.</a:t>
            </a:r>
            <a:endParaRPr lang="fr-FR" dirty="0"/>
          </a:p>
          <a:p>
            <a:pPr algn="ctr">
              <a:defRPr sz="2000" i="1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Grand écran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Helvetica Neue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laetitia decourt</cp:lastModifiedBy>
  <cp:revision>1</cp:revision>
  <dcterms:modified xsi:type="dcterms:W3CDTF">2025-09-10T13:53:25Z</dcterms:modified>
</cp:coreProperties>
</file>