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10.xml" ContentType="application/vnd.openxmlformats-officedocument.theme+xml"/>
  <Override PartName="/ppt/theme/theme8.xml" ContentType="application/vnd.openxmlformats-officedocument.theme+xml"/>
  <Override PartName="/ppt/theme/theme11.xml" ContentType="application/vnd.openxmlformats-officedocument.theme+xml"/>
  <Override PartName="/ppt/theme/theme9.xml" ContentType="application/vnd.openxmlformats-officedocument.theme+xml"/>
  <Override PartName="/ppt/slideMasters/_rels/slideMaster9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1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_rels/presentation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slideLayouts/_rels/slideLayout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8.xml.rels" ContentType="application/vnd.openxmlformats-package.relationships+xml"/>
  <Override PartName="/ppt/slides/_rels/slide11.xml.rels" ContentType="application/vnd.openxmlformats-package.relationships+xml"/>
  <Override PartName="/ppt/slides/_rels/slide9.xml.rels" ContentType="application/vnd.openxmlformats-package.relationships+xml"/>
  <Override PartName="/ppt/slides/_rels/slide12.xml.rels" ContentType="application/vnd.openxmlformats-package.relationships+xml"/>
  <Override PartName="/ppt/slides/_rels/slide7.xml.rels" ContentType="application/vnd.openxmlformats-package.relationships+xml"/>
  <Override PartName="/ppt/slides/_rels/slide10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1150920" y="2277000"/>
            <a:ext cx="7535160" cy="403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exte + 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lô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80CF305-4A63-4ED9-91A3-74996DC09D0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1150920" y="2277000"/>
            <a:ext cx="7535160" cy="403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46C4EE2-3EF8-49C5-92C4-4D3542188EE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04304710-3A5A-4DB8-B210-4151CFAA998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subTitle"/>
          </p:nvPr>
        </p:nvSpPr>
        <p:spPr>
          <a:xfrm>
            <a:off x="1150920" y="2277000"/>
            <a:ext cx="7535160" cy="403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3C5025D-56EB-4BC5-B40D-4DC8CECA498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1150920" y="2277000"/>
            <a:ext cx="7535160" cy="403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DDD2574-71A6-487C-AC98-CE68E557E72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ZoneTexte 7" hidden="1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9B1C99E2-3168-4A40-8EB6-5D97298DA50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" name="ZoneTexte 5"/>
          <p:cNvSpPr/>
          <p:nvPr/>
        </p:nvSpPr>
        <p:spPr>
          <a:xfrm>
            <a:off x="7063920" y="5862960"/>
            <a:ext cx="1647720" cy="60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fr-FR" sz="800" strike="noStrike" u="none">
                <a:solidFill>
                  <a:schemeClr val="lt1"/>
                </a:solidFill>
                <a:uFillTx/>
                <a:latin typeface="Arial"/>
              </a:rPr>
              <a:t>Document confidentiel –</a:t>
            </a:r>
            <a:br>
              <a:rPr sz="800"/>
            </a:br>
            <a:r>
              <a:rPr b="0" lang="fr-FR" sz="800" strike="noStrike" u="none">
                <a:solidFill>
                  <a:schemeClr val="lt1"/>
                </a:solidFill>
                <a:uFillTx/>
                <a:latin typeface="Arial"/>
              </a:rPr>
              <a:t>ne peut être reproduit ni diffusé</a:t>
            </a:r>
            <a:br>
              <a:rPr sz="800"/>
            </a:br>
            <a:r>
              <a:rPr b="0" lang="fr-FR" sz="800" strike="noStrike" u="none">
                <a:solidFill>
                  <a:schemeClr val="lt1"/>
                </a:solidFill>
                <a:uFillTx/>
                <a:latin typeface="Arial"/>
              </a:rPr>
              <a:t>sans l'accord préalable</a:t>
            </a:r>
            <a:br>
              <a:rPr sz="800"/>
            </a:br>
            <a:r>
              <a:rPr b="0" lang="fr-FR" sz="800" strike="noStrike" u="none">
                <a:solidFill>
                  <a:schemeClr val="lt1"/>
                </a:solidFill>
                <a:uFillTx/>
                <a:latin typeface="Arial"/>
              </a:rPr>
              <a:t>de Sorbonne Université.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" name="Image 6" descr=""/>
          <p:cNvPicPr/>
          <p:nvPr/>
        </p:nvPicPr>
        <p:blipFill>
          <a:blip r:embed="rId3"/>
          <a:stretch/>
        </p:blipFill>
        <p:spPr>
          <a:xfrm>
            <a:off x="7063920" y="4999680"/>
            <a:ext cx="1619280" cy="650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B135DC4F-837D-475E-B96A-0FE772AD418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" name="PlaceHolder 1"/>
          <p:cNvSpPr>
            <a:spLocks noGrp="1"/>
          </p:cNvSpPr>
          <p:nvPr>
            <p:ph type="ftr" idx="1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 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7" hidden="1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DEE34D38-2ECE-4426-9C4F-DF288997E5B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1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" name="ZoneTexte 6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60BA98C8-FDB8-407C-B65B-08DF6F625758}" type="slidenum">
              <a:rPr b="0" lang="fr-FR" sz="700" strike="noStrike" u="none">
                <a:solidFill>
                  <a:schemeClr val="l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3" name="Image 9" descr=""/>
          <p:cNvPicPr/>
          <p:nvPr/>
        </p:nvPicPr>
        <p:blipFill>
          <a:blip r:embed="rId3"/>
          <a:stretch/>
        </p:blipFill>
        <p:spPr>
          <a:xfrm>
            <a:off x="1151640" y="360720"/>
            <a:ext cx="1187280" cy="477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" name="PlaceHolder 1"/>
          <p:cNvSpPr>
            <a:spLocks noGrp="1"/>
          </p:cNvSpPr>
          <p:nvPr>
            <p:ph type="ftr" idx="2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lt1"/>
                </a:solidFill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lt1"/>
                </a:solidFill>
                <a:uFillTx/>
                <a:latin typeface="Arial"/>
              </a:rPr>
              <a:t> 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6711DA62-90A7-4A5C-8353-F48527DA0D4B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6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" name="PlaceHolder 1"/>
          <p:cNvSpPr>
            <a:spLocks noGrp="1"/>
          </p:cNvSpPr>
          <p:nvPr>
            <p:ph type="ftr" idx="3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 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DA53B315-A570-43FF-9D0B-75DD4E064EB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1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oneTexte 7" hidden="1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EA0485BE-61C4-4C69-A8E7-F0A9DD37B39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3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7" hidden="1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52A2EDA6-3B85-45DF-A3A0-51E9648DF78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5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" name="ZoneTexte 6">
            <a:hlinkClick r:id="rId3"/>
          </p:cNvPr>
          <p:cNvSpPr/>
          <p:nvPr/>
        </p:nvSpPr>
        <p:spPr>
          <a:xfrm>
            <a:off x="3441240" y="6612840"/>
            <a:ext cx="1468440" cy="122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 defTabSz="914400">
              <a:lnSpc>
                <a:spcPct val="100000"/>
              </a:lnSpc>
            </a:pPr>
            <a:r>
              <a:rPr b="0" lang="fr-FR" sz="800" strike="noStrike" u="none">
                <a:solidFill>
                  <a:schemeClr val="lt1"/>
                </a:solidFill>
                <a:uFillTx/>
                <a:latin typeface="Arial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" name="Image 1" descr=""/>
          <p:cNvPicPr/>
          <p:nvPr/>
        </p:nvPicPr>
        <p:blipFill>
          <a:blip r:embed="rId4"/>
          <a:stretch/>
        </p:blipFill>
        <p:spPr>
          <a:xfrm>
            <a:off x="3447360" y="2972880"/>
            <a:ext cx="2232720" cy="8971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5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54C14274-7F82-4AD0-992C-50F64DF851A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9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0" name="PlaceHolder 1"/>
          <p:cNvSpPr>
            <a:spLocks noGrp="1"/>
          </p:cNvSpPr>
          <p:nvPr>
            <p:ph type="ftr" idx="4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 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3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8B80B4EE-272E-4D13-9689-43F25D7F2FA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2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3" name="PlaceHolder 1"/>
          <p:cNvSpPr>
            <a:spLocks noGrp="1"/>
          </p:cNvSpPr>
          <p:nvPr>
            <p:ph type="ftr" idx="5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sldNum" idx="6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fr-FR" sz="1800" strike="noStrike" u="none">
                <a:solidFill>
                  <a:schemeClr val="dk1"/>
                </a:solidFill>
                <a:uFillTx/>
                <a:latin typeface="Arial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fld id="{E0CD4BD3-1F8D-4170-B51B-5090BAF25BE1}" type="slidenum">
              <a:rPr b="0" lang="fr-FR" sz="1800" strike="noStrike" u="none">
                <a:solidFill>
                  <a:schemeClr val="dk1"/>
                </a:solidFill>
                <a:uFillTx/>
                <a:latin typeface="Arial"/>
              </a:rPr>
              <a:t>&lt;number&gt;</a:t>
            </a:fld>
            <a:endParaRPr b="0" lang="fr-FR" sz="18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dt" idx="7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3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8FA2EEBF-6A2B-4782-B447-FAFB9A87397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7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ftr" idx="8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sldNum" idx="9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fr-FR" sz="1800" strike="noStrike" u="none">
                <a:solidFill>
                  <a:schemeClr val="dk1"/>
                </a:solidFill>
                <a:uFillTx/>
                <a:latin typeface="Arial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fld id="{FDB29C40-107F-473D-8378-75CB681A5E19}" type="slidenum">
              <a:rPr b="0" lang="fr-FR" sz="1800" strike="noStrike" u="none">
                <a:solidFill>
                  <a:schemeClr val="dk1"/>
                </a:solidFill>
                <a:uFillTx/>
                <a:latin typeface="Arial"/>
              </a:rPr>
              <a:t>&lt;number&gt;</a:t>
            </a:fld>
            <a:endParaRPr b="0" lang="fr-FR" sz="18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dt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3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ZoneTexte 7"/>
          <p:cNvSpPr/>
          <p:nvPr/>
        </p:nvSpPr>
        <p:spPr>
          <a:xfrm>
            <a:off x="652680" y="6601320"/>
            <a:ext cx="474480" cy="106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 defTabSz="914400">
              <a:lnSpc>
                <a:spcPct val="100000"/>
              </a:lnSpc>
            </a:pPr>
            <a:fld id="{D3D2E48F-1290-4D1F-B213-F27D7C61241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5" name="Image 8" descr=""/>
          <p:cNvPicPr/>
          <p:nvPr/>
        </p:nvPicPr>
        <p:blipFill>
          <a:blip r:embed="rId2"/>
          <a:stretch/>
        </p:blipFill>
        <p:spPr>
          <a:xfrm>
            <a:off x="1151640" y="360360"/>
            <a:ext cx="1187280" cy="477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1150920" y="990000"/>
            <a:ext cx="7535160" cy="114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1150920" y="2277000"/>
            <a:ext cx="7535160" cy="403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ftr" idx="11"/>
          </p:nvPr>
        </p:nvSpPr>
        <p:spPr>
          <a:xfrm>
            <a:off x="3301200" y="6600960"/>
            <a:ext cx="2519280" cy="1069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 type="sldNum" idx="12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algn="l" pos="0"/>
              </a:tabLst>
              <a:defRPr b="0" lang="fr-FR" sz="1800" strike="noStrike" u="none">
                <a:solidFill>
                  <a:schemeClr val="dk1"/>
                </a:solidFill>
                <a:uFillTx/>
                <a:latin typeface="Arial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fld id="{CA08546F-AE7D-4D71-94FB-35D2505CF977}" type="slidenum">
              <a:rPr b="0" lang="fr-FR" sz="1800" strike="noStrike" u="none">
                <a:solidFill>
                  <a:schemeClr val="dk1"/>
                </a:solidFill>
                <a:uFillTx/>
                <a:latin typeface="Arial"/>
              </a:rPr>
              <a:t>&lt;number&gt;</a:t>
            </a:fld>
            <a:endParaRPr b="0" lang="fr-FR" sz="18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50" name="PlaceHolder 5"/>
          <p:cNvSpPr>
            <a:spLocks noGrp="1"/>
          </p:cNvSpPr>
          <p:nvPr>
            <p:ph type="dt" idx="13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-45000" bIns="-45000" anchor="t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3"/>
    <p:sldLayoutId id="2147483670" r:id="rId4"/>
    <p:sldLayoutId id="2147483671" r:id="rId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hyperlink" Target="https://www.nightline.fr/services-decoute" TargetMode="External"/><Relationship Id="rId2" Type="http://schemas.openxmlformats.org/officeDocument/2006/relationships/hyperlink" Target="https://www.filsantejeunes.com/" TargetMode="External"/><Relationship Id="rId3" Type="http://schemas.openxmlformats.org/officeDocument/2006/relationships/hyperlink" Target="https://3114.fr/" TargetMode="External"/><Relationship Id="rId4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hyperlink" Target="https://rdv-deve.sorbonne-universite.fr/" TargetMode="External"/><Relationship Id="rId2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hyperlink" Target="https://atypie-friendly.fr/" TargetMode="Externa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hyperlink" Target="https://www.instagram.com/handi_sorbonne_universite/" TargetMode="External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2771640" y="908640"/>
            <a:ext cx="5373000" cy="17996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rmAutofit/>
          </a:bodyPr>
          <a:p>
            <a:pPr indent="0" algn="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600" strike="noStrike" u="none">
                <a:solidFill>
                  <a:schemeClr val="dk2"/>
                </a:solidFill>
                <a:uFillTx/>
                <a:latin typeface="Arial"/>
              </a:rPr>
              <a:t>Santé et </a:t>
            </a:r>
            <a:br>
              <a:rPr sz="3600"/>
            </a:br>
            <a:r>
              <a:rPr b="0" lang="fr-FR" sz="3600" strike="noStrike" u="none">
                <a:solidFill>
                  <a:schemeClr val="dk2"/>
                </a:solidFill>
                <a:uFillTx/>
                <a:latin typeface="Arial"/>
              </a:rPr>
              <a:t>accompagnement du handicap</a:t>
            </a:r>
            <a:endParaRPr b="0" lang="fr-FR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ZoneTexte 2"/>
          <p:cNvSpPr/>
          <p:nvPr/>
        </p:nvSpPr>
        <p:spPr>
          <a:xfrm>
            <a:off x="4329360" y="5542200"/>
            <a:ext cx="3815640" cy="182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algn="r" defTabSz="914400">
              <a:lnSpc>
                <a:spcPct val="100000"/>
              </a:lnSpc>
            </a:pPr>
            <a:r>
              <a:rPr b="0" lang="fr-FR" sz="1200" strike="noStrike" u="none">
                <a:solidFill>
                  <a:schemeClr val="dk2"/>
                </a:solidFill>
                <a:uFillTx/>
                <a:latin typeface="Arial"/>
              </a:rPr>
              <a:t>jean-yves.pellegrin@sorbonne-universite.fr</a:t>
            </a:r>
            <a:endParaRPr b="0" lang="fr-FR" sz="1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804240" y="1052640"/>
            <a:ext cx="7535160" cy="7102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chemeClr val="dk2"/>
                </a:solidFill>
                <a:uFillTx/>
                <a:latin typeface="Arial"/>
              </a:rPr>
              <a:t>Infirmerie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1187640" y="1989000"/>
            <a:ext cx="7020720" cy="43916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Une </a:t>
            </a:r>
            <a:r>
              <a:rPr b="0" lang="fr-FR" sz="1600" strike="noStrike" u="none">
                <a:solidFill>
                  <a:schemeClr val="accent2"/>
                </a:solidFill>
                <a:uFillTx/>
                <a:latin typeface="Arial"/>
              </a:rPr>
              <a:t>infirmière assure des permanences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1600" strike="noStrike" u="none">
                <a:solidFill>
                  <a:schemeClr val="dk2"/>
                </a:solidFill>
                <a:uFillTx/>
                <a:latin typeface="Arial"/>
              </a:rPr>
              <a:t>En Sorbonne :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 Galerie Jean-Baptiste Dumas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Lundi et mardi : 9h-12h30 / 13h30-17h30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1600" strike="noStrike" u="none">
                <a:solidFill>
                  <a:schemeClr val="dk2"/>
                </a:solidFill>
                <a:uFillTx/>
                <a:latin typeface="Arial"/>
              </a:rPr>
              <a:t>A Clignancourt :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 bureau R22 (pôle santé)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Mercredi et jeudi : 9h-12h30 / 13h30-17h30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Vendredi : 9h-12h30 / 13h30-15h30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algn="just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Premiers soins en cas de malaise, blessures, douleurs...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algn="just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Écoute et conseil en matière de santé et d’hygiène de vie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algn="just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Orientation vers le Service de Santé Étudiante (SSE) ou des centres extérieurs 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150920" y="930600"/>
            <a:ext cx="7535160" cy="55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64080"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40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aphicFrame>
        <p:nvGraphicFramePr>
          <p:cNvPr id="60" name="Tableau 7"/>
          <p:cNvGraphicFramePr/>
          <p:nvPr/>
        </p:nvGraphicFramePr>
        <p:xfrm>
          <a:off x="1403640" y="2038680"/>
          <a:ext cx="6701760" cy="4236840"/>
        </p:xfrm>
        <a:graphic>
          <a:graphicData uri="http://schemas.openxmlformats.org/drawingml/2006/table">
            <a:tbl>
              <a:tblPr/>
              <a:tblGrid>
                <a:gridCol w="6702120"/>
              </a:tblGrid>
              <a:tr h="201240">
                <a:tc>
                  <a:txBody>
                    <a:bodyPr lIns="68400" rIns="68400" anchor="t">
                      <a:noAutofit/>
                    </a:bodyPr>
                    <a:p>
                      <a:endParaRPr b="1" lang="fr-FR" sz="1800" strike="noStrike" u="none">
                        <a:solidFill>
                          <a:srgbClr val="00206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1181880">
                <a:tc>
                  <a:txBody>
                    <a:bodyPr lIns="68400" rIns="68400" anchor="t">
                      <a:noAutofit/>
                    </a:bodyPr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r>
                        <a:rPr b="0" lang="fr-FR" sz="1800" strike="noStrike" u="none">
                          <a:solidFill>
                            <a:srgbClr val="002060"/>
                          </a:solidFill>
                          <a:uFillTx/>
                          <a:latin typeface="Arial"/>
                        </a:rPr>
                        <a:t>Salle R26 (pôle santé du campus de Clignancourt - RdC). 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r>
                        <a:rPr b="0" lang="fr-FR" sz="1800" strike="noStrike" u="none">
                          <a:solidFill>
                            <a:srgbClr val="002060"/>
                          </a:solidFill>
                          <a:uFillTx/>
                          <a:latin typeface="Arial"/>
                        </a:rPr>
                        <a:t>Tous les jours de 9h30 à 17h30.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r>
                        <a:rPr b="0" lang="fr-FR" sz="1800" strike="noStrike" u="none">
                          <a:solidFill>
                            <a:srgbClr val="002060"/>
                          </a:solidFill>
                          <a:uFillTx/>
                          <a:latin typeface="Arial"/>
                        </a:rPr>
                        <a:t>Ouverte aux étudiant.e.s souhaitant s’isoler pour se reposer pour une durée de 30 minutes à 1 heure. 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algn="just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r>
                        <a:rPr b="0" lang="fr-FR" sz="1800" strike="noStrike" u="none">
                          <a:solidFill>
                            <a:srgbClr val="002060"/>
                          </a:solidFill>
                          <a:uFillTx/>
                          <a:latin typeface="Arial"/>
                        </a:rPr>
                        <a:t>S’adresser à l’accueil du pôle santé.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201240">
                <a:tc>
                  <a:txBody>
                    <a:bodyPr lIns="68400" rIns="68400" anchor="t">
                      <a:noAutofit/>
                    </a:bodyPr>
                    <a:p>
                      <a:endParaRPr b="1" lang="fr-FR" sz="1800" strike="noStrike" u="none">
                        <a:solidFill>
                          <a:srgbClr val="00206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10280">
                <a:tc>
                  <a:txBody>
                    <a:bodyPr lIns="68400" rIns="68400" anchor="t">
                      <a:noAutofit/>
                    </a:bodyPr>
                    <a:p>
                      <a:pPr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tabLst>
                          <a:tab algn="l" pos="0"/>
                        </a:tabLs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61" name="ZoneTexte 3"/>
          <p:cNvSpPr/>
          <p:nvPr/>
        </p:nvSpPr>
        <p:spPr>
          <a:xfrm>
            <a:off x="827640" y="1340640"/>
            <a:ext cx="7488000" cy="57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fr-FR" sz="3200" strike="noStrike" u="none">
                <a:solidFill>
                  <a:srgbClr val="002060"/>
                </a:solidFill>
                <a:uFillTx/>
                <a:latin typeface="Arial"/>
              </a:rPr>
              <a:t>Salle de repos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" name="Rectangle 1"/>
          <p:cNvSpPr/>
          <p:nvPr/>
        </p:nvSpPr>
        <p:spPr>
          <a:xfrm>
            <a:off x="0" y="0"/>
            <a:ext cx="9143280" cy="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lIns="90000" rIns="90000" tIns="360" bIns="360" anchor="ctr">
            <a:spAutoFit/>
          </a:bodyPr>
          <a:p>
            <a:pPr defTabSz="914400">
              <a:lnSpc>
                <a:spcPct val="100000"/>
              </a:lnSpc>
            </a:pPr>
            <a:endParaRPr b="0" lang="en-US" sz="1800" strike="noStrike" u="none">
              <a:solidFill>
                <a:schemeClr val="dk1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04240" y="1052640"/>
            <a:ext cx="7535160" cy="7102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chemeClr val="dk2"/>
                </a:solidFill>
                <a:uFillTx/>
                <a:latin typeface="Arial"/>
              </a:rPr>
              <a:t>Consultations médicales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1205280" y="2421000"/>
            <a:ext cx="6732720" cy="3172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Pôle santé – Campus Clignancourt – salle R22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Médecine générale, gynécologie </a:t>
            </a:r>
            <a:r>
              <a:rPr b="0" lang="fr-FR" sz="1600" strike="noStrike" u="none">
                <a:solidFill>
                  <a:schemeClr val="accent2"/>
                </a:solidFill>
                <a:uFillTx/>
                <a:latin typeface="Arial"/>
              </a:rPr>
              <a:t>et PAEH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Lundi, 13h-18h (tous les 15 jours)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Mardi, 9h-12h et 13h-17h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1" lang="fr-FR" sz="1600" strike="noStrike" u="none">
                <a:solidFill>
                  <a:schemeClr val="dk2"/>
                </a:solidFill>
                <a:uFillTx/>
                <a:latin typeface="Arial"/>
              </a:rPr>
              <a:t>Gratuit - rendez-vous </a:t>
            </a:r>
            <a:r>
              <a:rPr b="1" lang="fr-FR" sz="1600" strike="noStrike" u="none">
                <a:solidFill>
                  <a:schemeClr val="accent2"/>
                </a:solidFill>
                <a:uFillTx/>
                <a:latin typeface="Arial"/>
              </a:rPr>
              <a:t>sur Doctolib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Accéder à la plateforme depuis l’ENT étudiant, rubrique 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‘Vie étudiante’, onglet ‘Santé’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804240" y="1006920"/>
            <a:ext cx="7535160" cy="7102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chemeClr val="dk2"/>
                </a:solidFill>
                <a:uFillTx/>
                <a:latin typeface="Arial"/>
              </a:rPr>
              <a:t>Accueil santé mentale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1187640" y="2781000"/>
            <a:ext cx="7560720" cy="3172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Galerie Champollion, campus Sorbonne</a:t>
            </a:r>
            <a:br>
              <a:rPr sz="1800"/>
            </a:b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Les lundis de 9h30 à 12h30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Au pôle santé, campus Clignancourt, salle R25</a:t>
            </a:r>
            <a:br>
              <a:rPr sz="1800"/>
            </a:b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Les lundis et jeudis de 9h30 à 12h30 et de 13h à 17h (sur rdv, sauf entre 11h 30 et 12h30)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Au SSE, campus des Cordeliers</a:t>
            </a:r>
            <a:br>
              <a:rPr sz="1800"/>
            </a:b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Du lundi au vendredi de 15h à 16h</a:t>
            </a:r>
            <a:br>
              <a:rPr sz="1800"/>
            </a:b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15 rue de l’École de Médecine, escalier G, 3e étage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" name="ZoneTexte 6"/>
          <p:cNvSpPr/>
          <p:nvPr/>
        </p:nvSpPr>
        <p:spPr>
          <a:xfrm>
            <a:off x="827640" y="2061000"/>
            <a:ext cx="74880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Les psychologues du SSE vous accueillent gratuitement sur plusieurs sites de l’université.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/>
          </p:nvPr>
        </p:nvSpPr>
        <p:spPr>
          <a:xfrm>
            <a:off x="971640" y="2415960"/>
            <a:ext cx="7560720" cy="3172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18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Vous ressentez le besoin de parler :</a:t>
            </a:r>
            <a:br>
              <a:rPr sz="1800"/>
            </a:b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</a:t>
            </a:r>
            <a:r>
              <a:rPr b="0" lang="fr-FR" sz="18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Nightline</a:t>
            </a: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 Paris : 01 88 32 12 32 (de 21h à 2h30, tous les jours)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br>
              <a:rPr sz="1800"/>
            </a:b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- </a:t>
            </a:r>
            <a:r>
              <a:rPr b="0" lang="fr-FR" sz="1800" strike="noStrike" u="sng">
                <a:solidFill>
                  <a:srgbClr val="e6332a"/>
                </a:solidFill>
                <a:uFillTx/>
                <a:latin typeface="Arial"/>
                <a:hlinkClick r:id="rId2"/>
              </a:rPr>
              <a:t>Fil Santé Jeunes</a:t>
            </a: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 : 0 800 235 236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br>
              <a:rPr sz="1800"/>
            </a:b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- </a:t>
            </a:r>
            <a:r>
              <a:rPr b="0" lang="fr-FR" sz="1800" strike="noStrike" u="sng">
                <a:solidFill>
                  <a:srgbClr val="e6332a"/>
                </a:solidFill>
                <a:uFillTx/>
                <a:latin typeface="Arial"/>
                <a:hlinkClick r:id="rId3"/>
              </a:rPr>
              <a:t>Numéro national de prévention du suicide</a:t>
            </a:r>
            <a:r>
              <a:rPr b="0" lang="fr-FR" sz="1800" strike="noStrike" u="none">
                <a:solidFill>
                  <a:srgbClr val="002060"/>
                </a:solidFill>
                <a:uFillTx/>
                <a:latin typeface="Arial"/>
              </a:rPr>
              <a:t> : 3114</a:t>
            </a:r>
            <a:r>
              <a:rPr b="1" lang="fr-FR" sz="1800" strike="noStrike" u="none">
                <a:solidFill>
                  <a:srgbClr val="002060"/>
                </a:solidFill>
                <a:uFillTx/>
                <a:latin typeface="Arial"/>
              </a:rPr>
              <a:t>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" name="ZoneTexte 6"/>
          <p:cNvSpPr/>
          <p:nvPr/>
        </p:nvSpPr>
        <p:spPr>
          <a:xfrm>
            <a:off x="899640" y="1268640"/>
            <a:ext cx="7488000" cy="57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fr-FR" sz="3200" strike="noStrike" u="none">
                <a:solidFill>
                  <a:srgbClr val="002060"/>
                </a:solidFill>
                <a:uFillTx/>
                <a:latin typeface="Arial"/>
              </a:rPr>
              <a:t>Lignes d’écoute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150920" y="930600"/>
            <a:ext cx="7535160" cy="55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64080"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40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1167840" y="1932840"/>
            <a:ext cx="6840000" cy="25758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ctr" defTabSz="914400">
              <a:lnSpc>
                <a:spcPct val="100000"/>
              </a:lnSpc>
              <a:spcAft>
                <a:spcPts val="300"/>
              </a:spcAft>
              <a:buNone/>
              <a:tabLst>
                <a:tab algn="l" pos="0"/>
              </a:tabLst>
            </a:pPr>
            <a:r>
              <a:rPr b="1" lang="fr-FR" sz="2200" strike="noStrike" u="none">
                <a:solidFill>
                  <a:schemeClr val="dk2"/>
                </a:solidFill>
                <a:uFillTx/>
                <a:latin typeface="Arial"/>
              </a:rPr>
              <a:t>Ses missions : accueillir, informer, accompagner </a:t>
            </a:r>
            <a:endParaRPr b="0" lang="fr-FR" sz="2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ctr" defTabSz="914400">
              <a:lnSpc>
                <a:spcPct val="100000"/>
              </a:lnSpc>
              <a:spcAft>
                <a:spcPts val="300"/>
              </a:spcAft>
              <a:buNone/>
              <a:tabLst>
                <a:tab algn="l" pos="0"/>
              </a:tabLst>
            </a:pP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spcAft>
                <a:spcPts val="300"/>
              </a:spcAft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" name="ZoneTexte 2"/>
          <p:cNvSpPr/>
          <p:nvPr/>
        </p:nvSpPr>
        <p:spPr>
          <a:xfrm>
            <a:off x="1008720" y="1306080"/>
            <a:ext cx="7295760" cy="640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fr-FR" sz="3000" strike="noStrike" u="none">
                <a:solidFill>
                  <a:schemeClr val="dk2">
                    <a:lumMod val="75000"/>
                  </a:schemeClr>
                </a:solidFill>
                <a:uFillTx/>
                <a:latin typeface="Arial"/>
              </a:rPr>
              <a:t>Le Bureau accueil-handicap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fr-FR" sz="1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" name="ZoneTexte 6"/>
          <p:cNvSpPr/>
          <p:nvPr/>
        </p:nvSpPr>
        <p:spPr>
          <a:xfrm>
            <a:off x="1154880" y="2781000"/>
            <a:ext cx="6617520" cy="18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rgbClr val="161d4f"/>
                </a:solidFill>
                <a:uFillTx/>
                <a:latin typeface="Arial"/>
              </a:rPr>
              <a:t>Reçoit toute l’année sur rendez-vous 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rgbClr val="161d4f"/>
                </a:solidFill>
                <a:uFillTx/>
                <a:latin typeface="Arial"/>
              </a:rPr>
              <a:t>du lundi au jeudi de 9h à 12h et de 14h à 16h30, 18 rue de la Sorbonne.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rgbClr val="161d4f"/>
                </a:solidFill>
                <a:uFillTx/>
                <a:latin typeface="Arial"/>
              </a:rPr>
              <a:t>Permanence à Clignancourt les mercredis de 9h30 à 18h30 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rgbClr val="161d4f"/>
                </a:solidFill>
                <a:uFillTx/>
                <a:latin typeface="Arial"/>
              </a:rPr>
              <a:t>(pôle santé, salle R25)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chemeClr val="dk2"/>
                </a:solidFill>
                <a:uFillTx/>
                <a:latin typeface="Arial"/>
              </a:rPr>
              <a:t>Prise de rdv uniquement en ligne : </a:t>
            </a:r>
            <a:r>
              <a:rPr b="1" lang="fr-FR" sz="14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https://rdv-deve.sorbonne-universite.fr/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4" name="ZoneTexte 5"/>
          <p:cNvSpPr/>
          <p:nvPr/>
        </p:nvSpPr>
        <p:spPr>
          <a:xfrm>
            <a:off x="2178000" y="5020920"/>
            <a:ext cx="4571280" cy="108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600" strike="noStrike" u="none">
                <a:solidFill>
                  <a:schemeClr val="accent1"/>
                </a:solidFill>
                <a:uFillTx/>
                <a:latin typeface="Arial"/>
              </a:rPr>
              <a:t>Le Bureau accueil-handicap recrute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chemeClr val="dk1"/>
                </a:solidFill>
                <a:uFillTx/>
                <a:latin typeface="Arial"/>
              </a:rPr>
              <a:t>(Tuteurs individuels, preneurs de notes)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chemeClr val="dk1"/>
                </a:solidFill>
                <a:uFillTx/>
                <a:latin typeface="Arial"/>
              </a:rPr>
              <a:t>Déposer une candidature : 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Aft>
                <a:spcPts val="300"/>
              </a:spcAft>
            </a:pPr>
            <a:r>
              <a:rPr b="1" lang="fr-FR" sz="1400" strike="noStrike" u="none">
                <a:solidFill>
                  <a:srgbClr val="ff0000"/>
                </a:solidFill>
                <a:uFillTx/>
                <a:latin typeface="Arial"/>
              </a:rPr>
              <a:t>lettres-accueilhandicap@sorbonne-universite.fr</a:t>
            </a:r>
            <a:endParaRPr b="0" lang="fr-FR" sz="1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150920" y="930600"/>
            <a:ext cx="7535160" cy="55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64080"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40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827640" y="1700640"/>
            <a:ext cx="7956000" cy="46072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marL="285840" indent="-285840" defTabSz="914400">
              <a:lnSpc>
                <a:spcPct val="100000"/>
              </a:lnSpc>
              <a:spcAft>
                <a:spcPts val="601"/>
              </a:spcAft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Prendre rendez avec le Bureau accueil-handicap le plus tôt possible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spcAft>
                <a:spcPts val="601"/>
              </a:spcAft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L’accueil-handicap fixe un rendez-vous et propose des aménagements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spcAft>
                <a:spcPts val="601"/>
              </a:spcAft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Puis prendre rendez-vous avec un médecin du SSE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spcAft>
                <a:spcPts val="601"/>
              </a:spcAft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Le SSE établit un avis médical, valide les aménagements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Le Bureau accueil-handicap édite une décision d’aménagements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1d2769"/>
              </a:buClr>
              <a:buFont typeface="Wingdings" charset="2"/>
              <a:buChar char=""/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Elle est transmise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à l’intéressé.e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au secrétariat pédagogique de son UFR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à l’enseignant.e référent handicap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au service des examens (le cas échéant)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	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- à tout service ou personnel concerné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>
                <a:solidFill>
                  <a:schemeClr val="dk2"/>
                </a:solidFill>
                <a:uFillTx/>
                <a:latin typeface="Arial"/>
              </a:rPr>
              <a:t>Pour communiquer avec l’accueil-handicap, utilisez toujours votre adresse Sorbonne.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" name="ZoneTexte 2"/>
          <p:cNvSpPr/>
          <p:nvPr/>
        </p:nvSpPr>
        <p:spPr>
          <a:xfrm>
            <a:off x="965880" y="1054440"/>
            <a:ext cx="7535160" cy="60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fr-FR" sz="2000" strike="noStrike" u="none">
                <a:solidFill>
                  <a:schemeClr val="accent2"/>
                </a:solidFill>
                <a:uFillTx/>
                <a:latin typeface="Arial"/>
              </a:rPr>
              <a:t>Procédure de demande d’aménagements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1150920" y="930600"/>
            <a:ext cx="7535160" cy="55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64080"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40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" name="ZoneTexte 2"/>
          <p:cNvSpPr/>
          <p:nvPr/>
        </p:nvSpPr>
        <p:spPr>
          <a:xfrm>
            <a:off x="2267640" y="1207800"/>
            <a:ext cx="4764960" cy="60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fr-FR" sz="2000" strike="noStrike" u="none">
                <a:solidFill>
                  <a:schemeClr val="dk2"/>
                </a:solidFill>
                <a:uFillTx/>
                <a:latin typeface="Arial"/>
              </a:rPr>
              <a:t>Exemples d’aménagements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aphicFrame>
        <p:nvGraphicFramePr>
          <p:cNvPr id="80" name="Tableau 7"/>
          <p:cNvGraphicFramePr/>
          <p:nvPr/>
        </p:nvGraphicFramePr>
        <p:xfrm>
          <a:off x="1691640" y="2061000"/>
          <a:ext cx="6346800" cy="4225320"/>
        </p:xfrm>
        <a:graphic>
          <a:graphicData uri="http://schemas.openxmlformats.org/drawingml/2006/table">
            <a:tbl>
              <a:tblPr/>
              <a:tblGrid>
                <a:gridCol w="6347160"/>
              </a:tblGrid>
              <a:tr h="1034640">
                <a:tc>
                  <a:txBody>
                    <a:bodyPr lIns="68400" rIns="68400" anchor="t">
                      <a:noAutofit/>
                    </a:bodyPr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Temps majoré pour les DST et examens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Adaptation des sujets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Aides matérielles (prêt d’ordinateur, casque antibruit…)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215640">
                <a:tc>
                  <a:txBody>
                    <a:bodyPr lIns="68400" rIns="68400" anchor="t">
                      <a:noAutofit/>
                    </a:bodyPr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Pauses pendant les épreuves d’examen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215640">
                <a:tc>
                  <a:txBody>
                    <a:bodyPr lIns="68400" rIns="68400" anchor="t">
                      <a:noAutofit/>
                    </a:bodyPr>
                    <a:p>
                      <a:endParaRPr b="0" lang="fr-FR" sz="1800" strike="noStrike" u="none">
                        <a:solidFill>
                          <a:schemeClr val="dk2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2399760">
                <a:tc>
                  <a:txBody>
                    <a:bodyPr lIns="68400" rIns="68400" anchor="t">
                      <a:noAutofit/>
                    </a:bodyPr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Installation en salle (premier rang, près d’une porte…)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marL="1713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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Aides humaines : 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lvl="1" marL="6285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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Preneur de notes 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lvl="1" marL="6285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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Secrétaire d’examens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lvl="1" marL="628560" indent="-171360"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  <a:buClr>
                          <a:srgbClr val="1d2769"/>
                        </a:buClr>
                        <a:buFont typeface="Wingdings" charset="2"/>
                        <a:buChar char=""/>
                      </a:pPr>
                      <a:r>
                        <a:rPr b="0" lang="fr-FR" sz="1800" strike="noStrike" u="none">
                          <a:solidFill>
                            <a:schemeClr val="dk2"/>
                          </a:solidFill>
                          <a:uFillTx/>
                          <a:latin typeface="Arial"/>
                        </a:rPr>
                        <a:t>Soutien individuel (tutorat)</a:t>
                      </a: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  <a:p>
                      <a:pPr defTabSz="914400">
                        <a:lnSpc>
                          <a:spcPct val="107000"/>
                        </a:lnSpc>
                        <a:spcBef>
                          <a:spcPts val="201"/>
                        </a:spcBef>
                        <a:spcAft>
                          <a:spcPts val="201"/>
                        </a:spcAft>
                      </a:pPr>
                      <a:endParaRPr b="0" lang="fr-FR" sz="18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1150920" y="930600"/>
            <a:ext cx="7535160" cy="55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64080"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40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1101600" y="2014920"/>
            <a:ext cx="7118280" cy="31676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1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Programme d’inclusion pour les étudiant.e.s neuro-atypiques (TSA, TDAH...). 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 defTabSz="914400">
              <a:lnSpc>
                <a:spcPct val="11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Le dispositif est intégré au Bureau accueil-handicap.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1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Il s’efforce de personnaliser l’accompagnement des personnes neuro-atypiques en sensibilisant et formant les enseignants et étudiants qu’elles sont amenées à rencontrer pendant leur cursus.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Pour plus d’information, consultez </a:t>
            </a:r>
            <a:r>
              <a:rPr b="0" lang="fr-FR" sz="1800" strike="noStrike" u="sng">
                <a:solidFill>
                  <a:schemeClr val="dk2"/>
                </a:solidFill>
                <a:uFillTx/>
                <a:latin typeface="Arial"/>
                <a:hlinkClick r:id="rId1"/>
              </a:rPr>
              <a:t>https://atypie-friendly.fr/</a:t>
            </a: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 ou le Bureau accueil-handicap.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" name="ZoneTexte 1"/>
          <p:cNvSpPr/>
          <p:nvPr/>
        </p:nvSpPr>
        <p:spPr>
          <a:xfrm>
            <a:off x="1162800" y="1013760"/>
            <a:ext cx="6995520" cy="457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fr-FR" sz="3000" strike="noStrike" u="none">
                <a:solidFill>
                  <a:schemeClr val="dk2">
                    <a:lumMod val="75000"/>
                  </a:schemeClr>
                </a:solidFill>
                <a:uFillTx/>
                <a:latin typeface="Arial"/>
              </a:rPr>
              <a:t>Atypie-Friendly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4" name="Image 1" descr=""/>
          <p:cNvPicPr/>
          <p:nvPr/>
        </p:nvPicPr>
        <p:blipFill>
          <a:blip r:embed="rId2"/>
          <a:stretch/>
        </p:blipFill>
        <p:spPr>
          <a:xfrm>
            <a:off x="6886080" y="836640"/>
            <a:ext cx="1094400" cy="10944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251640" y="1195920"/>
            <a:ext cx="8290440" cy="4615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marL="457200" indent="0" algn="ctr">
              <a:lnSpc>
                <a:spcPct val="10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1" lang="fr-FR" sz="3000" strike="noStrike" u="none">
                <a:solidFill>
                  <a:srgbClr val="161d4f"/>
                </a:solidFill>
                <a:uFillTx/>
                <a:latin typeface="Arial"/>
              </a:rPr>
              <a:t>Les dispositifs d’entraide étudiante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2123640" y="2277000"/>
            <a:ext cx="5335200" cy="35276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25000" lnSpcReduction="19999"/>
          </a:bodyPr>
          <a:p>
            <a:pPr indent="0" defTabSz="914400">
              <a:lnSpc>
                <a:spcPct val="100000"/>
              </a:lnSpc>
              <a:spcAft>
                <a:spcPts val="601"/>
              </a:spcAft>
              <a:buNone/>
              <a:tabLst>
                <a:tab algn="l" pos="0"/>
              </a:tabLst>
            </a:pPr>
            <a:r>
              <a:rPr b="1" lang="fr-FR" sz="74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r>
              <a:rPr b="1" lang="fr-FR" sz="7400" strike="noStrike" u="none">
                <a:solidFill>
                  <a:schemeClr val="dk2"/>
                </a:solidFill>
                <a:uFillTx/>
                <a:latin typeface="Arial"/>
              </a:rPr>
              <a:t>Le Partage de notes</a:t>
            </a:r>
            <a:endParaRPr b="0" lang="fr-FR" sz="7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8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just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8000" strike="noStrike" u="none">
                <a:solidFill>
                  <a:schemeClr val="dk2"/>
                </a:solidFill>
                <a:uFillTx/>
                <a:latin typeface="Arial"/>
              </a:rPr>
              <a:t>Des étudiant.e.s volontaires partagent leurs prises de notes avec celles et ceux qui sont absents pour raison médicale ou professionnelle.</a:t>
            </a:r>
            <a:endParaRPr b="0" lang="fr-FR" sz="8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8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8000" strike="noStrike" u="none">
                <a:solidFill>
                  <a:schemeClr val="dk2"/>
                </a:solidFill>
                <a:uFillTx/>
                <a:latin typeface="Arial"/>
              </a:rPr>
              <a:t>Candidatures et demandes sur Moodle, rubrique ‘Vie étudiante’</a:t>
            </a:r>
            <a:endParaRPr b="0" lang="fr-FR" sz="8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8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6400" strike="noStrike" u="none">
                <a:solidFill>
                  <a:schemeClr val="dk2"/>
                </a:solidFill>
                <a:uFillTx/>
                <a:latin typeface="Arial"/>
              </a:rPr>
              <a:t>Les volontaires du partage de notes bénéficient de l’engagement étudiant.</a:t>
            </a:r>
            <a:endParaRPr b="0" lang="fr-FR" sz="6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6400" strike="noStrike" u="none">
                <a:solidFill>
                  <a:schemeClr val="dk2"/>
                </a:solidFill>
                <a:uFillTx/>
                <a:latin typeface="Arial"/>
              </a:rPr>
              <a:t> </a:t>
            </a:r>
            <a:endParaRPr b="0" lang="fr-FR" sz="6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5600" strike="noStrike" u="none">
                <a:solidFill>
                  <a:schemeClr val="dk2"/>
                </a:solidFill>
                <a:uFillTx/>
                <a:latin typeface="Arial"/>
              </a:rPr>
              <a:t>Ils peuvent bénéficier d’une majoration de leur moyenne générale du S6 sous condition</a:t>
            </a:r>
            <a:endParaRPr b="0" lang="fr-FR" sz="5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7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7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64080" indent="0" defTabSz="91440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7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7" name="Image 6" descr=""/>
          <p:cNvPicPr/>
          <p:nvPr/>
        </p:nvPicPr>
        <p:blipFill>
          <a:blip r:embed="rId1"/>
          <a:stretch/>
        </p:blipFill>
        <p:spPr>
          <a:xfrm>
            <a:off x="899640" y="1845000"/>
            <a:ext cx="1047600" cy="1079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" name="Rectangle 1"/>
          <p:cNvSpPr/>
          <p:nvPr/>
        </p:nvSpPr>
        <p:spPr>
          <a:xfrm>
            <a:off x="0" y="0"/>
            <a:ext cx="9143280" cy="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lIns="90000" rIns="90000" tIns="360" bIns="360" anchor="ctr">
            <a:spAutoFit/>
          </a:bodyPr>
          <a:p>
            <a:pPr defTabSz="914400">
              <a:lnSpc>
                <a:spcPct val="100000"/>
              </a:lnSpc>
            </a:pPr>
            <a:endParaRPr b="0" lang="en-US" sz="1800" strike="noStrike" u="none">
              <a:solidFill>
                <a:schemeClr val="dk1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ZoneTexte 3"/>
          <p:cNvSpPr/>
          <p:nvPr/>
        </p:nvSpPr>
        <p:spPr>
          <a:xfrm>
            <a:off x="1555560" y="428760"/>
            <a:ext cx="603252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fr-FR" sz="2800" strike="noStrike" u="none">
                <a:solidFill>
                  <a:schemeClr val="dk2"/>
                </a:solidFill>
                <a:uFillTx/>
                <a:latin typeface="Arial"/>
              </a:rPr>
              <a:t>L’association Handi SU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" name="ZoneTexte 6"/>
          <p:cNvSpPr/>
          <p:nvPr/>
        </p:nvSpPr>
        <p:spPr>
          <a:xfrm>
            <a:off x="1784160" y="990720"/>
            <a:ext cx="557532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fr-FR" sz="1800" strike="noStrike" u="none">
                <a:solidFill>
                  <a:schemeClr val="dk2"/>
                </a:solidFill>
                <a:uFillTx/>
                <a:latin typeface="Arial"/>
              </a:rPr>
              <a:t>handi.su.contact@gmail.com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1" name="Image 2" descr=""/>
          <p:cNvPicPr/>
          <p:nvPr/>
        </p:nvPicPr>
        <p:blipFill>
          <a:blip r:embed="rId1"/>
          <a:stretch/>
        </p:blipFill>
        <p:spPr>
          <a:xfrm>
            <a:off x="3126600" y="1845000"/>
            <a:ext cx="3281400" cy="4641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" name="ZoneTexte 5"/>
          <p:cNvSpPr/>
          <p:nvPr/>
        </p:nvSpPr>
        <p:spPr>
          <a:xfrm>
            <a:off x="2185560" y="1398600"/>
            <a:ext cx="51634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fr-FR" sz="1800" strike="noStrike" u="sng">
                <a:solidFill>
                  <a:schemeClr val="dk1"/>
                </a:solidFill>
                <a:uFillTx/>
                <a:latin typeface="Arial"/>
                <a:hlinkClick r:id="rId2"/>
              </a:rPr>
              <a:t>www.instagram.com/handi_sorbonne_universite/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Sorbonne Université Lettres 4x3 v1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 Classique 2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4293</TotalTime>
  <Application>LibreOffice/24.8.4.2$MacOSX_X86_64 LibreOffice_project/bb3cfa12c7b1bf994ecc5649a80400d06cd71002</Application>
  <AppVersion>15.0000</AppVersion>
  <Words>791</Words>
  <Paragraphs>121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2018-01-25T10:12:59Z</dcterms:created>
  <dc:creator>Gnintiba SILIADIN</dc:creator>
  <dc:description/>
  <dc:language>fr-FR</dc:language>
  <cp:lastModifiedBy/>
  <cp:lastPrinted>2021-01-15T15:25:15Z</cp:lastPrinted>
  <dcterms:modified xsi:type="dcterms:W3CDTF">2026-09-02T18:34:20Z</dcterms:modified>
  <cp:revision>375</cp:revision>
  <dc:subject/>
  <dc:title>PRESENTATION PARCOURSUP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Affichage à l'écran (4:3)</vt:lpwstr>
  </property>
  <property fmtid="{D5CDD505-2E9C-101B-9397-08002B2CF9AE}" pid="3" name="Slides">
    <vt:i4>13</vt:i4>
  </property>
</Properties>
</file>