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329" r:id="rId2"/>
    <p:sldId id="333" r:id="rId3"/>
    <p:sldId id="335" r:id="rId4"/>
    <p:sldId id="330" r:id="rId5"/>
    <p:sldId id="339" r:id="rId6"/>
    <p:sldId id="334" r:id="rId7"/>
    <p:sldId id="332" r:id="rId8"/>
    <p:sldId id="311" r:id="rId9"/>
    <p:sldId id="320" r:id="rId10"/>
    <p:sldId id="328" r:id="rId11"/>
    <p:sldId id="324" r:id="rId12"/>
    <p:sldId id="319" r:id="rId13"/>
    <p:sldId id="331" r:id="rId14"/>
    <p:sldId id="338" r:id="rId15"/>
    <p:sldId id="337" r:id="rId16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974">
          <p15:clr>
            <a:srgbClr val="A4A3A4"/>
          </p15:clr>
        </p15:guide>
        <p15:guide id="3" orient="horz" pos="1434">
          <p15:clr>
            <a:srgbClr val="A4A3A4"/>
          </p15:clr>
        </p15:guide>
        <p15:guide id="4" pos="2880">
          <p15:clr>
            <a:srgbClr val="A4A3A4"/>
          </p15:clr>
        </p15:guide>
        <p15:guide id="5" pos="5488">
          <p15:clr>
            <a:srgbClr val="A4A3A4"/>
          </p15:clr>
        </p15:guide>
        <p15:guide id="6" pos="272">
          <p15:clr>
            <a:srgbClr val="A4A3A4"/>
          </p15:clr>
        </p15:guide>
        <p15:guide id="7" pos="72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nintiba SILIADIN" initials="GS" lastIdx="5" clrIdx="0"/>
  <p:cmAuthor id="1" name="Marie-Pierre NEVEU" initials="MN" lastIdx="1" clrIdx="1">
    <p:extLst>
      <p:ext uri="{19B8F6BF-5375-455C-9EA6-DF929625EA0E}">
        <p15:presenceInfo xmlns:p15="http://schemas.microsoft.com/office/powerpoint/2012/main" userId="S-1-5-21-2848354417-3504815463-4087715384-164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1D4F"/>
    <a:srgbClr val="FF3399"/>
    <a:srgbClr val="33CC33"/>
    <a:srgbClr val="DEA900"/>
    <a:srgbClr val="9999FF"/>
    <a:srgbClr val="9966FF"/>
    <a:srgbClr val="009999"/>
    <a:srgbClr val="0000FF"/>
    <a:srgbClr val="FFC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45" autoAdjust="0"/>
    <p:restoredTop sz="94690" autoAdjust="0"/>
  </p:normalViewPr>
  <p:slideViewPr>
    <p:cSldViewPr showGuides="1">
      <p:cViewPr varScale="1">
        <p:scale>
          <a:sx n="85" d="100"/>
          <a:sy n="85" d="100"/>
        </p:scale>
        <p:origin x="1622" y="62"/>
      </p:cViewPr>
      <p:guideLst>
        <p:guide orient="horz" pos="2160"/>
        <p:guide orient="horz" pos="3974"/>
        <p:guide orient="horz" pos="1434"/>
        <p:guide pos="2880"/>
        <p:guide pos="5488"/>
        <p:guide pos="272"/>
        <p:guide pos="72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4" d="100"/>
        <a:sy n="7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E114BA52-30B0-4077-ACCB-40A49A5AA35E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C6DA391B-EC18-453F-B7A6-BE2127F644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499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orbonne-universites.fr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uver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50938" y="1988840"/>
            <a:ext cx="7561262" cy="1692188"/>
          </a:xfrm>
        </p:spPr>
        <p:txBody>
          <a:bodyPr anchor="ctr">
            <a:noAutofit/>
          </a:bodyPr>
          <a:lstStyle>
            <a:lvl1pPr>
              <a:defRPr sz="5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605804" y="2302024"/>
            <a:ext cx="3106396" cy="406896"/>
          </a:xfrm>
        </p:spPr>
        <p:txBody>
          <a:bodyPr>
            <a:normAutofit/>
          </a:bodyPr>
          <a:lstStyle>
            <a:lvl1pPr marL="0" indent="0" algn="l">
              <a:buNone/>
              <a:defRPr sz="1000" cap="all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7063816" y="5863040"/>
            <a:ext cx="1648384" cy="615553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800" dirty="0">
                <a:solidFill>
                  <a:schemeClr val="bg1"/>
                </a:solidFill>
              </a:rPr>
              <a:t>Document confidentiel –</a:t>
            </a:r>
            <a:br>
              <a:rPr lang="fr-FR" sz="800" dirty="0">
                <a:solidFill>
                  <a:schemeClr val="bg1"/>
                </a:solidFill>
              </a:rPr>
            </a:br>
            <a:r>
              <a:rPr lang="fr-FR" sz="800" dirty="0">
                <a:solidFill>
                  <a:schemeClr val="bg1"/>
                </a:solidFill>
              </a:rPr>
              <a:t>ne peut être reproduit ni diffusé</a:t>
            </a:r>
            <a:br>
              <a:rPr lang="fr-FR" sz="800" dirty="0">
                <a:solidFill>
                  <a:schemeClr val="bg1"/>
                </a:solidFill>
              </a:rPr>
            </a:br>
            <a:r>
              <a:rPr lang="fr-FR" sz="800" dirty="0">
                <a:solidFill>
                  <a:schemeClr val="bg1"/>
                </a:solidFill>
              </a:rPr>
              <a:t>sans l'accord préalable</a:t>
            </a:r>
            <a:br>
              <a:rPr lang="fr-FR" sz="800" dirty="0">
                <a:solidFill>
                  <a:schemeClr val="bg1"/>
                </a:solidFill>
              </a:rPr>
            </a:br>
            <a:r>
              <a:rPr lang="fr-FR" sz="800" dirty="0">
                <a:solidFill>
                  <a:schemeClr val="bg1"/>
                </a:solidFill>
              </a:rPr>
              <a:t>de</a:t>
            </a:r>
            <a:r>
              <a:rPr lang="fr-FR" sz="800" baseline="0" dirty="0">
                <a:solidFill>
                  <a:schemeClr val="bg1"/>
                </a:solidFill>
              </a:rPr>
              <a:t> Sorbonne Université.</a:t>
            </a:r>
            <a:endParaRPr lang="fr-FR" sz="800" dirty="0">
              <a:solidFill>
                <a:schemeClr val="bg1"/>
              </a:solidFill>
            </a:endParaRPr>
          </a:p>
          <a:p>
            <a:endParaRPr lang="fr-FR" sz="800" dirty="0">
              <a:solidFill>
                <a:schemeClr val="bg1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816" y="4999741"/>
            <a:ext cx="1620000" cy="65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063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8" y="548680"/>
            <a:ext cx="7535862" cy="1440160"/>
          </a:xfrm>
        </p:spPr>
        <p:txBody>
          <a:bodyPr>
            <a:noAutofit/>
          </a:bodyPr>
          <a:lstStyle>
            <a:lvl1pPr>
              <a:defRPr sz="5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7"/>
          </p:nvPr>
        </p:nvSpPr>
        <p:spPr>
          <a:xfrm>
            <a:off x="1150938" y="2708920"/>
            <a:ext cx="4321162" cy="3599805"/>
          </a:xfrm>
        </p:spPr>
        <p:txBody>
          <a:bodyPr/>
          <a:lstStyle>
            <a:lvl1pPr marL="288000" indent="-288000">
              <a:spcBef>
                <a:spcPts val="600"/>
              </a:spcBef>
              <a:buClr>
                <a:schemeClr val="accent4"/>
              </a:buClr>
              <a:buFont typeface="+mj-lt"/>
              <a:buAutoNum type="arabicPeriod"/>
              <a:defRPr sz="1400" cap="all" baseline="0"/>
            </a:lvl1pPr>
            <a:lvl2pPr marL="288000">
              <a:spcBef>
                <a:spcPts val="0"/>
              </a:spcBef>
              <a:spcAft>
                <a:spcPts val="0"/>
              </a:spcAft>
              <a:defRPr sz="1200" b="0"/>
            </a:lvl2pPr>
            <a:lvl3pPr marL="288000"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299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598384" y="2024844"/>
            <a:ext cx="1441668" cy="1619796"/>
          </a:xfrm>
        </p:spPr>
        <p:txBody>
          <a:bodyPr wrap="none" anchor="t">
            <a:noAutofit/>
          </a:bodyPr>
          <a:lstStyle>
            <a:lvl1pPr algn="l">
              <a:lnSpc>
                <a:spcPts val="16000"/>
              </a:lnSpc>
              <a:defRPr sz="16000" b="0" cap="all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71900" y="3765017"/>
            <a:ext cx="5040299" cy="1320167"/>
          </a:xfrm>
        </p:spPr>
        <p:txBody>
          <a:bodyPr anchor="t"/>
          <a:lstStyle>
            <a:lvl1pPr marL="0" indent="0" algn="l">
              <a:lnSpc>
                <a:spcPct val="110000"/>
              </a:lnSpc>
              <a:buNone/>
              <a:defRPr sz="1600" cap="all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773494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fld id="{6EFBFBCE-6BD1-4F6A-9141-B5DA0ECB219E}" type="slidenum">
              <a:rPr lang="fr-FR" sz="700" smtClean="0">
                <a:solidFill>
                  <a:schemeClr val="bg1"/>
                </a:solidFill>
              </a:rPr>
              <a:t>‹N°›</a:t>
            </a:fld>
            <a:endParaRPr lang="fr-FR" sz="700" dirty="0">
              <a:solidFill>
                <a:schemeClr val="bg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620" y="360662"/>
            <a:ext cx="1188000" cy="477543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04618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150938" y="2276475"/>
            <a:ext cx="7561262" cy="4032250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152932" y="6598509"/>
            <a:ext cx="216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247094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4104000" y="-9061"/>
            <a:ext cx="5040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8" y="989856"/>
            <a:ext cx="2727792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150938" y="2276475"/>
            <a:ext cx="2736986" cy="4032250"/>
          </a:xfrm>
        </p:spPr>
        <p:txBody>
          <a:bodyPr/>
          <a:lstStyle>
            <a:lvl1pPr>
              <a:defRPr sz="140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/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4104000" y="6165384"/>
            <a:ext cx="5040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152932" y="6598509"/>
            <a:ext cx="216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95644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0" y="-9061"/>
            <a:ext cx="9144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0" y="6165384"/>
            <a:ext cx="9144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765628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ô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3437230" y="1412776"/>
            <a:ext cx="5274970" cy="900100"/>
          </a:xfrm>
        </p:spPr>
        <p:txBody>
          <a:bodyPr anchor="b"/>
          <a:lstStyle>
            <a:lvl1pPr>
              <a:defRPr sz="1400" cap="all" baseline="0">
                <a:solidFill>
                  <a:schemeClr val="bg1"/>
                </a:solidFill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>
            <a:hlinkClick r:id="rId2"/>
          </p:cNvPr>
          <p:cNvSpPr txBox="1"/>
          <p:nvPr userDrawn="1"/>
        </p:nvSpPr>
        <p:spPr>
          <a:xfrm>
            <a:off x="3437231" y="6612740"/>
            <a:ext cx="1476934" cy="123111"/>
          </a:xfrm>
          <a:prstGeom prst="rect">
            <a:avLst/>
          </a:prstGeom>
          <a:noFill/>
        </p:spPr>
        <p:txBody>
          <a:bodyPr wrap="none" lIns="36000" tIns="0" rIns="36000" bIns="0" rtlCol="0" anchor="ctr">
            <a:spAutoFit/>
          </a:bodyPr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SORBONNE-UNIVERSITE.FR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183" y="2972948"/>
            <a:ext cx="2233488" cy="89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53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PRESENTATION  PARCOURSUP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012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ABD7-7464-43AA-BD39-E1A9813A3FA4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7079-F1C5-40D0-A6E4-AF502A2B08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31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50938" y="989856"/>
            <a:ext cx="7535862" cy="1143000"/>
          </a:xfrm>
          <a:prstGeom prst="rect">
            <a:avLst/>
          </a:prstGeom>
        </p:spPr>
        <p:txBody>
          <a:bodyPr vert="horz" lIns="36000" tIns="0" rIns="3600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50938" y="2276871"/>
            <a:ext cx="7535862" cy="4031853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01254" y="6601044"/>
            <a:ext cx="2520000" cy="107722"/>
          </a:xfrm>
          <a:prstGeom prst="rect">
            <a:avLst/>
          </a:prstGeom>
        </p:spPr>
        <p:txBody>
          <a:bodyPr vert="horz" lIns="36000" tIns="0" rIns="36000" bIns="0" rtlCol="0" anchor="b">
            <a:spAutoFit/>
          </a:bodyPr>
          <a:lstStyle>
            <a:lvl1pPr algn="ctr">
              <a:defRPr sz="7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PRESENTATION  PARCOURSUP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73494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fld id="{6EFBFBCE-6BD1-4F6A-9141-B5DA0ECB219E}" type="slidenum">
              <a:rPr lang="fr-FR" sz="700" smtClean="0">
                <a:solidFill>
                  <a:schemeClr val="accent1"/>
                </a:solidFill>
              </a:rPr>
              <a:t>‹N°›</a:t>
            </a:fld>
            <a:endParaRPr lang="fr-FR" sz="700" dirty="0">
              <a:solidFill>
                <a:schemeClr val="accent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620" y="360310"/>
            <a:ext cx="1188000" cy="47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55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1" r:id="rId3"/>
    <p:sldLayoutId id="2147483650" r:id="rId4"/>
    <p:sldLayoutId id="2147483652" r:id="rId5"/>
    <p:sldLayoutId id="2147483653" r:id="rId6"/>
    <p:sldLayoutId id="2147483654" r:id="rId7"/>
    <p:sldLayoutId id="2147483656" r:id="rId8"/>
    <p:sldLayoutId id="2147483657" r:id="rId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FontTx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600"/>
        </a:spcBef>
        <a:spcAft>
          <a:spcPts val="300"/>
        </a:spcAft>
        <a:buFontTx/>
        <a:buNone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504000" indent="-144000" algn="l" defTabSz="914400" rtl="0" eaLnBrk="1" latinLnBrk="0" hangingPunct="1">
        <a:spcBef>
          <a:spcPts val="0"/>
        </a:spcBef>
        <a:buSzPct val="80000"/>
        <a:buFont typeface="Wingdings" panose="05000000000000000000" pitchFamily="2" charset="2"/>
        <a:buChar char="l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648000" indent="-108000" algn="l" defTabSz="914400" rtl="0" eaLnBrk="1" latinLnBrk="0" hangingPunct="1">
        <a:spcBef>
          <a:spcPts val="0"/>
        </a:spcBef>
        <a:buFont typeface="Arial" panose="020B0604020202020204" pitchFamily="34" charset="0"/>
        <a:buChar char="»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typie-friendly.fr/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handi_sorbonne_universite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lettres-bourses@sorbonne-universite.fr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lsantejeunes.com/" TargetMode="External"/><Relationship Id="rId2" Type="http://schemas.openxmlformats.org/officeDocument/2006/relationships/hyperlink" Target="https://www.nightline.fr/services-decoute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3114.fr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dv-deve.sorbonne-universite.fr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99E5CA-5E5B-8FB7-9038-6D455EB54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1800" y="908720"/>
            <a:ext cx="5373868" cy="1800200"/>
          </a:xfrm>
        </p:spPr>
        <p:txBody>
          <a:bodyPr>
            <a:normAutofit/>
          </a:bodyPr>
          <a:lstStyle/>
          <a:p>
            <a:pPr algn="r"/>
            <a:r>
              <a:rPr lang="fr-FR" sz="3600" dirty="0"/>
              <a:t>Santé et </a:t>
            </a:r>
            <a:br>
              <a:rPr lang="fr-FR" sz="3600" dirty="0"/>
            </a:br>
            <a:r>
              <a:rPr lang="fr-FR" sz="3600" dirty="0"/>
              <a:t>accompagnement du handicap</a:t>
            </a:r>
            <a:endParaRPr lang="en-US" sz="36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7643C68-8436-2C38-B11C-56444BAED769}"/>
              </a:ext>
            </a:extLst>
          </p:cNvPr>
          <p:cNvSpPr txBox="1"/>
          <p:nvPr/>
        </p:nvSpPr>
        <p:spPr>
          <a:xfrm>
            <a:off x="4329244" y="5542202"/>
            <a:ext cx="3816424" cy="184666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r"/>
            <a:r>
              <a:rPr lang="fr-FR" sz="1200" dirty="0">
                <a:solidFill>
                  <a:schemeClr val="tx2"/>
                </a:solidFill>
              </a:rPr>
              <a:t>jean-yves.pellegrin@sorbonne-universite.fr</a:t>
            </a:r>
            <a:endParaRPr lang="en-US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56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8" y="930786"/>
            <a:ext cx="7535862" cy="553998"/>
          </a:xfrm>
          <a:noFill/>
        </p:spPr>
        <p:txBody>
          <a:bodyPr wrap="square" lIns="36000" tIns="0" rIns="36000" bIns="0" rtlCol="0">
            <a:spAutoFit/>
          </a:bodyPr>
          <a:lstStyle/>
          <a:p>
            <a:pPr marL="64008" algn="ctr"/>
            <a:r>
              <a:rPr lang="fr-FR" sz="4000" dirty="0">
                <a:ea typeface="+mn-ea"/>
                <a:cs typeface="+mn-cs"/>
              </a:rPr>
              <a:t> </a:t>
            </a:r>
            <a:endParaRPr lang="fr-F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390477" y="1317991"/>
            <a:ext cx="7296323" cy="646331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lvl="1"/>
            <a:r>
              <a:rPr lang="fr-FR" sz="3000" b="1" dirty="0">
                <a:solidFill>
                  <a:schemeClr val="tx2">
                    <a:lumMod val="75000"/>
                  </a:schemeClr>
                </a:solidFill>
              </a:rPr>
              <a:t>Exemples de types d’aménagements</a:t>
            </a:r>
          </a:p>
          <a:p>
            <a:endParaRPr lang="fr-FR" sz="1200" dirty="0">
              <a:solidFill>
                <a:schemeClr val="tx2"/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888985"/>
              </p:ext>
            </p:extLst>
          </p:nvPr>
        </p:nvGraphicFramePr>
        <p:xfrm>
          <a:off x="1691680" y="2060849"/>
          <a:ext cx="6347460" cy="48761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7460">
                  <a:extLst>
                    <a:ext uri="{9D8B030D-6E8A-4147-A177-3AD203B41FA5}">
                      <a16:colId xmlns:a16="http://schemas.microsoft.com/office/drawing/2014/main" val="4293861497"/>
                    </a:ext>
                  </a:extLst>
                </a:gridCol>
              </a:tblGrid>
              <a:tr h="1233478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Temps majoré pour les DST et examens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8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Adaptation des sujets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8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Aides matérielles (prêt d’ordinateur, casque antibruit…)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fr-FR" sz="1800" b="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92224"/>
                  </a:ext>
                </a:extLst>
              </a:tr>
              <a:tr h="257282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Pauses pendant les épreuves d’examen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702200"/>
                  </a:ext>
                </a:extLst>
              </a:tr>
              <a:tr h="25728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None/>
                      </a:pPr>
                      <a:endParaRPr lang="fr-FR" sz="1800" b="0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474209"/>
                  </a:ext>
                </a:extLst>
              </a:tr>
              <a:tr h="286047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8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 Installation en salle (premier rang, près d’une porte…)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800" b="0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Aides humaines : </a:t>
                      </a:r>
                    </a:p>
                    <a:p>
                      <a:pPr marL="628650" lvl="1" indent="-17145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8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Preneur de notes </a:t>
                      </a:r>
                    </a:p>
                    <a:p>
                      <a:pPr marL="628650" lvl="1" indent="-17145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8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Secrétaire d’examens</a:t>
                      </a:r>
                    </a:p>
                    <a:p>
                      <a:pPr marL="628650" lvl="1" indent="-17145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8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Soutien individuel (tutorat)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fr-FR" sz="1800" b="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fr-FR" sz="1800" b="0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endParaRPr lang="fr-FR" sz="1800" b="0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090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895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8" y="930786"/>
            <a:ext cx="7535862" cy="553998"/>
          </a:xfrm>
          <a:noFill/>
        </p:spPr>
        <p:txBody>
          <a:bodyPr wrap="square" lIns="36000" tIns="0" rIns="36000" bIns="0" rtlCol="0">
            <a:spAutoFit/>
          </a:bodyPr>
          <a:lstStyle/>
          <a:p>
            <a:pPr marL="64008" algn="ctr"/>
            <a:r>
              <a:rPr lang="fr-FR" sz="4000" dirty="0">
                <a:ea typeface="+mn-ea"/>
                <a:cs typeface="+mn-cs"/>
              </a:rPr>
              <a:t> </a:t>
            </a:r>
            <a:endParaRPr lang="fr-F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1125538" y="2348880"/>
            <a:ext cx="7118870" cy="3168352"/>
          </a:xfrm>
        </p:spPr>
        <p:txBody>
          <a:bodyPr>
            <a:normAutofit/>
          </a:bodyPr>
          <a:lstStyle/>
          <a:p>
            <a:endParaRPr lang="fr-FR" dirty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fr-FR" dirty="0"/>
              <a:t>Programme d’inclusion pour les </a:t>
            </a:r>
            <a:r>
              <a:rPr lang="fr-FR" dirty="0" err="1"/>
              <a:t>étudiant.e.s</a:t>
            </a:r>
            <a:r>
              <a:rPr lang="fr-FR" dirty="0"/>
              <a:t> neuro-atypiques (TSA, TDAH...).  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fr-FR" dirty="0"/>
              <a:t>Le dispositif est intégré au Bureau accueil-handicap. 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fr-FR" dirty="0"/>
              <a:t>Il s’efforce de personnaliser l’accompagnement des personnes neuro-atypiques en sensibilisant et formant les enseignants et étudiants qu’elles sont amenées à rencontrer pendant leur cursus.</a:t>
            </a:r>
          </a:p>
          <a:p>
            <a:r>
              <a:rPr lang="fr-FR" dirty="0"/>
              <a:t>Pour plus d’information, rendez-vous sur </a:t>
            </a:r>
            <a:r>
              <a:rPr lang="fr-FR" dirty="0">
                <a:hlinkClick r:id="rId2"/>
              </a:rPr>
              <a:t>https://atypie-friendly.fr/</a:t>
            </a:r>
            <a:r>
              <a:rPr lang="fr-FR" dirty="0"/>
              <a:t> ou au Bureau accueil-handicap. </a:t>
            </a:r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62703" y="1013760"/>
            <a:ext cx="6996311" cy="461665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lvl="1"/>
            <a:r>
              <a:rPr lang="fr-FR" sz="3000" b="1" dirty="0">
                <a:solidFill>
                  <a:schemeClr val="tx2">
                    <a:lumMod val="75000"/>
                  </a:schemeClr>
                </a:solidFill>
              </a:rPr>
              <a:t>Atypie-</a:t>
            </a:r>
            <a:r>
              <a:rPr lang="fr-FR" sz="3000" b="1" dirty="0" err="1">
                <a:solidFill>
                  <a:schemeClr val="tx2">
                    <a:lumMod val="75000"/>
                  </a:schemeClr>
                </a:solidFill>
              </a:rPr>
              <a:t>Friendly</a:t>
            </a:r>
            <a:endParaRPr lang="fr-FR" sz="3000" dirty="0">
              <a:solidFill>
                <a:schemeClr val="tx2"/>
              </a:solidFill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E1EDADE-B4D3-869D-82C8-832BE9FAAF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059" y="836712"/>
            <a:ext cx="1095238" cy="10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086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291264" cy="461665"/>
          </a:xfrm>
          <a:noFill/>
        </p:spPr>
        <p:txBody>
          <a:bodyPr wrap="square" lIns="36000" tIns="0" rIns="36000" bIns="0" rtlCol="0">
            <a:spAutoFit/>
          </a:bodyPr>
          <a:lstStyle/>
          <a:p>
            <a:pPr marL="457200" lvl="1" algn="ctr">
              <a:spcAft>
                <a:spcPts val="600"/>
              </a:spcAft>
            </a:pPr>
            <a:r>
              <a:rPr lang="fr-FR" sz="3000" b="1" dirty="0">
                <a:solidFill>
                  <a:srgbClr val="161D4F"/>
                </a:solidFill>
              </a:rPr>
              <a:t>Les dispositifs d’entraide étudiante</a:t>
            </a:r>
            <a:endParaRPr lang="fr-FR" sz="3000" b="1" dirty="0">
              <a:solidFill>
                <a:srgbClr val="161D4F"/>
              </a:solidFill>
              <a:latin typeface="+mj-lt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2123728" y="2276872"/>
            <a:ext cx="5335766" cy="3528391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600"/>
              </a:spcAft>
            </a:pPr>
            <a:r>
              <a:rPr lang="fr-FR" sz="7400" b="1" dirty="0">
                <a:latin typeface="+mn-lt"/>
              </a:rPr>
              <a:t> Le Partage de notes</a:t>
            </a:r>
          </a:p>
          <a:p>
            <a:pPr marL="64008" algn="just"/>
            <a:endParaRPr lang="fr-FR" sz="8000" dirty="0"/>
          </a:p>
          <a:p>
            <a:pPr marL="64008" algn="just"/>
            <a:r>
              <a:rPr lang="fr-FR" sz="8000" dirty="0"/>
              <a:t>Des </a:t>
            </a:r>
            <a:r>
              <a:rPr lang="fr-FR" sz="8000" dirty="0" err="1"/>
              <a:t>étudiant.e.s</a:t>
            </a:r>
            <a:r>
              <a:rPr lang="fr-FR" sz="8000" dirty="0"/>
              <a:t> volontaires partagent leurs prises de notes avec celles et ceux qui sont absents pour raison médicale ou professionnelle.</a:t>
            </a:r>
          </a:p>
          <a:p>
            <a:pPr marL="64008"/>
            <a:endParaRPr lang="fr-FR" sz="8000" dirty="0"/>
          </a:p>
          <a:p>
            <a:pPr marL="64008"/>
            <a:r>
              <a:rPr lang="fr-FR" sz="8000" dirty="0"/>
              <a:t>Candidatures et demandes sur Moodle &gt; Vie étudiante</a:t>
            </a:r>
          </a:p>
          <a:p>
            <a:pPr marL="64008"/>
            <a:endParaRPr lang="fr-FR" sz="8000" dirty="0"/>
          </a:p>
          <a:p>
            <a:pPr marL="64008" algn="ctr"/>
            <a:r>
              <a:rPr lang="fr-FR" sz="6400" dirty="0"/>
              <a:t>Les volontaires du partage de notes bénéficient de l’engagement étudiant.</a:t>
            </a:r>
          </a:p>
          <a:p>
            <a:pPr marL="64008" algn="ctr"/>
            <a:r>
              <a:rPr lang="fr-FR" sz="6400" dirty="0"/>
              <a:t> </a:t>
            </a:r>
          </a:p>
          <a:p>
            <a:pPr marL="64008" algn="ctr"/>
            <a:r>
              <a:rPr lang="fr-FR" sz="5600" dirty="0"/>
              <a:t>(Majoration de la moyenne générale du S6 sous condition)</a:t>
            </a:r>
          </a:p>
          <a:p>
            <a:pPr marL="64008"/>
            <a:endParaRPr lang="fr-FR" sz="7400" b="1" dirty="0">
              <a:latin typeface="+mn-lt"/>
            </a:endParaRPr>
          </a:p>
          <a:p>
            <a:pPr marL="921258" indent="-857250">
              <a:buFont typeface="Arial" panose="020B0604020202020204" pitchFamily="34" charset="0"/>
              <a:buChar char="•"/>
            </a:pPr>
            <a:endParaRPr lang="fr-FR" sz="7400" b="1" dirty="0">
              <a:latin typeface="+mn-lt"/>
            </a:endParaRPr>
          </a:p>
          <a:p>
            <a:pPr marL="921258" indent="-857250">
              <a:buFont typeface="Arial" panose="020B0604020202020204" pitchFamily="34" charset="0"/>
              <a:buChar char="•"/>
            </a:pPr>
            <a:endParaRPr lang="fr-FR" sz="7200" dirty="0"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E1156F1-28A6-0EDD-5783-E525FB9B03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44824"/>
            <a:ext cx="1048352" cy="1080120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A9545C39-9745-479F-551C-4EAE9F3A2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59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291264" cy="461665"/>
          </a:xfrm>
          <a:noFill/>
        </p:spPr>
        <p:txBody>
          <a:bodyPr wrap="square" lIns="36000" tIns="0" rIns="36000" bIns="0" rtlCol="0">
            <a:spAutoFit/>
          </a:bodyPr>
          <a:lstStyle/>
          <a:p>
            <a:pPr marL="457200" lvl="1" algn="ctr">
              <a:spcAft>
                <a:spcPts val="600"/>
              </a:spcAft>
            </a:pPr>
            <a:r>
              <a:rPr lang="fr-FR" sz="3000" b="1" dirty="0">
                <a:solidFill>
                  <a:srgbClr val="161D4F"/>
                </a:solidFill>
              </a:rPr>
              <a:t>Les dispositifs d’entraide étudiante</a:t>
            </a:r>
            <a:endParaRPr lang="fr-FR" sz="3000" b="1" dirty="0">
              <a:solidFill>
                <a:srgbClr val="161D4F"/>
              </a:solidFill>
              <a:latin typeface="+mj-lt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2195736" y="2492897"/>
            <a:ext cx="5256584" cy="1944215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fr-FR" sz="2100" b="1" dirty="0">
                <a:latin typeface="+mn-lt"/>
              </a:rPr>
              <a:t>Le Parrainage </a:t>
            </a:r>
          </a:p>
          <a:p>
            <a:pPr algn="just">
              <a:spcAft>
                <a:spcPts val="600"/>
              </a:spcAft>
            </a:pPr>
            <a:endParaRPr lang="fr-FR" sz="1900" dirty="0">
              <a:latin typeface="+mn-lt"/>
            </a:endParaRPr>
          </a:p>
          <a:p>
            <a:pPr algn="just">
              <a:spcAft>
                <a:spcPts val="600"/>
              </a:spcAft>
            </a:pPr>
            <a:r>
              <a:rPr lang="fr-FR" sz="1900" dirty="0">
                <a:latin typeface="+mn-lt"/>
              </a:rPr>
              <a:t>Échange d’astuces et de bonnes pratiques, conseils méthodologiques et orientation, vie quotidienne et étudiante, etc.</a:t>
            </a:r>
          </a:p>
          <a:p>
            <a:pPr algn="just"/>
            <a:r>
              <a:rPr lang="fr-FR" sz="1900" dirty="0">
                <a:latin typeface="+mn-lt"/>
              </a:rPr>
              <a:t>Le parrainage peut également être utile aux </a:t>
            </a:r>
            <a:r>
              <a:rPr lang="fr-FR" sz="1900" dirty="0" err="1">
                <a:latin typeface="+mn-lt"/>
              </a:rPr>
              <a:t>étudiant.e.s</a:t>
            </a:r>
            <a:r>
              <a:rPr lang="fr-FR" sz="1900" dirty="0">
                <a:latin typeface="+mn-lt"/>
              </a:rPr>
              <a:t> en situation de handicap. </a:t>
            </a:r>
          </a:p>
          <a:p>
            <a:pPr marL="921258" indent="-857250">
              <a:buFont typeface="Arial" panose="020B0604020202020204" pitchFamily="34" charset="0"/>
              <a:buChar char="•"/>
            </a:pPr>
            <a:endParaRPr lang="fr-FR" sz="4200" b="1" dirty="0">
              <a:latin typeface="+mn-lt"/>
            </a:endParaRPr>
          </a:p>
          <a:p>
            <a:pPr marL="64008"/>
            <a:endParaRPr lang="fr-FR" sz="7200" dirty="0"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D6E0E18-83E1-5323-B52D-B2F04EE67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988840"/>
            <a:ext cx="835211" cy="747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955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811B0-1DA6-CF6D-0475-8C0BC993D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C44BE78-0B1F-A0CC-3267-30A4FAB6FBD0}"/>
              </a:ext>
            </a:extLst>
          </p:cNvPr>
          <p:cNvSpPr txBox="1"/>
          <p:nvPr/>
        </p:nvSpPr>
        <p:spPr>
          <a:xfrm>
            <a:off x="1555422" y="428840"/>
            <a:ext cx="603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tx2"/>
                </a:solidFill>
              </a:rPr>
              <a:t>L’association Handi SU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36751ED-A874-7630-548E-BC69272F308B}"/>
              </a:ext>
            </a:extLst>
          </p:cNvPr>
          <p:cNvSpPr txBox="1"/>
          <p:nvPr/>
        </p:nvSpPr>
        <p:spPr>
          <a:xfrm>
            <a:off x="1784022" y="990585"/>
            <a:ext cx="55759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handi.su.contact@gmail.com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8DB9DC7-A23F-7A4A-2189-F90C7F9F7F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536" y="1844824"/>
            <a:ext cx="3282142" cy="464235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713C7DE3-E173-B403-C11C-C1FF3357EEEB}"/>
              </a:ext>
            </a:extLst>
          </p:cNvPr>
          <p:cNvSpPr txBox="1"/>
          <p:nvPr/>
        </p:nvSpPr>
        <p:spPr>
          <a:xfrm>
            <a:off x="2185486" y="1398442"/>
            <a:ext cx="51642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hlinkClick r:id="rId3"/>
              </a:rPr>
              <a:t>www.instagram.com/handi_sorbonne_universite/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334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D0F0D65-83C1-1687-396E-44CC25E833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0938" y="1052736"/>
            <a:ext cx="7561262" cy="5255989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Aides sociales</a:t>
            </a:r>
          </a:p>
          <a:p>
            <a:pPr algn="ctr"/>
            <a:r>
              <a:rPr lang="fr-FR" sz="2000" dirty="0"/>
              <a:t>(Ponctuelles ou sur le plus long terme)</a:t>
            </a:r>
          </a:p>
          <a:p>
            <a:pPr algn="ctr"/>
            <a:endParaRPr lang="en-US" sz="2400" dirty="0"/>
          </a:p>
          <a:p>
            <a:pPr algn="just"/>
            <a:r>
              <a:rPr lang="en-US" sz="2000" dirty="0" err="1"/>
              <a:t>Exonération</a:t>
            </a:r>
            <a:r>
              <a:rPr lang="en-US" sz="2000" dirty="0"/>
              <a:t>/</a:t>
            </a:r>
            <a:r>
              <a:rPr lang="en-US" sz="2000" dirty="0" err="1"/>
              <a:t>remboursement</a:t>
            </a:r>
            <a:r>
              <a:rPr lang="en-US" sz="2000" dirty="0"/>
              <a:t> des frais </a:t>
            </a:r>
            <a:r>
              <a:rPr lang="en-US" sz="2000" dirty="0" err="1"/>
              <a:t>d’inscription</a:t>
            </a:r>
            <a:endParaRPr lang="en-US" sz="2000" dirty="0"/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Aides </a:t>
            </a:r>
            <a:r>
              <a:rPr lang="en-US" sz="2000" dirty="0">
                <a:solidFill>
                  <a:schemeClr val="accent2"/>
                </a:solidFill>
              </a:rPr>
              <a:t>FSDIE </a:t>
            </a:r>
            <a:r>
              <a:rPr lang="en-US" sz="2000" dirty="0"/>
              <a:t>: </a:t>
            </a:r>
          </a:p>
          <a:p>
            <a:pPr algn="just"/>
            <a:r>
              <a:rPr lang="en-US" sz="1400" dirty="0"/>
              <a:t>Repas à 1 euro, aides </a:t>
            </a:r>
            <a:r>
              <a:rPr lang="en-US" sz="1400" dirty="0" err="1"/>
              <a:t>financières</a:t>
            </a:r>
            <a:r>
              <a:rPr lang="en-US" sz="1400" dirty="0"/>
              <a:t>, aides à la </a:t>
            </a:r>
            <a:r>
              <a:rPr lang="en-US" sz="1400" dirty="0" err="1"/>
              <a:t>mobilité</a:t>
            </a:r>
            <a:r>
              <a:rPr lang="en-US" sz="1400" dirty="0"/>
              <a:t> </a:t>
            </a:r>
          </a:p>
          <a:p>
            <a:pPr algn="just"/>
            <a:r>
              <a:rPr lang="en-US" sz="1400" dirty="0"/>
              <a:t>Pack numérique (à </a:t>
            </a:r>
            <a:r>
              <a:rPr lang="en-US" sz="1400" dirty="0" err="1"/>
              <a:t>partir</a:t>
            </a:r>
            <a:r>
              <a:rPr lang="en-US" sz="1400" dirty="0"/>
              <a:t> de la L2)</a:t>
            </a:r>
          </a:p>
          <a:p>
            <a:pPr algn="just"/>
            <a:endParaRPr lang="en-US" sz="1400" dirty="0"/>
          </a:p>
          <a:p>
            <a:pPr algn="just"/>
            <a:r>
              <a:rPr lang="en-US" sz="1400" dirty="0"/>
              <a:t>Les dossiers de </a:t>
            </a:r>
            <a:r>
              <a:rPr lang="en-US" sz="1400" dirty="0" err="1"/>
              <a:t>demande</a:t>
            </a:r>
            <a:r>
              <a:rPr lang="en-US" sz="1400" dirty="0"/>
              <a:t> </a:t>
            </a:r>
            <a:r>
              <a:rPr lang="en-US" sz="1400" dirty="0" err="1"/>
              <a:t>sont</a:t>
            </a:r>
            <a:r>
              <a:rPr lang="en-US" sz="1400" dirty="0"/>
              <a:t> à </a:t>
            </a:r>
            <a:r>
              <a:rPr lang="en-US" sz="1400" dirty="0" err="1"/>
              <a:t>déposer</a:t>
            </a:r>
            <a:r>
              <a:rPr lang="en-US" sz="1400" dirty="0"/>
              <a:t> </a:t>
            </a:r>
            <a:r>
              <a:rPr lang="en-US" sz="1400" dirty="0" err="1"/>
              <a:t>en</a:t>
            </a:r>
            <a:r>
              <a:rPr lang="en-US" sz="1400" dirty="0"/>
              <a:t> </a:t>
            </a:r>
            <a:r>
              <a:rPr lang="en-US" sz="1400" dirty="0" err="1"/>
              <a:t>ligne</a:t>
            </a:r>
            <a:r>
              <a:rPr lang="en-US" sz="1400" dirty="0"/>
              <a:t> </a:t>
            </a:r>
            <a:r>
              <a:rPr lang="en-US" sz="1400" dirty="0" err="1"/>
              <a:t>auprès</a:t>
            </a:r>
            <a:r>
              <a:rPr lang="en-US" sz="1400" dirty="0"/>
              <a:t> du service des bourses</a:t>
            </a:r>
          </a:p>
          <a:p>
            <a:pPr algn="just"/>
            <a:r>
              <a:rPr lang="en-US" sz="1400" dirty="0"/>
              <a:t>01 40 46 25 87 / 25 87,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lettres-bourses@sorbonne-universite.fr</a:t>
            </a:r>
            <a:endParaRPr lang="en-US" sz="1400" dirty="0">
              <a:solidFill>
                <a:srgbClr val="002060"/>
              </a:solidFill>
            </a:endParaRPr>
          </a:p>
          <a:p>
            <a:pPr algn="just"/>
            <a:endParaRPr lang="en-US" sz="1400" dirty="0">
              <a:solidFill>
                <a:srgbClr val="002060"/>
              </a:solidFill>
            </a:endParaRPr>
          </a:p>
          <a:p>
            <a:pPr algn="just"/>
            <a:endParaRPr lang="en-US" sz="1400" dirty="0">
              <a:solidFill>
                <a:srgbClr val="002060"/>
              </a:solidFill>
            </a:endParaRPr>
          </a:p>
          <a:p>
            <a:pPr algn="just"/>
            <a:r>
              <a:rPr lang="en-US" dirty="0">
                <a:solidFill>
                  <a:srgbClr val="002060"/>
                </a:solidFill>
              </a:rPr>
              <a:t>Permanence du </a:t>
            </a:r>
            <a:r>
              <a:rPr lang="en-US" dirty="0" err="1">
                <a:solidFill>
                  <a:srgbClr val="002060"/>
                </a:solidFill>
              </a:rPr>
              <a:t>CROUS</a:t>
            </a:r>
            <a:endParaRPr lang="en-US" dirty="0">
              <a:solidFill>
                <a:srgbClr val="002060"/>
              </a:solidFill>
            </a:endParaRPr>
          </a:p>
          <a:p>
            <a:pPr algn="just"/>
            <a:r>
              <a:rPr lang="en-US" sz="1400" dirty="0">
                <a:solidFill>
                  <a:srgbClr val="002060"/>
                </a:solidFill>
              </a:rPr>
              <a:t>Une </a:t>
            </a:r>
            <a:r>
              <a:rPr lang="en-US" sz="1400" dirty="0" err="1">
                <a:solidFill>
                  <a:srgbClr val="002060"/>
                </a:solidFill>
              </a:rPr>
              <a:t>assistante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sociale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vous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reçoit</a:t>
            </a:r>
            <a:r>
              <a:rPr lang="en-US" sz="1400" dirty="0">
                <a:solidFill>
                  <a:srgbClr val="002060"/>
                </a:solidFill>
              </a:rPr>
              <a:t> au </a:t>
            </a:r>
            <a:r>
              <a:rPr lang="en-US" sz="1400" dirty="0" err="1">
                <a:solidFill>
                  <a:srgbClr val="002060"/>
                </a:solidFill>
              </a:rPr>
              <a:t>pôle</a:t>
            </a:r>
            <a:r>
              <a:rPr lang="en-US" sz="1400" dirty="0">
                <a:solidFill>
                  <a:srgbClr val="002060"/>
                </a:solidFill>
              </a:rPr>
              <a:t> santé</a:t>
            </a:r>
          </a:p>
          <a:p>
            <a:pPr algn="just"/>
            <a:r>
              <a:rPr lang="en-US" sz="1400" dirty="0" err="1">
                <a:solidFill>
                  <a:srgbClr val="002060"/>
                </a:solidFill>
              </a:rPr>
              <a:t>Lundi</a:t>
            </a:r>
            <a:r>
              <a:rPr lang="en-US" sz="1400" dirty="0">
                <a:solidFill>
                  <a:srgbClr val="002060"/>
                </a:solidFill>
              </a:rPr>
              <a:t>, </a:t>
            </a:r>
            <a:r>
              <a:rPr lang="en-US" sz="1400" dirty="0" err="1">
                <a:solidFill>
                  <a:srgbClr val="002060"/>
                </a:solidFill>
              </a:rPr>
              <a:t>mardi</a:t>
            </a:r>
            <a:r>
              <a:rPr lang="en-US" sz="1400" dirty="0">
                <a:solidFill>
                  <a:srgbClr val="002060"/>
                </a:solidFill>
              </a:rPr>
              <a:t>, </a:t>
            </a:r>
            <a:r>
              <a:rPr lang="en-US" sz="1400" dirty="0" err="1">
                <a:solidFill>
                  <a:srgbClr val="002060"/>
                </a:solidFill>
              </a:rPr>
              <a:t>mercredi</a:t>
            </a:r>
            <a:r>
              <a:rPr lang="en-US" sz="1400" dirty="0">
                <a:solidFill>
                  <a:srgbClr val="002060"/>
                </a:solidFill>
              </a:rPr>
              <a:t> et </a:t>
            </a:r>
            <a:r>
              <a:rPr lang="en-US" sz="1400" dirty="0" err="1">
                <a:solidFill>
                  <a:srgbClr val="002060"/>
                </a:solidFill>
              </a:rPr>
              <a:t>vendredi</a:t>
            </a:r>
            <a:endParaRPr lang="en-US" sz="1400" dirty="0">
              <a:solidFill>
                <a:srgbClr val="002060"/>
              </a:solidFill>
            </a:endParaRPr>
          </a:p>
          <a:p>
            <a:pPr algn="just"/>
            <a:r>
              <a:rPr lang="en-US" sz="1400" dirty="0">
                <a:solidFill>
                  <a:srgbClr val="002060"/>
                </a:solidFill>
              </a:rPr>
              <a:t>Salle R24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831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F37334-25A7-D0A5-896A-175846AF1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069" y="1052736"/>
            <a:ext cx="7535862" cy="710952"/>
          </a:xfrm>
        </p:spPr>
        <p:txBody>
          <a:bodyPr/>
          <a:lstStyle/>
          <a:p>
            <a:pPr algn="ctr"/>
            <a:r>
              <a:rPr lang="fr-FR" dirty="0"/>
              <a:t>Infirmerie</a:t>
            </a:r>
            <a:endParaRPr lang="en-US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DBE402-E114-395B-41B0-8D616F68D2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0938" y="2132856"/>
            <a:ext cx="7021462" cy="3600400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Pôle santé – Campus de Clignancourt (salle R22)</a:t>
            </a:r>
          </a:p>
          <a:p>
            <a:pPr algn="just"/>
            <a:endParaRPr lang="fr-FR" dirty="0"/>
          </a:p>
          <a:p>
            <a:pPr algn="just"/>
            <a:r>
              <a:rPr lang="fr-FR" sz="1600" dirty="0"/>
              <a:t>Une </a:t>
            </a:r>
            <a:r>
              <a:rPr lang="fr-FR" sz="1600" dirty="0">
                <a:solidFill>
                  <a:schemeClr val="accent2"/>
                </a:solidFill>
              </a:rPr>
              <a:t>infirmière est en cours de recrutement et tiendra des permanences trois jours par semaine.</a:t>
            </a:r>
            <a:endParaRPr lang="fr-FR" sz="1600" strike="sngStrike" dirty="0">
              <a:solidFill>
                <a:schemeClr val="accent2"/>
              </a:solidFill>
            </a:endParaRPr>
          </a:p>
          <a:p>
            <a:pPr algn="just"/>
            <a:endParaRPr lang="fr-FR" sz="16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dirty="0"/>
              <a:t> Écoute et conseil en matière de santé et d’hygiène de vie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dirty="0"/>
              <a:t> Premiers soins en cas de malaise, blessures, douleurs...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dirty="0"/>
              <a:t> Orientation vers le Service de Santé Étudiante (</a:t>
            </a:r>
            <a:r>
              <a:rPr lang="fr-FR" sz="1600" dirty="0" err="1"/>
              <a:t>SSE</a:t>
            </a:r>
            <a:r>
              <a:rPr lang="fr-FR" sz="1600" dirty="0"/>
              <a:t>) ou des centres extérieurs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dirty="0"/>
              <a:t> Liaison avec les professionnels du réseau de soins (ex. consultation psy) et les partenaires du milieu universitaire.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101207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F37334-25A7-D0A5-896A-175846AF1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069" y="1052736"/>
            <a:ext cx="7535862" cy="710952"/>
          </a:xfrm>
        </p:spPr>
        <p:txBody>
          <a:bodyPr/>
          <a:lstStyle/>
          <a:p>
            <a:pPr algn="ctr"/>
            <a:r>
              <a:rPr lang="fr-FR" dirty="0"/>
              <a:t>Consultations médicales</a:t>
            </a:r>
            <a:endParaRPr lang="en-US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DBE402-E114-395B-41B0-8D616F68D2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05285" y="2420888"/>
            <a:ext cx="6733430" cy="3173432"/>
          </a:xfrm>
        </p:spPr>
        <p:txBody>
          <a:bodyPr/>
          <a:lstStyle/>
          <a:p>
            <a:pPr algn="ctr"/>
            <a:r>
              <a:rPr lang="fr-FR" b="1" dirty="0"/>
              <a:t>Pôle santé – Campus Clignancourt – salle R22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	</a:t>
            </a:r>
            <a:r>
              <a:rPr lang="fr-FR" sz="1600" dirty="0"/>
              <a:t>Médecine générale, gynécologie </a:t>
            </a:r>
            <a:r>
              <a:rPr lang="fr-FR" sz="1600" dirty="0">
                <a:solidFill>
                  <a:schemeClr val="accent2"/>
                </a:solidFill>
              </a:rPr>
              <a:t>et </a:t>
            </a:r>
            <a:r>
              <a:rPr lang="fr-FR" sz="1600" dirty="0" err="1">
                <a:solidFill>
                  <a:schemeClr val="accent2"/>
                </a:solidFill>
              </a:rPr>
              <a:t>PAEH</a:t>
            </a:r>
            <a:endParaRPr lang="fr-FR" sz="1600" dirty="0">
              <a:solidFill>
                <a:schemeClr val="accent2"/>
              </a:solidFill>
            </a:endParaRPr>
          </a:p>
          <a:p>
            <a:pPr algn="just"/>
            <a:r>
              <a:rPr lang="fr-FR" sz="1600" dirty="0"/>
              <a:t>	Dr Clothilde </a:t>
            </a:r>
            <a:r>
              <a:rPr lang="fr-FR" sz="1600" dirty="0" err="1"/>
              <a:t>Chanal</a:t>
            </a:r>
            <a:endParaRPr lang="fr-FR" sz="1600" dirty="0"/>
          </a:p>
          <a:p>
            <a:pPr algn="just"/>
            <a:endParaRPr lang="fr-FR" sz="1600" dirty="0"/>
          </a:p>
          <a:p>
            <a:pPr algn="just"/>
            <a:r>
              <a:rPr lang="fr-FR" sz="1600" dirty="0"/>
              <a:t>	Lundi, 13h-18h (tous les 15 jours)</a:t>
            </a:r>
          </a:p>
          <a:p>
            <a:pPr algn="just"/>
            <a:endParaRPr lang="fr-FR" sz="1600" dirty="0"/>
          </a:p>
          <a:p>
            <a:pPr algn="just"/>
            <a:r>
              <a:rPr lang="fr-FR" sz="1600" dirty="0"/>
              <a:t>	Mardi, 9h-12h et 13h-17h</a:t>
            </a:r>
          </a:p>
          <a:p>
            <a:pPr algn="just"/>
            <a:endParaRPr lang="fr-FR" sz="1600" dirty="0"/>
          </a:p>
          <a:p>
            <a:pPr algn="just"/>
            <a:r>
              <a:rPr lang="fr-FR" sz="1600" dirty="0"/>
              <a:t>	Gratuit (rendez-vous </a:t>
            </a:r>
            <a:r>
              <a:rPr lang="fr-FR" sz="1600" dirty="0">
                <a:solidFill>
                  <a:schemeClr val="accent2"/>
                </a:solidFill>
              </a:rPr>
              <a:t>sur Doctolib</a:t>
            </a:r>
            <a:r>
              <a:rPr lang="fr-FR" sz="1600" dirty="0"/>
              <a:t>)</a:t>
            </a:r>
          </a:p>
          <a:p>
            <a:pPr algn="just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800266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F37334-25A7-D0A5-896A-175846AF1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069" y="1006769"/>
            <a:ext cx="7535862" cy="710952"/>
          </a:xfrm>
        </p:spPr>
        <p:txBody>
          <a:bodyPr/>
          <a:lstStyle/>
          <a:p>
            <a:pPr algn="ctr"/>
            <a:r>
              <a:rPr lang="fr-FR" dirty="0"/>
              <a:t>Accueil santé mentale</a:t>
            </a:r>
            <a:endParaRPr lang="en-US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DBE402-E114-395B-41B0-8D616F68D2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0938" y="3063880"/>
            <a:ext cx="7561262" cy="3173432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fr-FR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Galerie Champollion, campus Sorbonne</a:t>
            </a:r>
            <a:br>
              <a:rPr lang="fr-FR" dirty="0"/>
            </a:br>
            <a:r>
              <a:rPr lang="fr-FR" dirty="0"/>
              <a:t>Les lundis de 9h30 à 12h30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Au pôle santé, campus Clignancourt, salle R25</a:t>
            </a:r>
            <a:br>
              <a:rPr lang="fr-FR" dirty="0"/>
            </a:br>
            <a:r>
              <a:rPr lang="fr-FR" dirty="0"/>
              <a:t>Les lundis et jeudis de 9h30 à 12h30 et de 13h à 17h (sur rdv, sauf entre 11h 30 et 12h30) 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Au SSE, campus des Cordeliers</a:t>
            </a:r>
            <a:br>
              <a:rPr lang="fr-FR" dirty="0"/>
            </a:br>
            <a:r>
              <a:rPr lang="fr-FR" dirty="0"/>
              <a:t>Du lundi au vendredi de 15h à 16h</a:t>
            </a:r>
            <a:br>
              <a:rPr lang="fr-FR" dirty="0"/>
            </a:br>
            <a:r>
              <a:rPr lang="fr-FR" dirty="0"/>
              <a:t>15 rue de l’École de Médecine, escalier G, 3e étage</a:t>
            </a:r>
          </a:p>
          <a:p>
            <a:endParaRPr lang="fr-FR" dirty="0"/>
          </a:p>
          <a:p>
            <a:endParaRPr lang="fr-FR" b="1" dirty="0"/>
          </a:p>
          <a:p>
            <a:endParaRPr lang="fr-FR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CB2FD04-BA4C-61BE-EC36-BACEB15BA653}"/>
              </a:ext>
            </a:extLst>
          </p:cNvPr>
          <p:cNvSpPr txBox="1"/>
          <p:nvPr/>
        </p:nvSpPr>
        <p:spPr>
          <a:xfrm>
            <a:off x="827584" y="2060848"/>
            <a:ext cx="74888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dirty="0">
                <a:solidFill>
                  <a:srgbClr val="002060"/>
                </a:solidFill>
              </a:rPr>
              <a:t>Les psychologues du </a:t>
            </a:r>
            <a:r>
              <a:rPr lang="fr-FR" dirty="0" err="1">
                <a:solidFill>
                  <a:srgbClr val="002060"/>
                </a:solidFill>
              </a:rPr>
              <a:t>SSE</a:t>
            </a:r>
            <a:r>
              <a:rPr lang="fr-FR" dirty="0">
                <a:solidFill>
                  <a:srgbClr val="002060"/>
                </a:solidFill>
              </a:rPr>
              <a:t> vous accueillent gratuitement sur plusieurs sites de l’université.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54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4D80CCB6-A7AC-7F57-1DBF-D73F5E66A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1400490"/>
            <a:ext cx="5624135" cy="4980838"/>
          </a:xfrm>
          <a:prstGeom prst="rect">
            <a:avLst/>
          </a:prstGeom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9BA48B5A-05A7-9259-D5EC-6BED753A2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802" y="557808"/>
            <a:ext cx="7944395" cy="710952"/>
          </a:xfrm>
        </p:spPr>
        <p:txBody>
          <a:bodyPr>
            <a:normAutofit/>
          </a:bodyPr>
          <a:lstStyle/>
          <a:p>
            <a:pPr algn="ctr"/>
            <a:r>
              <a:rPr lang="fr-FR" sz="2400" dirty="0"/>
              <a:t>Permanences du pôle santé (Clignancourt)</a:t>
            </a:r>
            <a:endParaRPr lang="en-US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14F940-A6A3-C7BE-2A25-22D589B936BF}"/>
              </a:ext>
            </a:extLst>
          </p:cNvPr>
          <p:cNvSpPr/>
          <p:nvPr/>
        </p:nvSpPr>
        <p:spPr>
          <a:xfrm>
            <a:off x="4596897" y="4496834"/>
            <a:ext cx="2376264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CD0073-CE07-BD5E-7E84-8BEA735B4DC8}"/>
              </a:ext>
            </a:extLst>
          </p:cNvPr>
          <p:cNvSpPr/>
          <p:nvPr/>
        </p:nvSpPr>
        <p:spPr>
          <a:xfrm>
            <a:off x="3779912" y="2060848"/>
            <a:ext cx="57606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D36EA7-6E9B-CC50-16EB-7E7CC36A58C0}"/>
              </a:ext>
            </a:extLst>
          </p:cNvPr>
          <p:cNvSpPr/>
          <p:nvPr/>
        </p:nvSpPr>
        <p:spPr>
          <a:xfrm>
            <a:off x="6458979" y="1889212"/>
            <a:ext cx="57606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27069F-3A29-FA9B-F1F5-925E0D9CF84A}"/>
              </a:ext>
            </a:extLst>
          </p:cNvPr>
          <p:cNvSpPr/>
          <p:nvPr/>
        </p:nvSpPr>
        <p:spPr>
          <a:xfrm>
            <a:off x="3203848" y="4653136"/>
            <a:ext cx="57606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/>
          </a:p>
        </p:txBody>
      </p:sp>
    </p:spTree>
    <p:extLst>
      <p:ext uri="{BB962C8B-B14F-4D97-AF65-F5344CB8AC3E}">
        <p14:creationId xmlns:p14="http://schemas.microsoft.com/office/powerpoint/2010/main" val="1443032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DBE402-E114-395B-41B0-8D616F68D2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71600" y="2415808"/>
            <a:ext cx="7561262" cy="3173432"/>
          </a:xfrm>
        </p:spPr>
        <p:txBody>
          <a:bodyPr/>
          <a:lstStyle/>
          <a:p>
            <a:r>
              <a:rPr lang="fr-FR" b="1" dirty="0"/>
              <a:t> </a:t>
            </a:r>
            <a:r>
              <a:rPr lang="fr-FR" dirty="0"/>
              <a:t>Vous ressentez le besoin de parler </a:t>
            </a:r>
            <a:br>
              <a:rPr lang="fr-FR" dirty="0"/>
            </a:br>
            <a:r>
              <a:rPr lang="fr-FR" dirty="0"/>
              <a:t>	</a:t>
            </a:r>
          </a:p>
          <a:p>
            <a:r>
              <a:rPr lang="fr-FR" dirty="0"/>
              <a:t>	- </a:t>
            </a:r>
            <a:r>
              <a:rPr lang="fr-FR" dirty="0" err="1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Nightline</a:t>
            </a:r>
            <a:r>
              <a:rPr lang="fr-FR" dirty="0">
                <a:solidFill>
                  <a:srgbClr val="002060"/>
                </a:solidFill>
              </a:rPr>
              <a:t> : 01 88 32 12 32 (de 21h à 2h30, tous les jours)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	- </a:t>
            </a:r>
            <a:r>
              <a:rPr lang="fr-FR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Fil Santé Jeunes</a:t>
            </a:r>
            <a:r>
              <a:rPr lang="fr-FR" dirty="0">
                <a:solidFill>
                  <a:srgbClr val="002060"/>
                </a:solidFill>
              </a:rPr>
              <a:t> : 0 800 235 236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	- </a:t>
            </a:r>
            <a:r>
              <a:rPr lang="fr-FR" dirty="0">
                <a:solidFill>
                  <a:srgbClr val="00206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Numéro national de prévention du suicide</a:t>
            </a:r>
            <a:r>
              <a:rPr lang="fr-FR" dirty="0">
                <a:solidFill>
                  <a:srgbClr val="002060"/>
                </a:solidFill>
              </a:rPr>
              <a:t> : 3114</a:t>
            </a:r>
            <a:r>
              <a:rPr lang="fr-FR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CB2FD04-BA4C-61BE-EC36-BACEB15BA653}"/>
              </a:ext>
            </a:extLst>
          </p:cNvPr>
          <p:cNvSpPr txBox="1"/>
          <p:nvPr/>
        </p:nvSpPr>
        <p:spPr>
          <a:xfrm>
            <a:off x="899592" y="1268760"/>
            <a:ext cx="74888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dirty="0">
                <a:solidFill>
                  <a:srgbClr val="002060"/>
                </a:solidFill>
              </a:rPr>
              <a:t>Lignes d’écoute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572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8" y="930786"/>
            <a:ext cx="7535862" cy="553998"/>
          </a:xfrm>
          <a:noFill/>
        </p:spPr>
        <p:txBody>
          <a:bodyPr wrap="square" lIns="36000" tIns="0" rIns="36000" bIns="0" rtlCol="0">
            <a:spAutoFit/>
          </a:bodyPr>
          <a:lstStyle/>
          <a:p>
            <a:pPr marL="64008" algn="ctr"/>
            <a:r>
              <a:rPr lang="fr-FR" sz="4000" dirty="0">
                <a:ea typeface="+mn-ea"/>
                <a:cs typeface="+mn-cs"/>
              </a:rPr>
              <a:t> </a:t>
            </a:r>
            <a:endParaRPr lang="fr-F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48818"/>
              </p:ext>
            </p:extLst>
          </p:nvPr>
        </p:nvGraphicFramePr>
        <p:xfrm>
          <a:off x="1403648" y="2038782"/>
          <a:ext cx="6702122" cy="41367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02122">
                  <a:extLst>
                    <a:ext uri="{9D8B030D-6E8A-4147-A177-3AD203B41FA5}">
                      <a16:colId xmlns:a16="http://schemas.microsoft.com/office/drawing/2014/main" val="4293861497"/>
                    </a:ext>
                  </a:extLst>
                </a:gridCol>
              </a:tblGrid>
              <a:tr h="20127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Tx/>
                        <a:buNone/>
                      </a:pPr>
                      <a:endParaRPr lang="fr-FR" sz="1800" b="1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92224"/>
                  </a:ext>
                </a:extLst>
              </a:tr>
              <a:tr h="1181991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Tx/>
                        <a:buNone/>
                      </a:pPr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>
                          <a:solidFill>
                            <a:srgbClr val="002060"/>
                          </a:solidFill>
                        </a:rPr>
                        <a:t>Salle R26 (pôle santé du campus de Clignancourt - RdC). </a:t>
                      </a:r>
                      <a:endParaRPr lang="fr-FR" sz="18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>
                          <a:solidFill>
                            <a:srgbClr val="002060"/>
                          </a:solidFill>
                        </a:rPr>
                        <a:t>Tous les jours de 9h30 à 17h30.</a:t>
                      </a:r>
                      <a:endParaRPr lang="fr-FR" sz="18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Tx/>
                        <a:buNone/>
                      </a:pPr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Tx/>
                        <a:buNone/>
                      </a:pPr>
                      <a:r>
                        <a:rPr lang="fr-FR" b="0" dirty="0">
                          <a:solidFill>
                            <a:srgbClr val="002060"/>
                          </a:solidFill>
                        </a:rPr>
                        <a:t>Ouverte aux </a:t>
                      </a:r>
                      <a:r>
                        <a:rPr lang="fr-FR" b="0" dirty="0" err="1">
                          <a:solidFill>
                            <a:srgbClr val="002060"/>
                          </a:solidFill>
                        </a:rPr>
                        <a:t>étudiant.e.s</a:t>
                      </a:r>
                      <a:r>
                        <a:rPr lang="fr-FR" b="0" dirty="0">
                          <a:solidFill>
                            <a:srgbClr val="002060"/>
                          </a:solidFill>
                        </a:rPr>
                        <a:t> souhaitant s’isoler pour se reposer pour une durée de 30 minutes à 1 heure. 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Tx/>
                        <a:buNone/>
                      </a:pPr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Tx/>
                        <a:buNone/>
                      </a:pPr>
                      <a:r>
                        <a:rPr lang="fr-FR" b="0" dirty="0">
                          <a:solidFill>
                            <a:srgbClr val="002060"/>
                          </a:solidFill>
                        </a:rPr>
                        <a:t>S’adresser à l’accueil du pôle santé.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702200"/>
                  </a:ext>
                </a:extLst>
              </a:tr>
              <a:tr h="201279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endParaRPr lang="fr-FR" sz="1800" b="1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474209"/>
                  </a:ext>
                </a:extLst>
              </a:tr>
              <a:tr h="7104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8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fr-FR" sz="1800" b="1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endParaRPr lang="fr-FR" sz="1800" b="1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090123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45B70B54-2C6C-BA4D-3193-2E57075890BC}"/>
              </a:ext>
            </a:extLst>
          </p:cNvPr>
          <p:cNvSpPr txBox="1"/>
          <p:nvPr/>
        </p:nvSpPr>
        <p:spPr>
          <a:xfrm>
            <a:off x="827584" y="1340768"/>
            <a:ext cx="74888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dirty="0">
                <a:solidFill>
                  <a:srgbClr val="002060"/>
                </a:solidFill>
              </a:rPr>
              <a:t>Salle de repos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5A72667-980F-8DD1-C9A0-A74DEED5A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99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8" y="930786"/>
            <a:ext cx="7535862" cy="553998"/>
          </a:xfrm>
          <a:noFill/>
        </p:spPr>
        <p:txBody>
          <a:bodyPr wrap="square" lIns="36000" tIns="0" rIns="36000" bIns="0" rtlCol="0">
            <a:spAutoFit/>
          </a:bodyPr>
          <a:lstStyle/>
          <a:p>
            <a:pPr marL="64008" algn="ctr"/>
            <a:r>
              <a:rPr lang="fr-FR" sz="4000" dirty="0">
                <a:ea typeface="+mn-ea"/>
                <a:cs typeface="+mn-cs"/>
              </a:rPr>
              <a:t> </a:t>
            </a:r>
            <a:endParaRPr lang="fr-F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1167996" y="1932691"/>
            <a:ext cx="6840760" cy="3816424"/>
          </a:xfrm>
        </p:spPr>
        <p:txBody>
          <a:bodyPr>
            <a:normAutofit/>
          </a:bodyPr>
          <a:lstStyle/>
          <a:p>
            <a:pPr marL="64008"/>
            <a:endParaRPr lang="fr-FR" dirty="0"/>
          </a:p>
          <a:p>
            <a:pPr algn="ctr">
              <a:spcAft>
                <a:spcPts val="300"/>
              </a:spcAft>
            </a:pPr>
            <a:r>
              <a:rPr lang="fr-FR" sz="2200" b="1" dirty="0"/>
              <a:t>Accueillir </a:t>
            </a:r>
          </a:p>
          <a:p>
            <a:pPr algn="ctr">
              <a:spcAft>
                <a:spcPts val="300"/>
              </a:spcAft>
            </a:pPr>
            <a:r>
              <a:rPr lang="fr-FR" sz="2200" b="1" dirty="0"/>
              <a:t>Informer </a:t>
            </a:r>
          </a:p>
          <a:p>
            <a:pPr algn="ctr">
              <a:spcAft>
                <a:spcPts val="300"/>
              </a:spcAft>
            </a:pPr>
            <a:r>
              <a:rPr lang="fr-FR" sz="2200" b="1" dirty="0"/>
              <a:t>Accompagner </a:t>
            </a:r>
          </a:p>
          <a:p>
            <a:pPr algn="ctr">
              <a:spcAft>
                <a:spcPts val="300"/>
              </a:spcAft>
            </a:pPr>
            <a:endParaRPr lang="fr-FR" sz="2200" b="1" dirty="0"/>
          </a:p>
          <a:p>
            <a:pPr algn="ctr">
              <a:spcAft>
                <a:spcPts val="300"/>
              </a:spcAft>
            </a:pPr>
            <a:r>
              <a:rPr lang="fr-FR" sz="1600" b="1" dirty="0">
                <a:solidFill>
                  <a:schemeClr val="accent1"/>
                </a:solidFill>
              </a:rPr>
              <a:t>Le Bureau accueil-handicap recrute</a:t>
            </a:r>
          </a:p>
          <a:p>
            <a:pPr algn="ctr">
              <a:spcAft>
                <a:spcPts val="300"/>
              </a:spcAft>
            </a:pPr>
            <a:r>
              <a:rPr lang="fr-FR" sz="1400" b="1" dirty="0"/>
              <a:t>(Tuteurs individuels, preneurs de notes)</a:t>
            </a:r>
          </a:p>
          <a:p>
            <a:pPr algn="ctr">
              <a:spcAft>
                <a:spcPts val="300"/>
              </a:spcAft>
            </a:pPr>
            <a:r>
              <a:rPr lang="fr-FR" sz="1400" b="1" dirty="0"/>
              <a:t>Déposer une candidature : </a:t>
            </a:r>
            <a:r>
              <a:rPr lang="fr-FR" sz="1400" b="1" dirty="0">
                <a:solidFill>
                  <a:srgbClr val="FF0000"/>
                </a:solidFill>
              </a:rPr>
              <a:t>lettres-accueilhandicap@sorbonne-universite.fr</a:t>
            </a:r>
          </a:p>
          <a:p>
            <a:pPr algn="ctr">
              <a:spcAft>
                <a:spcPts val="300"/>
              </a:spcAft>
            </a:pPr>
            <a:endParaRPr lang="fr-FR" sz="1400" b="1" dirty="0"/>
          </a:p>
          <a:p>
            <a:pPr algn="ctr">
              <a:spcAft>
                <a:spcPts val="300"/>
              </a:spcAft>
            </a:pPr>
            <a:endParaRPr lang="fr-FR" sz="1400" b="1" dirty="0"/>
          </a:p>
          <a:p>
            <a:pPr>
              <a:spcAft>
                <a:spcPts val="300"/>
              </a:spcAft>
            </a:pPr>
            <a:endParaRPr lang="fr-FR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008545" y="1306132"/>
            <a:ext cx="7296323" cy="646331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lvl="1" algn="ctr"/>
            <a:r>
              <a:rPr lang="fr-FR" sz="3000" b="1" dirty="0">
                <a:solidFill>
                  <a:schemeClr val="tx2">
                    <a:lumMod val="75000"/>
                  </a:schemeClr>
                </a:solidFill>
              </a:rPr>
              <a:t>Le Bureau accueil-handicap</a:t>
            </a:r>
          </a:p>
          <a:p>
            <a:pPr algn="ctr"/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08E4287-F325-F5FA-C3C7-8F487D0D23B8}"/>
              </a:ext>
            </a:extLst>
          </p:cNvPr>
          <p:cNvSpPr txBox="1"/>
          <p:nvPr/>
        </p:nvSpPr>
        <p:spPr>
          <a:xfrm>
            <a:off x="1262806" y="4653136"/>
            <a:ext cx="6618387" cy="1577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fr-FR" sz="1400" b="1" dirty="0">
                <a:solidFill>
                  <a:srgbClr val="161D4F"/>
                </a:solidFill>
              </a:rPr>
              <a:t>Le Bureau Accueil-handicap reçoit toute l’année sur rendez-vous </a:t>
            </a:r>
          </a:p>
          <a:p>
            <a:pPr algn="ctr">
              <a:spcAft>
                <a:spcPts val="300"/>
              </a:spcAft>
            </a:pPr>
            <a:r>
              <a:rPr lang="fr-FR" sz="1400" b="1" dirty="0">
                <a:solidFill>
                  <a:srgbClr val="161D4F"/>
                </a:solidFill>
              </a:rPr>
              <a:t>du lundi au jeudi de 9h à 12h et de 14h à 16h30, 18 rue de la Sorbonne.</a:t>
            </a:r>
          </a:p>
          <a:p>
            <a:pPr algn="ctr">
              <a:spcAft>
                <a:spcPts val="300"/>
              </a:spcAft>
            </a:pPr>
            <a:r>
              <a:rPr lang="fr-FR" sz="1400" b="1" dirty="0">
                <a:solidFill>
                  <a:srgbClr val="161D4F"/>
                </a:solidFill>
              </a:rPr>
              <a:t>Permanence à Clignancourt les mercredis de 9h30 à 18h30 </a:t>
            </a:r>
          </a:p>
          <a:p>
            <a:pPr algn="ctr">
              <a:spcAft>
                <a:spcPts val="300"/>
              </a:spcAft>
            </a:pPr>
            <a:r>
              <a:rPr lang="fr-FR" sz="1400" b="1" dirty="0">
                <a:solidFill>
                  <a:srgbClr val="161D4F"/>
                </a:solidFill>
              </a:rPr>
              <a:t>(pôle santé, salle R25)</a:t>
            </a:r>
          </a:p>
          <a:p>
            <a:pPr algn="ctr">
              <a:spcAft>
                <a:spcPts val="300"/>
              </a:spcAft>
            </a:pPr>
            <a:r>
              <a:rPr lang="fr-FR" sz="1400" b="1" dirty="0">
                <a:solidFill>
                  <a:schemeClr val="tx2"/>
                </a:solidFill>
              </a:rPr>
              <a:t> Prise de rdv uniquement en ligne : </a:t>
            </a:r>
            <a:r>
              <a:rPr lang="fr-FR" sz="1400" b="1" dirty="0">
                <a:solidFill>
                  <a:srgbClr val="FF0000"/>
                </a:solidFill>
                <a:hlinkClick r:id="rId2"/>
              </a:rPr>
              <a:t>https://rdv-deve.sorbonne-universite.fr/</a:t>
            </a:r>
            <a:endParaRPr lang="fr-FR" sz="1400" b="1" dirty="0">
              <a:solidFill>
                <a:srgbClr val="FF0000"/>
              </a:solidFill>
            </a:endParaRPr>
          </a:p>
          <a:p>
            <a:pPr algn="ctr">
              <a:spcAft>
                <a:spcPts val="300"/>
              </a:spcAft>
            </a:pPr>
            <a:endParaRPr lang="fr-FR" sz="1400" b="1" dirty="0">
              <a:solidFill>
                <a:srgbClr val="161D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345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8" y="930786"/>
            <a:ext cx="7535862" cy="553998"/>
          </a:xfrm>
          <a:noFill/>
        </p:spPr>
        <p:txBody>
          <a:bodyPr wrap="square" lIns="36000" tIns="0" rIns="36000" bIns="0" rtlCol="0">
            <a:spAutoFit/>
          </a:bodyPr>
          <a:lstStyle/>
          <a:p>
            <a:pPr marL="64008" algn="ctr"/>
            <a:r>
              <a:rPr lang="fr-FR" sz="4000" dirty="0">
                <a:ea typeface="+mn-ea"/>
                <a:cs typeface="+mn-cs"/>
              </a:rPr>
              <a:t> </a:t>
            </a:r>
            <a:endParaRPr lang="fr-F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827584" y="1700808"/>
            <a:ext cx="7956624" cy="4607917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dirty="0"/>
              <a:t>Prendre rendez avec le Bureau accueil-handicap le plus tôt possible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dirty="0"/>
              <a:t>L’accueil-handicap fixe un rendez-vous et propose des aménagements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dirty="0"/>
              <a:t>Puis prendre rendez-vous avec un médecin du </a:t>
            </a:r>
            <a:r>
              <a:rPr lang="fr-FR" dirty="0" err="1"/>
              <a:t>SSE</a:t>
            </a:r>
            <a:endParaRPr lang="fr-FR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dirty="0"/>
              <a:t>Le </a:t>
            </a:r>
            <a:r>
              <a:rPr lang="fr-FR" dirty="0" err="1"/>
              <a:t>SSE</a:t>
            </a:r>
            <a:r>
              <a:rPr lang="fr-FR" dirty="0"/>
              <a:t> établit un avis médical, valide les aménagements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Le Bureau accueil-handicap édite une décision d’aménagements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Elle est transmise </a:t>
            </a:r>
          </a:p>
          <a:p>
            <a:r>
              <a:rPr lang="fr-FR" dirty="0"/>
              <a:t>	- à l’</a:t>
            </a:r>
            <a:r>
              <a:rPr lang="fr-FR" dirty="0" err="1"/>
              <a:t>intéressé.e</a:t>
            </a:r>
            <a:endParaRPr lang="fr-FR" dirty="0"/>
          </a:p>
          <a:p>
            <a:r>
              <a:rPr lang="fr-FR" dirty="0"/>
              <a:t>	- au secrétariat pédagogique de son UFR</a:t>
            </a:r>
          </a:p>
          <a:p>
            <a:r>
              <a:rPr lang="fr-FR" dirty="0"/>
              <a:t>	- à l’</a:t>
            </a:r>
            <a:r>
              <a:rPr lang="fr-FR" dirty="0" err="1"/>
              <a:t>enseignant.e</a:t>
            </a:r>
            <a:r>
              <a:rPr lang="fr-FR" dirty="0"/>
              <a:t> référent handicap</a:t>
            </a:r>
          </a:p>
          <a:p>
            <a:r>
              <a:rPr lang="fr-FR" dirty="0"/>
              <a:t>	- au service des examens (le cas échéant) </a:t>
            </a:r>
          </a:p>
          <a:p>
            <a:pPr>
              <a:spcAft>
                <a:spcPts val="600"/>
              </a:spcAft>
            </a:pPr>
            <a:r>
              <a:rPr lang="fr-FR" dirty="0"/>
              <a:t>	- à tout service ou personnel concerné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* Pour communiquer avec l’accueil-handicap, utilisez toujours votre adresse Sorbonne.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965957" y="1054477"/>
            <a:ext cx="7535862" cy="646331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lvl="1" algn="ctr"/>
            <a:r>
              <a:rPr lang="fr-FR" sz="3000" b="1" dirty="0">
                <a:solidFill>
                  <a:schemeClr val="tx2">
                    <a:lumMod val="75000"/>
                  </a:schemeClr>
                </a:solidFill>
              </a:rPr>
              <a:t>Procédure de demande d’aménagements</a:t>
            </a:r>
          </a:p>
          <a:p>
            <a:endParaRPr lang="fr-FR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650608"/>
      </p:ext>
    </p:extLst>
  </p:cSld>
  <p:clrMapOvr>
    <a:masterClrMapping/>
  </p:clrMapOvr>
</p:sld>
</file>

<file path=ppt/theme/theme1.xml><?xml version="1.0" encoding="utf-8"?>
<a:theme xmlns:a="http://schemas.openxmlformats.org/drawingml/2006/main" name="Sorbonne Université Lettres 4x3 v1">
  <a:themeElements>
    <a:clrScheme name="Sorbonne Université_Couleurs">
      <a:dk1>
        <a:sysClr val="windowText" lastClr="000000"/>
      </a:dk1>
      <a:lt1>
        <a:sysClr val="window" lastClr="FFFFFF"/>
      </a:lt1>
      <a:dk2>
        <a:srgbClr val="1D2769"/>
      </a:dk2>
      <a:lt2>
        <a:srgbClr val="EAE8E5"/>
      </a:lt2>
      <a:accent1>
        <a:srgbClr val="E6332A"/>
      </a:accent1>
      <a:accent2>
        <a:srgbClr val="1D2769"/>
      </a:accent2>
      <a:accent3>
        <a:srgbClr val="52B5E5"/>
      </a:accent3>
      <a:accent4>
        <a:srgbClr val="FFB700"/>
      </a:accent4>
      <a:accent5>
        <a:srgbClr val="AC182E"/>
      </a:accent5>
      <a:accent6>
        <a:srgbClr val="58585A"/>
      </a:accent6>
      <a:hlink>
        <a:srgbClr val="E6332A"/>
      </a:hlink>
      <a:folHlink>
        <a:srgbClr val="E6332A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solidFill>
            <a:schemeClr val="accent4"/>
          </a:solidFill>
        </a:ln>
      </a:spPr>
      <a:bodyPr lIns="36000" tIns="36000" rIns="36000" bIns="36000" rtlCol="0" anchor="ctr"/>
      <a:lstStyle>
        <a:defPPr algn="ctr">
          <a:defRPr sz="1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0" rIns="36000" bIns="0" rtlCol="0">
        <a:spAutoFit/>
      </a:bodyPr>
      <a:lstStyle>
        <a:defPPr>
          <a:defRPr sz="120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4272</TotalTime>
  <Words>880</Words>
  <Application>Microsoft Office PowerPoint</Application>
  <PresentationFormat>Affichage à l'écran (4:3)</PresentationFormat>
  <Paragraphs>134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Sorbonne Université Lettres 4x3 v1</vt:lpstr>
      <vt:lpstr>Santé et  accompagnement du handicap</vt:lpstr>
      <vt:lpstr>Infirmerie</vt:lpstr>
      <vt:lpstr>Consultations médicales</vt:lpstr>
      <vt:lpstr>Accueil santé mentale</vt:lpstr>
      <vt:lpstr>Permanences du pôle santé (Clignancourt)</vt:lpstr>
      <vt:lpstr>Présentation PowerPoint</vt:lpstr>
      <vt:lpstr> </vt:lpstr>
      <vt:lpstr> </vt:lpstr>
      <vt:lpstr> </vt:lpstr>
      <vt:lpstr> </vt:lpstr>
      <vt:lpstr> </vt:lpstr>
      <vt:lpstr>Les dispositifs d’entraide étudiante</vt:lpstr>
      <vt:lpstr>Les dispositifs d’entraide étudiante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PARCOURSUP</dc:title>
  <dc:creator>Gnintiba SILIADIN</dc:creator>
  <cp:lastModifiedBy>Reader_2</cp:lastModifiedBy>
  <cp:revision>365</cp:revision>
  <cp:lastPrinted>2021-01-15T15:25:15Z</cp:lastPrinted>
  <dcterms:created xsi:type="dcterms:W3CDTF">2018-01-25T10:12:59Z</dcterms:created>
  <dcterms:modified xsi:type="dcterms:W3CDTF">2025-09-03T06:53:00Z</dcterms:modified>
</cp:coreProperties>
</file>