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_rels/.rels" ContentType="application/vnd.openxmlformats-package.relationship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slideMasters/_rels/slideMaster6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media/image1.png" ContentType="image/png"/>
  <Override PartName="/ppt/media/image4.png" ContentType="image/png"/>
  <Override PartName="/ppt/media/image5.png" ContentType="image/png"/>
  <Override PartName="/ppt/media/image13.png" ContentType="image/png"/>
  <Override PartName="/ppt/media/image7.png" ContentType="image/png"/>
  <Override PartName="/ppt/media/image15.png" ContentType="image/png"/>
  <Override PartName="/ppt/media/image6.png" ContentType="image/png"/>
  <Override PartName="/ppt/media/image14.png" ContentType="image/png"/>
  <Override PartName="/ppt/media/image10.jpeg" ContentType="image/jpeg"/>
  <Override PartName="/ppt/media/image11.png" ContentType="image/png"/>
  <Override PartName="/ppt/media/image3.png" ContentType="image/png"/>
  <Override PartName="/ppt/media/image2.png" ContentType="image/png"/>
  <Override PartName="/ppt/media/image12.jpeg" ContentType="image/jpeg"/>
  <Override PartName="/ppt/media/image19.png" ContentType="image/png"/>
  <Override PartName="/ppt/media/image18.png" ContentType="image/png"/>
  <Override PartName="/ppt/media/image8.png" ContentType="image/png"/>
  <Override PartName="/ppt/media/image20.png" ContentType="image/png"/>
  <Override PartName="/ppt/media/image16.jpeg" ContentType="image/jpeg"/>
  <Override PartName="/ppt/media/image9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6.png" ContentType="image/png"/>
  <Override PartName="/ppt/media/image29.png" ContentType="image/png"/>
  <Override PartName="/ppt/media/image27.png" ContentType="image/png"/>
  <Override PartName="/ppt/media/image24.png" ContentType="image/png"/>
  <Override PartName="/ppt/media/image30.png" ContentType="image/png"/>
  <Override PartName="/ppt/media/image17.png" ContentType="image/png"/>
  <Override PartName="/ppt/media/image28.png" ContentType="image/png"/>
  <Override PartName="/ppt/media/image25.png" ContentType="image/png"/>
  <Override PartName="/ppt/media/image31.png" ContentType="image/png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9.xml.rels" ContentType="application/vnd.openxmlformats-package.relationships+xml"/>
  <Override PartName="/ppt/slides/_rels/slide12.xml.rels" ContentType="application/vnd.openxmlformats-package.relationships+xml"/>
  <Override PartName="/ppt/slides/_rels/slide8.xml.rels" ContentType="application/vnd.openxmlformats-package.relationships+xml"/>
  <Override PartName="/ppt/slides/_rels/slide11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18.xml.rels" ContentType="application/vnd.openxmlformats-package.relationships+xml"/>
  <Override PartName="/ppt/slides/_rels/slide3.xml.rels" ContentType="application/vnd.openxmlformats-package.relationships+xml"/>
  <Override PartName="/ppt/slides/_rels/slide17.xml.rels" ContentType="application/vnd.openxmlformats-package.relationships+xml"/>
  <Override PartName="/ppt/slides/_rels/slide2.xml.rels" ContentType="application/vnd.openxmlformats-package.relationships+xml"/>
  <Override PartName="/ppt/slides/_rels/slide16.xml.rels" ContentType="application/vnd.openxmlformats-package.relationships+xml"/>
  <Override PartName="/ppt/slides/_rels/slide7.xml.rels" ContentType="application/vnd.openxmlformats-package.relationships+xml"/>
  <Override PartName="/ppt/slides/_rels/slide10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5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2" r:id="rId3"/>
    <p:sldMasterId id="2147483654" r:id="rId4"/>
    <p:sldMasterId id="2147483656" r:id="rId5"/>
    <p:sldMasterId id="2147483658" r:id="rId6"/>
    <p:sldMasterId id="2147483660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18288000" cy="10287000"/>
  <p:notesSz cx="6735763" cy="98663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1D90BE7B-5CAF-4A47-8CB9-4FDE44527A4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360908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EFFCA56-5886-46D3-B3D6-FF369CD0E9D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2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360908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8929643-863E-4AFB-BA91-EA8AB251419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2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360908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1085174-48B4-4FC0-A5FD-0B1F1F510D1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5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360908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96CD63C-82EC-450D-8BA9-C672C6706FB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8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360908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A1FAC463-3212-4EAC-ABC9-F598EEEF821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1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360908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95BAA75B-3257-4C01-9B11-DFBACE1E3CE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4"/>
          </p:nvPr>
        </p:nvSpPr>
        <p:spPr/>
        <p:txBody>
          <a:bodyPr/>
          <a:p>
            <a:r>
              <a:rPr lang="fr-FR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exte + 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5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7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bg object 16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3609080" cy="3048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Click to edit the title text format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ftr" idx="1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&lt;footer&gt;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dt" idx="2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def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&lt;date/time&gt;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sldNum" idx="3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448913FB-3F92-44D3-B2BD-10BADA55844A}" type="slidenum">
              <a: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&lt;number&gt;</a:t>
            </a:fld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Calibri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Calibri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Calibri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g object 16" hidden="1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" name="bg object 16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2" name="bg object 17" descr=""/>
          <p:cNvPicPr/>
          <p:nvPr/>
        </p:nvPicPr>
        <p:blipFill>
          <a:blip r:embed="rId2"/>
          <a:stretch/>
        </p:blipFill>
        <p:spPr>
          <a:xfrm>
            <a:off x="12039120" y="7413480"/>
            <a:ext cx="2828520" cy="11332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" name="bg object 18"/>
          <p:cNvSpPr/>
          <p:nvPr/>
        </p:nvSpPr>
        <p:spPr>
          <a:xfrm>
            <a:off x="1798200" y="6750720"/>
            <a:ext cx="1228320" cy="1228320"/>
          </a:xfrm>
          <a:custGeom>
            <a:avLst/>
            <a:gdLst>
              <a:gd name="textAreaLeft" fmla="*/ 0 w 1228320"/>
              <a:gd name="textAreaRight" fmla="*/ 1228680 w 1228320"/>
              <a:gd name="textAreaTop" fmla="*/ 0 h 1228320"/>
              <a:gd name="textAreaBottom" fmla="*/ 1228680 h 1228320"/>
            </a:gdLst>
            <a:ahLst/>
            <a:rect l="textAreaLeft" t="textAreaTop" r="textAreaRight" b="textAreaBottom"/>
            <a:pathLst>
              <a:path w="1228725" h="1228725">
                <a:moveTo>
                  <a:pt x="614362" y="1228724"/>
                </a:moveTo>
                <a:lnTo>
                  <a:pt x="566333" y="1226877"/>
                </a:lnTo>
                <a:lnTo>
                  <a:pt x="519318" y="1221425"/>
                </a:lnTo>
                <a:lnTo>
                  <a:pt x="473453" y="1212506"/>
                </a:lnTo>
                <a:lnTo>
                  <a:pt x="428874" y="1200254"/>
                </a:lnTo>
                <a:lnTo>
                  <a:pt x="385719" y="1184808"/>
                </a:lnTo>
                <a:lnTo>
                  <a:pt x="344123" y="1166303"/>
                </a:lnTo>
                <a:lnTo>
                  <a:pt x="304223" y="1144875"/>
                </a:lnTo>
                <a:lnTo>
                  <a:pt x="266154" y="1120661"/>
                </a:lnTo>
                <a:lnTo>
                  <a:pt x="230054" y="1093797"/>
                </a:lnTo>
                <a:lnTo>
                  <a:pt x="196058" y="1064420"/>
                </a:lnTo>
                <a:lnTo>
                  <a:pt x="164304" y="1032665"/>
                </a:lnTo>
                <a:lnTo>
                  <a:pt x="134926" y="998670"/>
                </a:lnTo>
                <a:lnTo>
                  <a:pt x="108063" y="962570"/>
                </a:lnTo>
                <a:lnTo>
                  <a:pt x="83849" y="924501"/>
                </a:lnTo>
                <a:lnTo>
                  <a:pt x="62421" y="884601"/>
                </a:lnTo>
                <a:lnTo>
                  <a:pt x="43916" y="843005"/>
                </a:lnTo>
                <a:lnTo>
                  <a:pt x="28469" y="799849"/>
                </a:lnTo>
                <a:lnTo>
                  <a:pt x="16218" y="755271"/>
                </a:lnTo>
                <a:lnTo>
                  <a:pt x="7299" y="709406"/>
                </a:lnTo>
                <a:lnTo>
                  <a:pt x="1847" y="662391"/>
                </a:lnTo>
                <a:lnTo>
                  <a:pt x="0" y="614362"/>
                </a:lnTo>
                <a:lnTo>
                  <a:pt x="1847" y="566333"/>
                </a:lnTo>
                <a:lnTo>
                  <a:pt x="7299" y="519318"/>
                </a:lnTo>
                <a:lnTo>
                  <a:pt x="16218" y="473453"/>
                </a:lnTo>
                <a:lnTo>
                  <a:pt x="28469" y="428874"/>
                </a:lnTo>
                <a:lnTo>
                  <a:pt x="43916" y="385719"/>
                </a:lnTo>
                <a:lnTo>
                  <a:pt x="62421" y="344123"/>
                </a:lnTo>
                <a:lnTo>
                  <a:pt x="83849" y="304223"/>
                </a:lnTo>
                <a:lnTo>
                  <a:pt x="108063" y="266154"/>
                </a:lnTo>
                <a:lnTo>
                  <a:pt x="134926" y="230054"/>
                </a:lnTo>
                <a:lnTo>
                  <a:pt x="164304" y="196058"/>
                </a:lnTo>
                <a:lnTo>
                  <a:pt x="196058" y="164304"/>
                </a:lnTo>
                <a:lnTo>
                  <a:pt x="230054" y="134926"/>
                </a:lnTo>
                <a:lnTo>
                  <a:pt x="266154" y="108063"/>
                </a:lnTo>
                <a:lnTo>
                  <a:pt x="304223" y="83849"/>
                </a:lnTo>
                <a:lnTo>
                  <a:pt x="344123" y="62421"/>
                </a:lnTo>
                <a:lnTo>
                  <a:pt x="385719" y="43916"/>
                </a:lnTo>
                <a:lnTo>
                  <a:pt x="428874" y="28469"/>
                </a:lnTo>
                <a:lnTo>
                  <a:pt x="473453" y="16218"/>
                </a:lnTo>
                <a:lnTo>
                  <a:pt x="519318" y="7299"/>
                </a:lnTo>
                <a:lnTo>
                  <a:pt x="566333" y="1847"/>
                </a:lnTo>
                <a:lnTo>
                  <a:pt x="614362" y="0"/>
                </a:lnTo>
                <a:lnTo>
                  <a:pt x="662391" y="1847"/>
                </a:lnTo>
                <a:lnTo>
                  <a:pt x="709406" y="7299"/>
                </a:lnTo>
                <a:lnTo>
                  <a:pt x="755271" y="16218"/>
                </a:lnTo>
                <a:lnTo>
                  <a:pt x="799849" y="28469"/>
                </a:lnTo>
                <a:lnTo>
                  <a:pt x="843005" y="43916"/>
                </a:lnTo>
                <a:lnTo>
                  <a:pt x="884601" y="62421"/>
                </a:lnTo>
                <a:lnTo>
                  <a:pt x="924501" y="83849"/>
                </a:lnTo>
                <a:lnTo>
                  <a:pt x="962570" y="108063"/>
                </a:lnTo>
                <a:lnTo>
                  <a:pt x="982471" y="122872"/>
                </a:lnTo>
                <a:lnTo>
                  <a:pt x="614362" y="122872"/>
                </a:lnTo>
                <a:lnTo>
                  <a:pt x="567108" y="125127"/>
                </a:lnTo>
                <a:lnTo>
                  <a:pt x="521107" y="131753"/>
                </a:lnTo>
                <a:lnTo>
                  <a:pt x="476568" y="142542"/>
                </a:lnTo>
                <a:lnTo>
                  <a:pt x="433699" y="157287"/>
                </a:lnTo>
                <a:lnTo>
                  <a:pt x="392706" y="175780"/>
                </a:lnTo>
                <a:lnTo>
                  <a:pt x="353799" y="197812"/>
                </a:lnTo>
                <a:lnTo>
                  <a:pt x="317185" y="223177"/>
                </a:lnTo>
                <a:lnTo>
                  <a:pt x="283071" y="251666"/>
                </a:lnTo>
                <a:lnTo>
                  <a:pt x="251666" y="283071"/>
                </a:lnTo>
                <a:lnTo>
                  <a:pt x="223177" y="317185"/>
                </a:lnTo>
                <a:lnTo>
                  <a:pt x="197812" y="353799"/>
                </a:lnTo>
                <a:lnTo>
                  <a:pt x="175780" y="392706"/>
                </a:lnTo>
                <a:lnTo>
                  <a:pt x="157287" y="433699"/>
                </a:lnTo>
                <a:lnTo>
                  <a:pt x="142542" y="476568"/>
                </a:lnTo>
                <a:lnTo>
                  <a:pt x="131753" y="521107"/>
                </a:lnTo>
                <a:lnTo>
                  <a:pt x="125127" y="567108"/>
                </a:lnTo>
                <a:lnTo>
                  <a:pt x="122872" y="614362"/>
                </a:lnTo>
                <a:lnTo>
                  <a:pt x="125127" y="661616"/>
                </a:lnTo>
                <a:lnTo>
                  <a:pt x="131753" y="707617"/>
                </a:lnTo>
                <a:lnTo>
                  <a:pt x="142542" y="752156"/>
                </a:lnTo>
                <a:lnTo>
                  <a:pt x="157287" y="795025"/>
                </a:lnTo>
                <a:lnTo>
                  <a:pt x="175780" y="836018"/>
                </a:lnTo>
                <a:lnTo>
                  <a:pt x="197812" y="874925"/>
                </a:lnTo>
                <a:lnTo>
                  <a:pt x="223177" y="911539"/>
                </a:lnTo>
                <a:lnTo>
                  <a:pt x="251666" y="945653"/>
                </a:lnTo>
                <a:lnTo>
                  <a:pt x="283071" y="977058"/>
                </a:lnTo>
                <a:lnTo>
                  <a:pt x="317185" y="1005547"/>
                </a:lnTo>
                <a:lnTo>
                  <a:pt x="353799" y="1030911"/>
                </a:lnTo>
                <a:lnTo>
                  <a:pt x="392706" y="1052944"/>
                </a:lnTo>
                <a:lnTo>
                  <a:pt x="433699" y="1071437"/>
                </a:lnTo>
                <a:lnTo>
                  <a:pt x="476568" y="1086182"/>
                </a:lnTo>
                <a:lnTo>
                  <a:pt x="521107" y="1096971"/>
                </a:lnTo>
                <a:lnTo>
                  <a:pt x="567108" y="1103597"/>
                </a:lnTo>
                <a:lnTo>
                  <a:pt x="614362" y="1105852"/>
                </a:lnTo>
                <a:lnTo>
                  <a:pt x="982471" y="1105852"/>
                </a:lnTo>
                <a:lnTo>
                  <a:pt x="962570" y="1120661"/>
                </a:lnTo>
                <a:lnTo>
                  <a:pt x="924501" y="1144875"/>
                </a:lnTo>
                <a:lnTo>
                  <a:pt x="884601" y="1166303"/>
                </a:lnTo>
                <a:lnTo>
                  <a:pt x="843005" y="1184808"/>
                </a:lnTo>
                <a:lnTo>
                  <a:pt x="799849" y="1200254"/>
                </a:lnTo>
                <a:lnTo>
                  <a:pt x="755271" y="1212506"/>
                </a:lnTo>
                <a:lnTo>
                  <a:pt x="709406" y="1221425"/>
                </a:lnTo>
                <a:lnTo>
                  <a:pt x="662391" y="1226877"/>
                </a:lnTo>
                <a:lnTo>
                  <a:pt x="614362" y="1228724"/>
                </a:lnTo>
                <a:close/>
              </a:path>
              <a:path w="1228725" h="1228725">
                <a:moveTo>
                  <a:pt x="982471" y="1105852"/>
                </a:moveTo>
                <a:lnTo>
                  <a:pt x="614362" y="1105852"/>
                </a:lnTo>
                <a:lnTo>
                  <a:pt x="661616" y="1103597"/>
                </a:lnTo>
                <a:lnTo>
                  <a:pt x="707617" y="1096971"/>
                </a:lnTo>
                <a:lnTo>
                  <a:pt x="752156" y="1086182"/>
                </a:lnTo>
                <a:lnTo>
                  <a:pt x="795025" y="1071437"/>
                </a:lnTo>
                <a:lnTo>
                  <a:pt x="836018" y="1052944"/>
                </a:lnTo>
                <a:lnTo>
                  <a:pt x="874925" y="1030911"/>
                </a:lnTo>
                <a:lnTo>
                  <a:pt x="911539" y="1005547"/>
                </a:lnTo>
                <a:lnTo>
                  <a:pt x="945653" y="977058"/>
                </a:lnTo>
                <a:lnTo>
                  <a:pt x="977058" y="945653"/>
                </a:lnTo>
                <a:lnTo>
                  <a:pt x="1005547" y="911539"/>
                </a:lnTo>
                <a:lnTo>
                  <a:pt x="1030911" y="874925"/>
                </a:lnTo>
                <a:lnTo>
                  <a:pt x="1052944" y="836018"/>
                </a:lnTo>
                <a:lnTo>
                  <a:pt x="1071437" y="795025"/>
                </a:lnTo>
                <a:lnTo>
                  <a:pt x="1086182" y="752156"/>
                </a:lnTo>
                <a:lnTo>
                  <a:pt x="1096971" y="707617"/>
                </a:lnTo>
                <a:lnTo>
                  <a:pt x="1103597" y="661616"/>
                </a:lnTo>
                <a:lnTo>
                  <a:pt x="1105852" y="614362"/>
                </a:lnTo>
                <a:lnTo>
                  <a:pt x="1103597" y="567108"/>
                </a:lnTo>
                <a:lnTo>
                  <a:pt x="1096971" y="521107"/>
                </a:lnTo>
                <a:lnTo>
                  <a:pt x="1086182" y="476568"/>
                </a:lnTo>
                <a:lnTo>
                  <a:pt x="1071437" y="433699"/>
                </a:lnTo>
                <a:lnTo>
                  <a:pt x="1052944" y="392706"/>
                </a:lnTo>
                <a:lnTo>
                  <a:pt x="1030911" y="353799"/>
                </a:lnTo>
                <a:lnTo>
                  <a:pt x="1005547" y="317185"/>
                </a:lnTo>
                <a:lnTo>
                  <a:pt x="977058" y="283071"/>
                </a:lnTo>
                <a:lnTo>
                  <a:pt x="945653" y="251666"/>
                </a:lnTo>
                <a:lnTo>
                  <a:pt x="911539" y="223177"/>
                </a:lnTo>
                <a:lnTo>
                  <a:pt x="874925" y="197812"/>
                </a:lnTo>
                <a:lnTo>
                  <a:pt x="836018" y="175780"/>
                </a:lnTo>
                <a:lnTo>
                  <a:pt x="795025" y="157287"/>
                </a:lnTo>
                <a:lnTo>
                  <a:pt x="752156" y="142542"/>
                </a:lnTo>
                <a:lnTo>
                  <a:pt x="707617" y="131753"/>
                </a:lnTo>
                <a:lnTo>
                  <a:pt x="661616" y="125127"/>
                </a:lnTo>
                <a:lnTo>
                  <a:pt x="614362" y="122872"/>
                </a:lnTo>
                <a:lnTo>
                  <a:pt x="982471" y="122872"/>
                </a:lnTo>
                <a:lnTo>
                  <a:pt x="1032665" y="164304"/>
                </a:lnTo>
                <a:lnTo>
                  <a:pt x="1064420" y="196058"/>
                </a:lnTo>
                <a:lnTo>
                  <a:pt x="1093797" y="230054"/>
                </a:lnTo>
                <a:lnTo>
                  <a:pt x="1120661" y="266154"/>
                </a:lnTo>
                <a:lnTo>
                  <a:pt x="1144875" y="304223"/>
                </a:lnTo>
                <a:lnTo>
                  <a:pt x="1166303" y="344123"/>
                </a:lnTo>
                <a:lnTo>
                  <a:pt x="1184808" y="385719"/>
                </a:lnTo>
                <a:lnTo>
                  <a:pt x="1200254" y="428874"/>
                </a:lnTo>
                <a:lnTo>
                  <a:pt x="1212506" y="473453"/>
                </a:lnTo>
                <a:lnTo>
                  <a:pt x="1221425" y="519318"/>
                </a:lnTo>
                <a:lnTo>
                  <a:pt x="1226877" y="566333"/>
                </a:lnTo>
                <a:lnTo>
                  <a:pt x="1228724" y="614362"/>
                </a:lnTo>
                <a:lnTo>
                  <a:pt x="1226877" y="662391"/>
                </a:lnTo>
                <a:lnTo>
                  <a:pt x="1221425" y="709406"/>
                </a:lnTo>
                <a:lnTo>
                  <a:pt x="1212506" y="755271"/>
                </a:lnTo>
                <a:lnTo>
                  <a:pt x="1200254" y="799849"/>
                </a:lnTo>
                <a:lnTo>
                  <a:pt x="1184808" y="843005"/>
                </a:lnTo>
                <a:lnTo>
                  <a:pt x="1166303" y="884601"/>
                </a:lnTo>
                <a:lnTo>
                  <a:pt x="1144875" y="924501"/>
                </a:lnTo>
                <a:lnTo>
                  <a:pt x="1120661" y="962570"/>
                </a:lnTo>
                <a:lnTo>
                  <a:pt x="1093797" y="998670"/>
                </a:lnTo>
                <a:lnTo>
                  <a:pt x="1064420" y="1032665"/>
                </a:lnTo>
                <a:lnTo>
                  <a:pt x="1032665" y="1064420"/>
                </a:lnTo>
                <a:lnTo>
                  <a:pt x="998670" y="1093797"/>
                </a:lnTo>
                <a:lnTo>
                  <a:pt x="982471" y="1105852"/>
                </a:lnTo>
                <a:close/>
              </a:path>
              <a:path w="1228725" h="1228725">
                <a:moveTo>
                  <a:pt x="491489" y="890825"/>
                </a:moveTo>
                <a:lnTo>
                  <a:pt x="491489" y="337899"/>
                </a:lnTo>
                <a:lnTo>
                  <a:pt x="860107" y="614362"/>
                </a:lnTo>
                <a:lnTo>
                  <a:pt x="491489" y="890825"/>
                </a:lnTo>
                <a:close/>
              </a:path>
            </a:pathLst>
          </a:custGeom>
          <a:solidFill>
            <a:srgbClr val="ffffff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769040" y="3162240"/>
            <a:ext cx="9052920" cy="2633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fr-FR" sz="9500" strike="noStrike" u="none">
                <a:solidFill>
                  <a:srgbClr val="000000"/>
                </a:solidFill>
                <a:uFillTx/>
                <a:latin typeface="Calibri"/>
              </a:rPr>
              <a:t>Click to edit the title text format</a:t>
            </a:r>
            <a:endParaRPr b="0" lang="fr-FR" sz="95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1785600" y="1560960"/>
            <a:ext cx="14006520" cy="2873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Click to edit the outline text format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Second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Third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Fourth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Fifth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Sixth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Seventh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ftr" idx="4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dt" idx="5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def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8" name="PlaceHolder 5"/>
          <p:cNvSpPr>
            <a:spLocks noGrp="1"/>
          </p:cNvSpPr>
          <p:nvPr>
            <p:ph type="sldNum" idx="6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6B43B07-2132-428B-89F6-DBF936EC12BE}" type="slidenum">
              <a: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1</a:t>
            </a:fld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bg object 16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769040" y="3162240"/>
            <a:ext cx="9052920" cy="2633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fr-FR" sz="9500" strike="noStrike" u="none">
                <a:solidFill>
                  <a:srgbClr val="000000"/>
                </a:solidFill>
                <a:uFillTx/>
                <a:latin typeface="Calibri"/>
              </a:rPr>
              <a:t>Click to edit the title text format</a:t>
            </a:r>
            <a:endParaRPr b="0" lang="fr-FR" sz="95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914400" y="2365920"/>
            <a:ext cx="7954920" cy="3091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Click to edit the outline text format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Second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Third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Fourth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Fifth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Sixth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Seventh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9418320" y="2365920"/>
            <a:ext cx="7954920" cy="30917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Click to edit the outline text format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Second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Third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Fourth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Fifth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Sixth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0000" strike="noStrike" u="none">
                <a:solidFill>
                  <a:srgbClr val="000000"/>
                </a:solidFill>
                <a:uFillTx/>
                <a:latin typeface="Calibri"/>
              </a:rPr>
              <a:t>Seventh Outline Level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ftr" idx="7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6" name="PlaceHolder 5"/>
          <p:cNvSpPr>
            <a:spLocks noGrp="1"/>
          </p:cNvSpPr>
          <p:nvPr>
            <p:ph type="dt" idx="8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def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6"/>
          <p:cNvSpPr>
            <a:spLocks noGrp="1"/>
          </p:cNvSpPr>
          <p:nvPr>
            <p:ph type="sldNum" idx="9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1347FF07-967D-40CE-A673-886340E4ECF6}" type="slidenum">
              <a: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1</a:t>
            </a:fld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bg object 16" hidden="1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" name="bg object 16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2" name="bg object 17" descr=""/>
          <p:cNvPicPr/>
          <p:nvPr/>
        </p:nvPicPr>
        <p:blipFill>
          <a:blip r:embed="rId2"/>
          <a:stretch/>
        </p:blipFill>
        <p:spPr>
          <a:xfrm>
            <a:off x="12039120" y="7413480"/>
            <a:ext cx="2828520" cy="11332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1769040" y="3162240"/>
            <a:ext cx="9052920" cy="2633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fr-FR" sz="9500" strike="noStrike" u="none">
                <a:solidFill>
                  <a:srgbClr val="000000"/>
                </a:solidFill>
                <a:uFillTx/>
                <a:latin typeface="Calibri"/>
              </a:rPr>
              <a:t>Click to edit the title text format</a:t>
            </a:r>
            <a:endParaRPr b="0" lang="fr-FR" sz="95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ftr" idx="10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dt" idx="11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def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sldNum" idx="12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A6EC6043-FE38-4464-9C26-02A5B89B2D04}" type="slidenum">
              <a: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1</a:t>
            </a:fld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914400" y="2406960"/>
            <a:ext cx="16458840" cy="5965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Click to edit the outline text format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Second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Third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fr-FR" sz="1800" strike="noStrike" u="none">
                <a:solidFill>
                  <a:srgbClr val="000000"/>
                </a:solidFill>
                <a:uFillTx/>
                <a:latin typeface="Calibri"/>
              </a:rPr>
              <a:t>Fourth Outline Level</a:t>
            </a:r>
            <a:endParaRPr b="0" lang="fr-FR" sz="18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Calibri"/>
              </a:rPr>
              <a:t>Fifth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Calibri"/>
              </a:rPr>
              <a:t>Sixth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fr-FR" sz="2000" strike="noStrike" u="none">
                <a:solidFill>
                  <a:srgbClr val="000000"/>
                </a:solidFill>
                <a:uFillTx/>
                <a:latin typeface="Calibri"/>
              </a:rPr>
              <a:t>Seventh Outline Level</a:t>
            </a:r>
            <a:endParaRPr b="0" lang="fr-FR" sz="2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bg object 16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" name="PlaceHolder 1"/>
          <p:cNvSpPr>
            <a:spLocks noGrp="1"/>
          </p:cNvSpPr>
          <p:nvPr>
            <p:ph type="ftr" idx="13"/>
          </p:nvPr>
        </p:nvSpPr>
        <p:spPr>
          <a:xfrm>
            <a:off x="6217920" y="9567000"/>
            <a:ext cx="585180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fr-FR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fr-FR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dt" idx="14"/>
          </p:nvPr>
        </p:nvSpPr>
        <p:spPr>
          <a:xfrm>
            <a:off x="91440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lnSpc>
                <a:spcPct val="100000"/>
              </a:lnSpc>
              <a:buNone/>
              <a:def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b="0" lang="en-US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 </a:t>
            </a:r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 idx="15"/>
          </p:nvPr>
        </p:nvSpPr>
        <p:spPr>
          <a:xfrm>
            <a:off x="13167360" y="9567000"/>
            <a:ext cx="4205880" cy="514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lnSpc>
                <a:spcPct val="100000"/>
              </a:lnSpc>
              <a:buNone/>
              <a:def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DF52441B-70C5-4B26-9393-AA8CE3B283AE}" type="slidenum">
              <a:rPr b="0" lang="fr-FR" sz="1400" strike="noStrike" u="non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1</a:t>
            </a:fld>
            <a:endParaRPr b="0" lang="fr-FR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chemeClr val="lt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bg object 16"/>
          <p:cNvSpPr/>
          <p:nvPr/>
        </p:nvSpPr>
        <p:spPr>
          <a:xfrm>
            <a:off x="0" y="0"/>
            <a:ext cx="18287640" cy="10286640"/>
          </a:xfrm>
          <a:custGeom>
            <a:avLst/>
            <a:gdLst>
              <a:gd name="textAreaLeft" fmla="*/ 0 w 18287640"/>
              <a:gd name="textAreaRight" fmla="*/ 18288000 w 18287640"/>
              <a:gd name="textAreaTop" fmla="*/ 0 h 10286640"/>
              <a:gd name="textAreaBottom" fmla="*/ 10287000 h 10286640"/>
            </a:gdLst>
            <a:ahLst/>
            <a:rect l="textAreaLeft" t="textAreaTop" r="textAreaRight" b="textAreaBottom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fb600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" name="PlaceHolder 1"/>
          <p:cNvSpPr>
            <a:spLocks noGrp="1"/>
          </p:cNvSpPr>
          <p:nvPr>
            <p:ph type="body"/>
          </p:nvPr>
        </p:nvSpPr>
        <p:spPr>
          <a:xfrm>
            <a:off x="8208000" y="-13680"/>
            <a:ext cx="10079640" cy="9315360"/>
          </a:xfrm>
          <a:prstGeom prst="rect">
            <a:avLst/>
          </a:prstGeom>
          <a:solidFill>
            <a:schemeClr val="lt2"/>
          </a:solidFill>
          <a:ln w="0">
            <a:noFill/>
          </a:ln>
        </p:spPr>
        <p:txBody>
          <a:bodyPr lIns="90000" rIns="90000" tIns="45000" bIns="45000" anchor="ctr">
            <a:normAutofit/>
          </a:bodyPr>
          <a:p>
            <a:pPr indent="0" algn="ctr">
              <a:lnSpc>
                <a:spcPct val="100000"/>
              </a:lnSpc>
              <a:buNone/>
            </a:pPr>
            <a:r>
              <a:rPr b="0" lang="fr-FR" sz="2100" strike="noStrike" u="none">
                <a:solidFill>
                  <a:srgbClr val="000000"/>
                </a:solidFill>
                <a:uFillTx/>
                <a:latin typeface="Calibri"/>
              </a:rPr>
              <a:t>Cliquez sur l'icône pour ajouter une image</a:t>
            </a:r>
            <a:endParaRPr b="0" lang="fr-FR" sz="21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title"/>
          </p:nvPr>
        </p:nvSpPr>
        <p:spPr>
          <a:xfrm>
            <a:off x="2301840" y="1484640"/>
            <a:ext cx="5455080" cy="1714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9500" strike="noStrike" u="none">
                <a:solidFill>
                  <a:schemeClr val="lt1"/>
                </a:solidFill>
                <a:uFillTx/>
                <a:latin typeface="Century Gothic"/>
                <a:ea typeface="Arial"/>
              </a:rPr>
              <a:t>Modifiez le style du titre</a:t>
            </a:r>
            <a:endParaRPr b="0" lang="fr-FR" sz="95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2301840" y="3414600"/>
            <a:ext cx="5473440" cy="6048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210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Modifier les styles du texte du masque</a:t>
            </a:r>
            <a:endParaRPr b="0" lang="fr-FR" sz="21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210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Deuxième niveau</a:t>
            </a:r>
            <a:endParaRPr b="0" lang="fr-FR" sz="21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210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Troisième niveau</a:t>
            </a:r>
            <a:endParaRPr b="0" lang="fr-FR" sz="21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210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Quatrième niveau</a:t>
            </a:r>
            <a:endParaRPr b="0" lang="fr-FR" sz="21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indent="0">
              <a:lnSpc>
                <a:spcPct val="100000"/>
              </a:lnSpc>
              <a:buNone/>
            </a:pPr>
            <a:r>
              <a:rPr b="1" lang="fr-FR" sz="210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Cinquième niveau</a:t>
            </a:r>
            <a:endParaRPr b="0" lang="fr-FR" sz="21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8208000" y="9248040"/>
            <a:ext cx="10079640" cy="1079640"/>
          </a:xfrm>
          <a:prstGeom prst="rect">
            <a:avLst/>
          </a:prstGeom>
          <a:solidFill>
            <a:schemeClr val="accent4"/>
          </a:solidFill>
          <a:ln w="0">
            <a:noFill/>
          </a:ln>
        </p:spPr>
        <p:txBody>
          <a:bodyPr lIns="216000" rIns="108000" tIns="72000" bIns="72000" anchor="ctr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1500" strike="noStrike" u="none" cap="all">
                <a:solidFill>
                  <a:schemeClr val="lt1"/>
                </a:solidFill>
                <a:uFillTx/>
                <a:latin typeface="Calibri"/>
                <a:ea typeface="Arial"/>
              </a:rPr>
              <a:t>Modifier les styles du texte du masque</a:t>
            </a:r>
            <a:endParaRPr b="0" lang="fr-FR" sz="1500" strike="noStrike" u="none">
              <a:solidFill>
                <a:srgbClr val="ffffff"/>
              </a:solidFill>
              <a:uFillTx/>
              <a:latin typeface="Calibri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1500" strike="noStrike" u="none" cap="all">
                <a:solidFill>
                  <a:schemeClr val="lt1"/>
                </a:solidFill>
                <a:uFillTx/>
                <a:latin typeface="Calibri"/>
                <a:ea typeface="Arial"/>
              </a:rPr>
              <a:t>Deuxième niveau</a:t>
            </a:r>
            <a:endParaRPr b="0" lang="fr-FR" sz="1500" strike="noStrike" u="none">
              <a:solidFill>
                <a:srgbClr val="ffffff"/>
              </a:solidFill>
              <a:uFillTx/>
              <a:latin typeface="Calibri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1500" strike="noStrike" u="none" cap="all">
                <a:solidFill>
                  <a:schemeClr val="lt1"/>
                </a:solidFill>
                <a:uFillTx/>
                <a:latin typeface="Calibri"/>
                <a:ea typeface="Arial"/>
              </a:rPr>
              <a:t>Troisième niveau</a:t>
            </a:r>
            <a:endParaRPr b="0" lang="fr-FR" sz="1500" strike="noStrike" u="none">
              <a:solidFill>
                <a:srgbClr val="ffffff"/>
              </a:solidFill>
              <a:uFillTx/>
              <a:latin typeface="Calibri"/>
            </a:endParaRP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fr-FR" sz="1500" strike="noStrike" u="none" cap="all">
                <a:solidFill>
                  <a:schemeClr val="lt1"/>
                </a:solidFill>
                <a:uFillTx/>
                <a:latin typeface="Calibri"/>
                <a:ea typeface="Arial"/>
              </a:rPr>
              <a:t>Quatrième niveau</a:t>
            </a:r>
            <a:endParaRPr b="0" lang="fr-FR" sz="1500" strike="noStrike" u="none">
              <a:solidFill>
                <a:srgbClr val="ffffff"/>
              </a:solidFill>
              <a:uFillTx/>
              <a:latin typeface="Calibri"/>
            </a:endParaRPr>
          </a:p>
          <a:p>
            <a:pPr indent="0">
              <a:lnSpc>
                <a:spcPct val="100000"/>
              </a:lnSpc>
              <a:buNone/>
            </a:pPr>
            <a:r>
              <a:rPr b="1" lang="fr-FR" sz="1500" strike="noStrike" u="none" cap="all">
                <a:solidFill>
                  <a:schemeClr val="lt1"/>
                </a:solidFill>
                <a:uFillTx/>
                <a:latin typeface="Calibri"/>
                <a:ea typeface="Arial"/>
              </a:rPr>
              <a:t>Cinquième niveau</a:t>
            </a:r>
            <a:endParaRPr b="0" lang="fr-FR" sz="1500" strike="noStrike" u="none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1" name="PlaceHolder 5"/>
          <p:cNvSpPr>
            <a:spLocks noGrp="1"/>
          </p:cNvSpPr>
          <p:nvPr>
            <p:ph type="body"/>
          </p:nvPr>
        </p:nvSpPr>
        <p:spPr>
          <a:xfrm>
            <a:off x="2305800" y="9898920"/>
            <a:ext cx="4319640" cy="160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1050" strike="noStrike" u="none" cap="all">
                <a:solidFill>
                  <a:schemeClr val="lt1"/>
                </a:solidFill>
                <a:uFillTx/>
                <a:latin typeface="Calibri"/>
                <a:ea typeface="Arial"/>
              </a:rPr>
              <a:t>TITRE DE LA SECTION</a:t>
            </a:r>
            <a:endParaRPr b="0" lang="fr-FR" sz="105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hyperlink" Target="https://www.youtube.com/watch?v=y_3117JgxKU" TargetMode="External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6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2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slideLayout" Target="../slideLayouts/slideLayout6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slideLayout" Target="../slideLayouts/slideLayout6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hyperlink" Target="http://www.mes.activit&#233;s.sorbonne-unicersite.fr/" TargetMode="External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6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6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image" Target="../media/image15.png"/><Relationship Id="rId3" Type="http://schemas.openxmlformats.org/officeDocument/2006/relationships/slideLayout" Target="../slideLayouts/slideLayout6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6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hyperlink" Target="https://ent.sorbonne-universite.fr/lettres-etudiants/fr/orientation-insertion/plateforme-carriere.html" TargetMode="External"/><Relationship Id="rId2" Type="http://schemas.openxmlformats.org/officeDocument/2006/relationships/hyperlink" Target="mailto:lettres-dosip@sorbonne-universite.fr" TargetMode="External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slideLayout" Target="../slideLayouts/slideLayout6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8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hyperlink" Target="mailto:amandine.wallon@sorbonne-universite.fr" TargetMode="External"/><Relationship Id="rId2" Type="http://schemas.openxmlformats.org/officeDocument/2006/relationships/image" Target="../media/image20.png"/><Relationship Id="rId3" Type="http://schemas.openxmlformats.org/officeDocument/2006/relationships/image" Target="../media/image21.png"/><Relationship Id="rId4" Type="http://schemas.openxmlformats.org/officeDocument/2006/relationships/slideLayout" Target="../slideLayouts/slideLayout6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6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6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6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30.png"/><Relationship Id="rId7" Type="http://schemas.openxmlformats.org/officeDocument/2006/relationships/image" Target="../media/image31.png"/><Relationship Id="rId8" Type="http://schemas.openxmlformats.org/officeDocument/2006/relationships/slideLayout" Target="../slideLayouts/slideLayout6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bject 2"/>
          <p:cNvSpPr/>
          <p:nvPr/>
        </p:nvSpPr>
        <p:spPr>
          <a:xfrm>
            <a:off x="1905120" y="2700000"/>
            <a:ext cx="9248400" cy="1841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fr-FR" sz="12000" spc="275" strike="noStrike" u="none">
                <a:solidFill>
                  <a:srgbClr val="ffffff"/>
                </a:solidFill>
                <a:uFillTx/>
                <a:latin typeface="Arial"/>
              </a:rPr>
              <a:t>La Faculté à</a:t>
            </a:r>
            <a:endParaRPr b="0" lang="fr-FR" sz="1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3" name="object 3"/>
          <p:cNvSpPr/>
          <p:nvPr/>
        </p:nvSpPr>
        <p:spPr>
          <a:xfrm>
            <a:off x="1905120" y="3771000"/>
            <a:ext cx="9753120" cy="1841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12600">
              <a:lnSpc>
                <a:spcPct val="100000"/>
              </a:lnSpc>
              <a:spcBef>
                <a:spcPts val="99"/>
              </a:spcBef>
            </a:pPr>
            <a:r>
              <a:rPr b="1" lang="fr-FR" sz="12000" spc="-11" strike="noStrike" u="none">
                <a:solidFill>
                  <a:srgbClr val="ffffff"/>
                </a:solidFill>
                <a:uFillTx/>
                <a:latin typeface="Arial"/>
              </a:rPr>
              <a:t>mon service</a:t>
            </a:r>
            <a:endParaRPr b="0" lang="fr-FR" sz="1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54" name="object 5" descr=""/>
          <p:cNvPicPr/>
          <p:nvPr/>
        </p:nvPicPr>
        <p:blipFill>
          <a:blip r:embed="rId1"/>
          <a:stretch/>
        </p:blipFill>
        <p:spPr>
          <a:xfrm>
            <a:off x="12039120" y="7413480"/>
            <a:ext cx="2828520" cy="11332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5" name="ZoneTexte 1"/>
          <p:cNvSpPr/>
          <p:nvPr/>
        </p:nvSpPr>
        <p:spPr>
          <a:xfrm>
            <a:off x="1368360" y="7417080"/>
            <a:ext cx="9971640" cy="1582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6000" spc="275" strike="noStrike" u="none">
                <a:solidFill>
                  <a:srgbClr val="ffffff"/>
                </a:solidFill>
                <a:uFillTx/>
                <a:latin typeface="Arial"/>
              </a:rPr>
              <a:t>Rentrée 2026</a:t>
            </a:r>
            <a:endParaRPr b="0" lang="fr-FR" sz="6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fr-FR" sz="2800" spc="275" strike="noStrike" u="none">
                <a:solidFill>
                  <a:srgbClr val="ffffff"/>
                </a:solidFill>
                <a:uFillTx/>
                <a:latin typeface="Arial"/>
                <a:hlinkClick r:id="rId2"/>
              </a:rPr>
              <a:t>https://www.youtube.com/watch?v=y_3117JgxKU</a:t>
            </a:r>
            <a:endParaRPr b="0" lang="fr-FR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123080" y="2004840"/>
            <a:ext cx="10041480" cy="93636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marL="12600" indent="0" algn="ctr">
              <a:lnSpc>
                <a:spcPct val="100000"/>
              </a:lnSpc>
              <a:spcBef>
                <a:spcPts val="99"/>
              </a:spcBef>
              <a:buNone/>
            </a:pPr>
            <a:r>
              <a:rPr b="1" lang="fr-FR" sz="6000" spc="334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Calendrier de la rentrée</a:t>
            </a:r>
            <a:endParaRPr b="0" lang="fr-FR" sz="6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graphicFrame>
        <p:nvGraphicFramePr>
          <p:cNvPr id="57" name="Tableau 1"/>
          <p:cNvGraphicFramePr/>
          <p:nvPr/>
        </p:nvGraphicFramePr>
        <p:xfrm>
          <a:off x="3048120" y="3619440"/>
          <a:ext cx="12191760" cy="5040000"/>
        </p:xfrm>
        <a:graphic>
          <a:graphicData uri="http://schemas.openxmlformats.org/drawingml/2006/table">
            <a:tbl>
              <a:tblPr/>
              <a:tblGrid>
                <a:gridCol w="6095880"/>
                <a:gridCol w="6095880"/>
              </a:tblGrid>
              <a:tr h="720000"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002060"/>
                          </a:solidFill>
                          <a:uFillTx/>
                          <a:latin typeface="Arial"/>
                          <a:ea typeface="Arial"/>
                        </a:rPr>
                        <a:t>2 au 10 septembre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bcbcbc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bcbcbc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Réunions de pré-rentrée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bcbcbc"/>
                      </a:solidFill>
                      <a:prstDash val="solid"/>
                    </a:lnR>
                    <a:lnT w="12240">
                      <a:solidFill>
                        <a:srgbClr val="bcbcbc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720000"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7 au 18 septembre 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bcbcbc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Stands pilotes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bcbcbc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720000"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10 septembre au 6 octobre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bcbcbc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Inscriptions pédagogiques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bcbcbc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720000"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8 au 30 septembre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bcbcbc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Forums de la vie étudiante et associative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bcbcbc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720000"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10 septembre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bcbcbc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Welcome Day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bcbcbc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720000"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14 septembre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bcbcbc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Rentrée universitaire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bcbcbc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000000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  <a:tr h="720000"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3 octobre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bcbcbc"/>
                      </a:solidFill>
                      <a:prstDash val="solid"/>
                    </a:lnL>
                    <a:lnR w="12240">
                      <a:solidFill>
                        <a:srgbClr val="000000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bcbcbc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 anchor="ctr">
                      <a:noAutofit/>
                    </a:bodyPr>
                    <a:p>
                      <a:pPr defTabSz="914400"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1" lang="fr-FR" sz="2200" strike="noStrike" u="none">
                          <a:solidFill>
                            <a:srgbClr val="1d2769"/>
                          </a:solidFill>
                          <a:uFillTx/>
                          <a:latin typeface="Arial"/>
                          <a:ea typeface="Arial"/>
                        </a:rPr>
                        <a:t>Rallye des Sorbonnales</a:t>
                      </a:r>
                      <a:endParaRPr b="0" lang="fr-FR" sz="2200" strike="noStrike" u="none">
                        <a:solidFill>
                          <a:srgbClr val="000000"/>
                        </a:solidFill>
                        <a:uFillTx/>
                        <a:latin typeface="Arial"/>
                      </a:endParaRPr>
                    </a:p>
                  </a:txBody>
                  <a:tcPr anchor="ctr" marL="91440" marR="91440">
                    <a:lnL w="12240">
                      <a:solidFill>
                        <a:srgbClr val="000000"/>
                      </a:solidFill>
                      <a:prstDash val="solid"/>
                    </a:lnL>
                    <a:lnR w="12240">
                      <a:solidFill>
                        <a:srgbClr val="bcbcbc"/>
                      </a:solidFill>
                      <a:prstDash val="solid"/>
                    </a:lnR>
                    <a:lnT w="12240">
                      <a:solidFill>
                        <a:srgbClr val="000000"/>
                      </a:solidFill>
                      <a:prstDash val="solid"/>
                    </a:lnT>
                    <a:lnB w="12240">
                      <a:solidFill>
                        <a:srgbClr val="bcbcbc"/>
                      </a:solidFill>
                      <a:prstDash val="solid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1905120" y="2180160"/>
            <a:ext cx="9372240" cy="9054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Les 1</a:t>
            </a:r>
            <a:r>
              <a:rPr b="1" lang="fr-FR" sz="5800" strike="noStrike" u="none" baseline="25000">
                <a:solidFill>
                  <a:schemeClr val="lt1"/>
                </a:solidFill>
                <a:uFillTx/>
                <a:latin typeface="Arial"/>
                <a:ea typeface="Arial"/>
              </a:rPr>
              <a:t>ers</a:t>
            </a: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 pas sur le campus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9" name="object 5"/>
          <p:cNvSpPr/>
          <p:nvPr/>
        </p:nvSpPr>
        <p:spPr>
          <a:xfrm>
            <a:off x="1905120" y="3848040"/>
            <a:ext cx="9372240" cy="3029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Fil jaune et kiosques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En septembre, un numéro unique et gratuit répond à toute question sur la vie universitaire.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Des kiosques d’information sont également ouverts toute l’année sur les campus de Clignancourt, Malesherbes et Michelet.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0" name="Image 8" descr=""/>
          <p:cNvPicPr/>
          <p:nvPr/>
        </p:nvPicPr>
        <p:blipFill>
          <a:blip r:embed="rId1"/>
          <a:stretch/>
        </p:blipFill>
        <p:spPr>
          <a:xfrm>
            <a:off x="15156360" y="7277040"/>
            <a:ext cx="1752120" cy="1752120"/>
          </a:xfrm>
          <a:prstGeom prst="rect">
            <a:avLst/>
          </a:prstGeom>
          <a:noFill/>
          <a:ln w="0">
            <a:noFill/>
          </a:ln>
        </p:spPr>
      </p:pic>
      <p:grpSp>
        <p:nvGrpSpPr>
          <p:cNvPr id="61" name="object 2"/>
          <p:cNvGrpSpPr/>
          <p:nvPr/>
        </p:nvGrpSpPr>
        <p:grpSpPr>
          <a:xfrm>
            <a:off x="12051360" y="2095920"/>
            <a:ext cx="4857120" cy="4865760"/>
            <a:chOff x="12051360" y="2095920"/>
            <a:chExt cx="4857120" cy="4865760"/>
          </a:xfrm>
        </p:grpSpPr>
        <p:pic>
          <p:nvPicPr>
            <p:cNvPr id="62" name="object 3" descr=""/>
            <p:cNvPicPr/>
            <p:nvPr/>
          </p:nvPicPr>
          <p:blipFill>
            <a:blip r:embed="rId2"/>
            <a:srcRect l="7530" t="0" r="14681" b="0"/>
            <a:stretch/>
          </p:blipFill>
          <p:spPr>
            <a:xfrm>
              <a:off x="12127680" y="2248560"/>
              <a:ext cx="4712400" cy="456048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63" name="object 4"/>
            <p:cNvSpPr/>
            <p:nvPr/>
          </p:nvSpPr>
          <p:spPr>
            <a:xfrm>
              <a:off x="12051360" y="2095920"/>
              <a:ext cx="4857120" cy="4865760"/>
            </a:xfrm>
            <a:custGeom>
              <a:avLst/>
              <a:gdLst>
                <a:gd name="textAreaLeft" fmla="*/ 0 w 4857120"/>
                <a:gd name="textAreaRight" fmla="*/ 4857480 w 4857120"/>
                <a:gd name="textAreaTop" fmla="*/ 0 h 4865760"/>
                <a:gd name="textAreaBottom" fmla="*/ 4866120 h 486576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object 2"/>
          <p:cNvGrpSpPr/>
          <p:nvPr/>
        </p:nvGrpSpPr>
        <p:grpSpPr>
          <a:xfrm>
            <a:off x="13356360" y="1542960"/>
            <a:ext cx="1799640" cy="1799640"/>
            <a:chOff x="13356360" y="1542960"/>
            <a:chExt cx="1799640" cy="1799640"/>
          </a:xfrm>
        </p:grpSpPr>
        <p:pic>
          <p:nvPicPr>
            <p:cNvPr id="65" name="object 3" descr=""/>
            <p:cNvPicPr/>
            <p:nvPr/>
          </p:nvPicPr>
          <p:blipFill>
            <a:blip r:embed="rId1"/>
            <a:srcRect l="10973" t="0" r="14630" b="0"/>
            <a:stretch/>
          </p:blipFill>
          <p:spPr>
            <a:xfrm>
              <a:off x="13412880" y="1575360"/>
              <a:ext cx="1717560" cy="173520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66" name="object 4"/>
            <p:cNvSpPr/>
            <p:nvPr/>
          </p:nvSpPr>
          <p:spPr>
            <a:xfrm>
              <a:off x="13356360" y="1542960"/>
              <a:ext cx="1799640" cy="1799640"/>
            </a:xfrm>
            <a:custGeom>
              <a:avLst/>
              <a:gdLst>
                <a:gd name="textAreaLeft" fmla="*/ 0 w 1799640"/>
                <a:gd name="textAreaRight" fmla="*/ 1800000 w 1799640"/>
                <a:gd name="textAreaTop" fmla="*/ 0 h 1799640"/>
                <a:gd name="textAreaBottom" fmla="*/ 1800000 h 179964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1905120" y="1501920"/>
            <a:ext cx="10889280" cy="9054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Santé et bien-être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68" name="object 5"/>
          <p:cNvSpPr/>
          <p:nvPr/>
        </p:nvSpPr>
        <p:spPr>
          <a:xfrm>
            <a:off x="1890720" y="2839320"/>
            <a:ext cx="10061280" cy="604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 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service de santé étudiante (SSE)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vous propose des consultations médicales, psychologiques et spécialisées.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La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 mission égalité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veille au respect de la diversité et lutte contre les discriminations et les violences sexistes et sexuelles.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 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bureau accueil handicap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vous accompagne dans vos démarches pour bénéficier de modalités d’enseignement et d’examen adaptées en cas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   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de besoin.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69" name="Image 8" descr=""/>
          <p:cNvPicPr/>
          <p:nvPr/>
        </p:nvPicPr>
        <p:blipFill>
          <a:blip r:embed="rId2"/>
          <a:stretch/>
        </p:blipFill>
        <p:spPr>
          <a:xfrm>
            <a:off x="15156360" y="7277040"/>
            <a:ext cx="1752120" cy="1752120"/>
          </a:xfrm>
          <a:prstGeom prst="rect">
            <a:avLst/>
          </a:prstGeom>
          <a:noFill/>
          <a:ln w="0">
            <a:noFill/>
          </a:ln>
        </p:spPr>
      </p:pic>
      <p:grpSp>
        <p:nvGrpSpPr>
          <p:cNvPr id="70" name="object 2"/>
          <p:cNvGrpSpPr/>
          <p:nvPr/>
        </p:nvGrpSpPr>
        <p:grpSpPr>
          <a:xfrm>
            <a:off x="13356360" y="3440880"/>
            <a:ext cx="1799640" cy="1799640"/>
            <a:chOff x="13356360" y="3440880"/>
            <a:chExt cx="1799640" cy="1799640"/>
          </a:xfrm>
        </p:grpSpPr>
        <p:pic>
          <p:nvPicPr>
            <p:cNvPr id="71" name="object 3" descr=""/>
            <p:cNvPicPr/>
            <p:nvPr/>
          </p:nvPicPr>
          <p:blipFill>
            <a:blip r:embed="rId3"/>
            <a:srcRect l="12975" t="0" r="12975" b="0"/>
            <a:stretch/>
          </p:blipFill>
          <p:spPr>
            <a:xfrm>
              <a:off x="13412880" y="3472920"/>
              <a:ext cx="1689480" cy="171468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72" name="object 4"/>
            <p:cNvSpPr/>
            <p:nvPr/>
          </p:nvSpPr>
          <p:spPr>
            <a:xfrm>
              <a:off x="13356360" y="3440880"/>
              <a:ext cx="1799640" cy="1799640"/>
            </a:xfrm>
            <a:custGeom>
              <a:avLst/>
              <a:gdLst>
                <a:gd name="textAreaLeft" fmla="*/ 0 w 1799640"/>
                <a:gd name="textAreaRight" fmla="*/ 1800000 w 1799640"/>
                <a:gd name="textAreaTop" fmla="*/ 0 h 1799640"/>
                <a:gd name="textAreaBottom" fmla="*/ 1800000 h 179964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grpSp>
        <p:nvGrpSpPr>
          <p:cNvPr id="73" name="object 2"/>
          <p:cNvGrpSpPr/>
          <p:nvPr/>
        </p:nvGrpSpPr>
        <p:grpSpPr>
          <a:xfrm>
            <a:off x="13356360" y="5338440"/>
            <a:ext cx="1799640" cy="1799640"/>
            <a:chOff x="13356360" y="5338440"/>
            <a:chExt cx="1799640" cy="1799640"/>
          </a:xfrm>
        </p:grpSpPr>
        <p:pic>
          <p:nvPicPr>
            <p:cNvPr id="74" name="object 3" descr=""/>
            <p:cNvPicPr/>
            <p:nvPr/>
          </p:nvPicPr>
          <p:blipFill>
            <a:blip r:embed="rId4"/>
            <a:srcRect l="11105" t="0" r="13619" b="2502"/>
            <a:stretch/>
          </p:blipFill>
          <p:spPr>
            <a:xfrm>
              <a:off x="13384800" y="5401080"/>
              <a:ext cx="1717560" cy="16718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75" name="object 4"/>
            <p:cNvSpPr/>
            <p:nvPr/>
          </p:nvSpPr>
          <p:spPr>
            <a:xfrm>
              <a:off x="13356360" y="5338440"/>
              <a:ext cx="1799640" cy="1799640"/>
            </a:xfrm>
            <a:custGeom>
              <a:avLst/>
              <a:gdLst>
                <a:gd name="textAreaLeft" fmla="*/ 0 w 1799640"/>
                <a:gd name="textAreaRight" fmla="*/ 1800000 w 1799640"/>
                <a:gd name="textAreaTop" fmla="*/ 0 h 1799640"/>
                <a:gd name="textAreaBottom" fmla="*/ 1800000 h 179964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905120" y="1542960"/>
            <a:ext cx="10706760" cy="9054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Aides financières et juridiques</a:t>
            </a:r>
            <a:endParaRPr b="0" lang="fr-FR" sz="56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7" name="object 5"/>
          <p:cNvSpPr/>
          <p:nvPr/>
        </p:nvSpPr>
        <p:spPr>
          <a:xfrm>
            <a:off x="1905120" y="2839320"/>
            <a:ext cx="9974160" cy="6047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>
              <a:lnSpc>
                <a:spcPct val="100000"/>
              </a:lnSpc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Différentes aides sont accessibles selon vos besoins et votre situation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: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Les bourses sur critères sociaux du CROUS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La Contribution Vie Etudiante et de Campus (CVEC) volet "aides sociales"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L’exonération et le remboursement des droits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   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de scolarité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 bureau d’accueil des </a:t>
            </a:r>
            <a:r>
              <a:rPr b="1" i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freemovers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accompagne les étudiantes et étudiants étrangers hors programme d’échange (aides sociales, la santé, vie de campus, titre de séjour, etc.).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78" name="Groupe 9"/>
          <p:cNvGrpSpPr/>
          <p:nvPr/>
        </p:nvGrpSpPr>
        <p:grpSpPr>
          <a:xfrm>
            <a:off x="12647520" y="4567320"/>
            <a:ext cx="2519640" cy="2519640"/>
            <a:chOff x="12647520" y="4567320"/>
            <a:chExt cx="2519640" cy="2519640"/>
          </a:xfrm>
        </p:grpSpPr>
        <p:pic>
          <p:nvPicPr>
            <p:cNvPr id="79" name="Picture 5" descr=""/>
            <p:cNvPicPr/>
            <p:nvPr/>
          </p:nvPicPr>
          <p:blipFill>
            <a:blip r:embed="rId1"/>
            <a:srcRect l="5442" t="4411" r="5725" b="5173"/>
            <a:stretch/>
          </p:blipFill>
          <p:spPr>
            <a:xfrm>
              <a:off x="12721680" y="4604760"/>
              <a:ext cx="2370960" cy="24350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80" name="object 4"/>
            <p:cNvSpPr/>
            <p:nvPr/>
          </p:nvSpPr>
          <p:spPr>
            <a:xfrm>
              <a:off x="12647520" y="4567320"/>
              <a:ext cx="2519640" cy="2519640"/>
            </a:xfrm>
            <a:custGeom>
              <a:avLst/>
              <a:gdLst>
                <a:gd name="textAreaLeft" fmla="*/ 0 w 2519640"/>
                <a:gd name="textAreaRight" fmla="*/ 2520000 w 2519640"/>
                <a:gd name="textAreaTop" fmla="*/ 0 h 2519640"/>
                <a:gd name="textAreaBottom" fmla="*/ 2520000 h 251964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pic>
        <p:nvPicPr>
          <p:cNvPr id="81" name="Image 2" descr=""/>
          <p:cNvPicPr/>
          <p:nvPr/>
        </p:nvPicPr>
        <p:blipFill>
          <a:blip r:embed="rId2"/>
          <a:srcRect l="4633" t="4633" r="4633" b="4633"/>
          <a:stretch/>
        </p:blipFill>
        <p:spPr>
          <a:xfrm>
            <a:off x="15167520" y="7291080"/>
            <a:ext cx="1752840" cy="1752840"/>
          </a:xfrm>
          <a:prstGeom prst="rect">
            <a:avLst/>
          </a:prstGeom>
          <a:noFill/>
          <a:ln w="0">
            <a:noFill/>
          </a:ln>
        </p:spPr>
      </p:pic>
      <p:grpSp>
        <p:nvGrpSpPr>
          <p:cNvPr id="82" name="object 2"/>
          <p:cNvGrpSpPr/>
          <p:nvPr/>
        </p:nvGrpSpPr>
        <p:grpSpPr>
          <a:xfrm>
            <a:off x="12647520" y="1843560"/>
            <a:ext cx="2519640" cy="2519640"/>
            <a:chOff x="12647520" y="1843560"/>
            <a:chExt cx="2519640" cy="2519640"/>
          </a:xfrm>
        </p:grpSpPr>
        <p:pic>
          <p:nvPicPr>
            <p:cNvPr id="83" name="object 3" descr=""/>
            <p:cNvPicPr/>
            <p:nvPr/>
          </p:nvPicPr>
          <p:blipFill>
            <a:blip r:embed="rId3"/>
            <a:srcRect l="11126" t="0" r="12362" b="0"/>
            <a:stretch/>
          </p:blipFill>
          <p:spPr>
            <a:xfrm>
              <a:off x="12687480" y="1888920"/>
              <a:ext cx="2444400" cy="24008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84" name="object 4"/>
            <p:cNvSpPr/>
            <p:nvPr/>
          </p:nvSpPr>
          <p:spPr>
            <a:xfrm>
              <a:off x="12647520" y="1843560"/>
              <a:ext cx="2519640" cy="2519640"/>
            </a:xfrm>
            <a:custGeom>
              <a:avLst/>
              <a:gdLst>
                <a:gd name="textAreaLeft" fmla="*/ 0 w 2519640"/>
                <a:gd name="textAreaRight" fmla="*/ 2520000 w 2519640"/>
                <a:gd name="textAreaTop" fmla="*/ 0 h 2519640"/>
                <a:gd name="textAreaBottom" fmla="*/ 2520000 h 251964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Image 2" descr=""/>
          <p:cNvPicPr/>
          <p:nvPr/>
        </p:nvPicPr>
        <p:blipFill>
          <a:blip r:embed="rId1"/>
          <a:stretch/>
        </p:blipFill>
        <p:spPr>
          <a:xfrm>
            <a:off x="12134520" y="2191320"/>
            <a:ext cx="4653000" cy="46530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86" name="object 4"/>
          <p:cNvSpPr/>
          <p:nvPr/>
        </p:nvSpPr>
        <p:spPr>
          <a:xfrm>
            <a:off x="12039120" y="2093040"/>
            <a:ext cx="4869360" cy="4869000"/>
          </a:xfrm>
          <a:custGeom>
            <a:avLst/>
            <a:gdLst>
              <a:gd name="textAreaLeft" fmla="*/ 0 w 4869360"/>
              <a:gd name="textAreaRight" fmla="*/ 4869720 w 4869360"/>
              <a:gd name="textAreaTop" fmla="*/ 0 h 4869000"/>
              <a:gd name="textAreaBottom" fmla="*/ 4869360 h 4869000"/>
            </a:gdLst>
            <a:ahLst/>
            <a:rect l="textAreaLeft" t="textAreaTop" r="textAreaRight" b="textAreaBottom"/>
            <a:pathLst>
              <a:path w="4869815" h="4869180">
                <a:moveTo>
                  <a:pt x="4869332" y="190881"/>
                </a:moveTo>
                <a:lnTo>
                  <a:pt x="4677486" y="190881"/>
                </a:lnTo>
                <a:lnTo>
                  <a:pt x="4677486" y="4678464"/>
                </a:lnTo>
                <a:lnTo>
                  <a:pt x="4869332" y="4678464"/>
                </a:lnTo>
                <a:lnTo>
                  <a:pt x="4869332" y="190881"/>
                </a:lnTo>
                <a:close/>
              </a:path>
              <a:path w="4869815" h="4869180">
                <a:moveTo>
                  <a:pt x="4869332" y="0"/>
                </a:moveTo>
                <a:lnTo>
                  <a:pt x="0" y="0"/>
                </a:lnTo>
                <a:lnTo>
                  <a:pt x="0" y="190500"/>
                </a:lnTo>
                <a:lnTo>
                  <a:pt x="0" y="4678680"/>
                </a:lnTo>
                <a:lnTo>
                  <a:pt x="0" y="4869180"/>
                </a:lnTo>
                <a:lnTo>
                  <a:pt x="4869332" y="4869180"/>
                </a:lnTo>
                <a:lnTo>
                  <a:pt x="4869332" y="4678680"/>
                </a:lnTo>
                <a:lnTo>
                  <a:pt x="190881" y="4678680"/>
                </a:lnTo>
                <a:lnTo>
                  <a:pt x="190881" y="190500"/>
                </a:lnTo>
                <a:lnTo>
                  <a:pt x="4869332" y="190500"/>
                </a:lnTo>
                <a:lnTo>
                  <a:pt x="4869332" y="0"/>
                </a:lnTo>
                <a:close/>
              </a:path>
            </a:pathLst>
          </a:custGeom>
          <a:solidFill>
            <a:srgbClr val="1d276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790920" y="1285920"/>
            <a:ext cx="9372240" cy="9054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Culture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88" name="object 5"/>
          <p:cNvSpPr/>
          <p:nvPr/>
        </p:nvSpPr>
        <p:spPr>
          <a:xfrm>
            <a:off x="569160" y="2839320"/>
            <a:ext cx="11088720" cy="6353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>
              <a:lnSpc>
                <a:spcPct val="100000"/>
              </a:lnSpc>
            </a:pPr>
            <a:r>
              <a:rPr b="1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Événements et concours étudiants 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Consultez l’Agenda Culture &amp; Société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Ateliers de pratique artistique et culturelle :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Inscriptions à partir du 8 septembre 2026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En option : sur la platefomre des Ipweb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En loisir : sur la plateforme </a:t>
            </a:r>
            <a:r>
              <a:rPr b="1" lang="fr-FR" sz="3000" strike="noStrike" u="sng">
                <a:solidFill>
                  <a:srgbClr val="5f5f5f"/>
                </a:solidFill>
                <a:uFillTx/>
                <a:latin typeface="Century Gothic"/>
                <a:ea typeface="Arial"/>
                <a:hlinkClick r:id="rId2"/>
              </a:rPr>
              <a:t>www.mes.activités.sorbonne-unicersite.fr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Dispositif places offertes :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Tous les mois, des places sont offertes pour des spectacles (théâtre, danse, concert, etc.) 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Appui à la création de projet </a:t>
            </a:r>
            <a:endParaRPr b="0" lang="fr-FR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89" name="Image 3" descr=""/>
          <p:cNvPicPr/>
          <p:nvPr/>
        </p:nvPicPr>
        <p:blipFill>
          <a:blip r:embed="rId3"/>
          <a:srcRect l="6767" t="5683" r="5033" b="6117"/>
          <a:stretch/>
        </p:blipFill>
        <p:spPr>
          <a:xfrm>
            <a:off x="15162120" y="7303680"/>
            <a:ext cx="1763640" cy="17636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Image 8" descr=""/>
          <p:cNvPicPr/>
          <p:nvPr/>
        </p:nvPicPr>
        <p:blipFill>
          <a:blip r:embed="rId1"/>
          <a:stretch/>
        </p:blipFill>
        <p:spPr>
          <a:xfrm>
            <a:off x="13659120" y="2105280"/>
            <a:ext cx="3795480" cy="37954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1" name="object 4"/>
          <p:cNvSpPr/>
          <p:nvPr/>
        </p:nvSpPr>
        <p:spPr>
          <a:xfrm>
            <a:off x="13659120" y="2105280"/>
            <a:ext cx="3795480" cy="3795480"/>
          </a:xfrm>
          <a:custGeom>
            <a:avLst/>
            <a:gdLst>
              <a:gd name="textAreaLeft" fmla="*/ 0 w 3795480"/>
              <a:gd name="textAreaRight" fmla="*/ 3795840 w 3795480"/>
              <a:gd name="textAreaTop" fmla="*/ 0 h 3795480"/>
              <a:gd name="textAreaBottom" fmla="*/ 3795840 h 3795480"/>
            </a:gdLst>
            <a:ahLst/>
            <a:rect l="textAreaLeft" t="textAreaTop" r="textAreaRight" b="textAreaBottom"/>
            <a:pathLst>
              <a:path w="4869815" h="4869180">
                <a:moveTo>
                  <a:pt x="4869332" y="190881"/>
                </a:moveTo>
                <a:lnTo>
                  <a:pt x="4677486" y="190881"/>
                </a:lnTo>
                <a:lnTo>
                  <a:pt x="4677486" y="4678464"/>
                </a:lnTo>
                <a:lnTo>
                  <a:pt x="4869332" y="4678464"/>
                </a:lnTo>
                <a:lnTo>
                  <a:pt x="4869332" y="190881"/>
                </a:lnTo>
                <a:close/>
              </a:path>
              <a:path w="4869815" h="4869180">
                <a:moveTo>
                  <a:pt x="4869332" y="0"/>
                </a:moveTo>
                <a:lnTo>
                  <a:pt x="0" y="0"/>
                </a:lnTo>
                <a:lnTo>
                  <a:pt x="0" y="190500"/>
                </a:lnTo>
                <a:lnTo>
                  <a:pt x="0" y="4678680"/>
                </a:lnTo>
                <a:lnTo>
                  <a:pt x="0" y="4869180"/>
                </a:lnTo>
                <a:lnTo>
                  <a:pt x="4869332" y="4869180"/>
                </a:lnTo>
                <a:lnTo>
                  <a:pt x="4869332" y="4678680"/>
                </a:lnTo>
                <a:lnTo>
                  <a:pt x="190881" y="4678680"/>
                </a:lnTo>
                <a:lnTo>
                  <a:pt x="190881" y="190500"/>
                </a:lnTo>
                <a:lnTo>
                  <a:pt x="4869332" y="190500"/>
                </a:lnTo>
                <a:lnTo>
                  <a:pt x="4869332" y="0"/>
                </a:lnTo>
                <a:close/>
              </a:path>
            </a:pathLst>
          </a:custGeom>
          <a:solidFill>
            <a:srgbClr val="1d276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46920" y="678240"/>
            <a:ext cx="4088880" cy="112104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b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72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Sport</a:t>
            </a:r>
            <a:endParaRPr b="0" lang="fr-FR" sz="72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93" name="ZoneTexte 1"/>
          <p:cNvSpPr/>
          <p:nvPr/>
        </p:nvSpPr>
        <p:spPr>
          <a:xfrm>
            <a:off x="469440" y="2105280"/>
            <a:ext cx="14383440" cy="4844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80 activités gratuites sont proposées chaque semestre !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000" strike="noStrike" u="sng">
                <a:solidFill>
                  <a:schemeClr val="lt1"/>
                </a:solidFill>
                <a:uFillTx/>
                <a:latin typeface="Arial"/>
                <a:ea typeface="Arial"/>
              </a:rPr>
              <a:t>5 types de pratique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Sport en UE (noté), Loisir, Sport à la carte, Sport santé, Compétition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Début des inscriptions sport : </a:t>
            </a:r>
            <a:r>
              <a:rPr b="1" lang="fr-FR" sz="3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Vendredi 11 septembre à 15h </a:t>
            </a:r>
            <a:endParaRPr b="0" lang="fr-FR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UNIQUEMENT EN LIGNE : </a:t>
            </a:r>
            <a:r>
              <a:rPr b="1" lang="fr-FR" sz="3000" strike="noStrike" u="none">
                <a:solidFill>
                  <a:srgbClr val="0070c0"/>
                </a:solidFill>
                <a:uFillTx/>
                <a:latin typeface="Arial"/>
                <a:ea typeface="Arial"/>
              </a:rPr>
              <a:t>https://mes.activites.sorbonne-universite.fr/ 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4" name="Image 7" descr=""/>
          <p:cNvPicPr/>
          <p:nvPr/>
        </p:nvPicPr>
        <p:blipFill>
          <a:blip r:embed="rId2"/>
          <a:srcRect l="7167" t="7333" r="7167" b="7167"/>
          <a:stretch/>
        </p:blipFill>
        <p:spPr>
          <a:xfrm>
            <a:off x="15557040" y="7306920"/>
            <a:ext cx="1752840" cy="17492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5" name="Espace réservé du contenu 2"/>
          <p:cNvSpPr/>
          <p:nvPr/>
        </p:nvSpPr>
        <p:spPr>
          <a:xfrm>
            <a:off x="476280" y="5287680"/>
            <a:ext cx="16487640" cy="4587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 fontScale="92500" lnSpcReduction="19999"/>
          </a:bodyPr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r>
              <a:rPr b="1" i="1" lang="fr-FR" sz="315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MEMO DATES :</a:t>
            </a: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r>
              <a:rPr b="1" i="1" lang="fr-FR" sz="315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- Du 07 au 11 septembre 2026 : Villages Sport/ Tests de condition physique (hall du site Clignancourt)</a:t>
            </a: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r>
              <a:rPr b="1" i="1" lang="fr-FR" sz="315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- Lundi 14 septembre 2026 : Début des cours </a:t>
            </a:r>
            <a:br>
              <a:rPr sz="3150"/>
            </a:br>
            <a:r>
              <a:rPr b="1" i="1" lang="fr-FR" sz="315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- Dimanche 27 septembre 2026 : Clôture des inscriptions en UE </a:t>
            </a: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r>
              <a:rPr b="1" lang="fr-FR" sz="3000" strike="noStrike" u="none">
                <a:solidFill>
                  <a:schemeClr val="lt1"/>
                </a:solidFill>
                <a:uFillTx/>
                <a:latin typeface="Calibri"/>
                <a:ea typeface="Arial"/>
              </a:rPr>
              <a:t>Contact service des sports : </a:t>
            </a:r>
            <a:r>
              <a:rPr b="1" lang="fr-FR" sz="3000" strike="noStrike" u="none">
                <a:solidFill>
                  <a:srgbClr val="0070c0"/>
                </a:solidFill>
                <a:uFillTx/>
                <a:latin typeface="Calibri"/>
                <a:ea typeface="Arial"/>
              </a:rPr>
              <a:t>lettres-sports@sorbonne-universite.fr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r>
              <a:rPr b="0" lang="fr-FR" sz="3150" strike="noStrike" u="none">
                <a:solidFill>
                  <a:schemeClr val="accent1">
                    <a:lumMod val="75000"/>
                  </a:schemeClr>
                </a:solidFill>
                <a:uFillTx/>
                <a:latin typeface="Calibri"/>
                <a:ea typeface="Arial"/>
              </a:rPr>
              <a:t>                                       </a:t>
            </a: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31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fr-FR" sz="15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object 2"/>
          <p:cNvGrpSpPr/>
          <p:nvPr/>
        </p:nvGrpSpPr>
        <p:grpSpPr>
          <a:xfrm>
            <a:off x="12039120" y="2093040"/>
            <a:ext cx="4869360" cy="4869000"/>
            <a:chOff x="12039120" y="2093040"/>
            <a:chExt cx="4869360" cy="4869000"/>
          </a:xfrm>
        </p:grpSpPr>
        <p:pic>
          <p:nvPicPr>
            <p:cNvPr id="97" name="object 3" descr=""/>
            <p:cNvPicPr/>
            <p:nvPr/>
          </p:nvPicPr>
          <p:blipFill>
            <a:blip r:embed="rId1"/>
            <a:srcRect l="23981" t="0" r="23050" b="8960"/>
            <a:stretch/>
          </p:blipFill>
          <p:spPr>
            <a:xfrm>
              <a:off x="12096360" y="2180160"/>
              <a:ext cx="4800240" cy="46393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98" name="object 4"/>
            <p:cNvSpPr/>
            <p:nvPr/>
          </p:nvSpPr>
          <p:spPr>
            <a:xfrm>
              <a:off x="12039120" y="2093040"/>
              <a:ext cx="4869360" cy="4869000"/>
            </a:xfrm>
            <a:custGeom>
              <a:avLst/>
              <a:gdLst>
                <a:gd name="textAreaLeft" fmla="*/ 0 w 4869360"/>
                <a:gd name="textAreaRight" fmla="*/ 4869720 w 4869360"/>
                <a:gd name="textAreaTop" fmla="*/ 0 h 4869000"/>
                <a:gd name="textAreaBottom" fmla="*/ 4869360 h 486900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1905120" y="1254960"/>
            <a:ext cx="9372240" cy="17982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Permanences d’assistance numérique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00" name="object 5"/>
          <p:cNvSpPr/>
          <p:nvPr/>
        </p:nvSpPr>
        <p:spPr>
          <a:xfrm>
            <a:off x="1910880" y="3379320"/>
            <a:ext cx="10116000" cy="5544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>
              <a:lnSpc>
                <a:spcPct val="100000"/>
              </a:lnSpc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Un problème pour accéder aux services numériques de Sorbonne Université ?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Rencontrez-nous sur le stand dans le hall de votre site, 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de 11h à 13h, aux dates suivantes :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Clignancourt : </a:t>
            </a:r>
            <a:r>
              <a:rPr b="0" lang="fr-FR" sz="33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mardi 6 octobre, jeudi 5 novembre, mardi 26 janvier et jeudi 25 février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Malesherbes : </a:t>
            </a:r>
            <a:r>
              <a:rPr b="0" lang="fr-FR" sz="33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mardi 13 octobre, jeudi 12 novembre, mardi 2 février et jeudi 4 mars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IAA Michelet : </a:t>
            </a:r>
            <a:r>
              <a:rPr b="0" lang="fr-FR" sz="33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mardi 20 octobre, jeudi 19 novembre, mardi 9 février et jeudi 11 mars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1" name="Image 9" descr=""/>
          <p:cNvPicPr/>
          <p:nvPr/>
        </p:nvPicPr>
        <p:blipFill>
          <a:blip r:embed="rId2"/>
          <a:stretch/>
        </p:blipFill>
        <p:spPr>
          <a:xfrm>
            <a:off x="15156360" y="7277040"/>
            <a:ext cx="1752840" cy="17528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object 2"/>
          <p:cNvGrpSpPr/>
          <p:nvPr/>
        </p:nvGrpSpPr>
        <p:grpSpPr>
          <a:xfrm>
            <a:off x="12039120" y="2093040"/>
            <a:ext cx="4869360" cy="4869000"/>
            <a:chOff x="12039120" y="2093040"/>
            <a:chExt cx="4869360" cy="4869000"/>
          </a:xfrm>
        </p:grpSpPr>
        <p:pic>
          <p:nvPicPr>
            <p:cNvPr id="103" name="object 3" descr=""/>
            <p:cNvPicPr/>
            <p:nvPr/>
          </p:nvPicPr>
          <p:blipFill>
            <a:blip r:embed="rId1"/>
            <a:srcRect l="23981" t="0" r="23050" b="8960"/>
            <a:stretch/>
          </p:blipFill>
          <p:spPr>
            <a:xfrm>
              <a:off x="12096360" y="2180160"/>
              <a:ext cx="4800240" cy="46393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04" name="object 4"/>
            <p:cNvSpPr/>
            <p:nvPr/>
          </p:nvSpPr>
          <p:spPr>
            <a:xfrm>
              <a:off x="12039120" y="2093040"/>
              <a:ext cx="4869360" cy="4869000"/>
            </a:xfrm>
            <a:custGeom>
              <a:avLst/>
              <a:gdLst>
                <a:gd name="textAreaLeft" fmla="*/ 0 w 4869360"/>
                <a:gd name="textAreaRight" fmla="*/ 4869720 w 4869360"/>
                <a:gd name="textAreaTop" fmla="*/ 0 h 4869000"/>
                <a:gd name="textAreaBottom" fmla="*/ 4869360 h 486900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1905120" y="2180160"/>
            <a:ext cx="9372240" cy="17982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Financer des achats de matériel numérique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06" name="object 5"/>
          <p:cNvSpPr/>
          <p:nvPr/>
        </p:nvSpPr>
        <p:spPr>
          <a:xfrm>
            <a:off x="1910880" y="4351320"/>
            <a:ext cx="9143640" cy="3532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Des réductions et tarifs préférentiels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sont offerts à tous et toutes pour pouvoir s’équiper en ordinateurs et logiciels informatiques (Welcome Pack numérique HP).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Une aide supplémentaire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peut être allouée sur conditions de ressources.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07" name="Image 9" descr=""/>
          <p:cNvPicPr/>
          <p:nvPr/>
        </p:nvPicPr>
        <p:blipFill>
          <a:blip r:embed="rId2"/>
          <a:stretch/>
        </p:blipFill>
        <p:spPr>
          <a:xfrm>
            <a:off x="15156360" y="7277040"/>
            <a:ext cx="1752840" cy="17528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Image 3" descr=""/>
          <p:cNvPicPr/>
          <p:nvPr/>
        </p:nvPicPr>
        <p:blipFill>
          <a:blip r:embed="rId1"/>
          <a:stretch/>
        </p:blipFill>
        <p:spPr>
          <a:xfrm>
            <a:off x="2294640" y="6480"/>
            <a:ext cx="13698360" cy="102736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367280" y="1378440"/>
            <a:ext cx="9372240" cy="9054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Rencontrez-nous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10" name="object 5"/>
          <p:cNvSpPr/>
          <p:nvPr/>
        </p:nvSpPr>
        <p:spPr>
          <a:xfrm>
            <a:off x="1367280" y="2479320"/>
            <a:ext cx="10152720" cy="667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Lors des événements à venir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(Welcome Day, forums de rentrée, permanences sur les campus Clignancourt, et Sorbonne)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Nous retrouver sur l’ENT : </a:t>
            </a:r>
            <a:r>
              <a:rPr b="0" lang="fr-FR" sz="3300" strike="noStrike" u="sng">
                <a:solidFill>
                  <a:srgbClr val="002060"/>
                </a:solidFill>
                <a:uFillTx/>
                <a:latin typeface="Arial"/>
                <a:ea typeface="Arial"/>
                <a:hlinkClick r:id="rId1"/>
              </a:rPr>
              <a:t>ENT/Orientation-Insertion/Plateforme-Carrière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Accueil de la DOSIP, Campus Sorbonne :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Galerie Richelieu, Escalier F, 2</a:t>
            </a:r>
            <a:r>
              <a:rPr b="0" lang="fr-FR" sz="3300" strike="noStrike" u="none" baseline="30000">
                <a:solidFill>
                  <a:schemeClr val="lt1"/>
                </a:solidFill>
                <a:uFillTx/>
                <a:latin typeface="Arial"/>
                <a:ea typeface="Arial"/>
              </a:rPr>
              <a:t>ème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 étage, salle 363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Ouvert du lundi après-midi au vendredi midi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Tél : 01 40 46 26 14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@ :  </a:t>
            </a:r>
            <a:r>
              <a:rPr b="0" lang="fr-FR" sz="3300" strike="noStrike" u="sng">
                <a:solidFill>
                  <a:srgbClr val="002060"/>
                </a:solidFill>
                <a:uFillTx/>
                <a:latin typeface="Arial"/>
                <a:ea typeface="Arial"/>
                <a:hlinkClick r:id="rId2"/>
              </a:rPr>
              <a:t>lettres-dosip@sorbonne-universite.fr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1" name="Rectangle 1"/>
          <p:cNvSpPr/>
          <p:nvPr/>
        </p:nvSpPr>
        <p:spPr>
          <a:xfrm>
            <a:off x="0" y="0"/>
            <a:ext cx="18287640" cy="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tIns="360" bIns="360" anchor="ctr">
            <a:spAutoFit/>
          </a:bodyPr>
          <a:p>
            <a:pPr>
              <a:lnSpc>
                <a:spcPct val="100000"/>
              </a:lnSpc>
            </a:pPr>
            <a:endParaRPr b="0" lang="fr-FR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112" name="object 2"/>
          <p:cNvGrpSpPr/>
          <p:nvPr/>
        </p:nvGrpSpPr>
        <p:grpSpPr>
          <a:xfrm>
            <a:off x="12039120" y="2093040"/>
            <a:ext cx="4869360" cy="4869000"/>
            <a:chOff x="12039120" y="2093040"/>
            <a:chExt cx="4869360" cy="4869000"/>
          </a:xfrm>
        </p:grpSpPr>
        <p:pic>
          <p:nvPicPr>
            <p:cNvPr id="113" name="object 3" descr=""/>
            <p:cNvPicPr/>
            <p:nvPr/>
          </p:nvPicPr>
          <p:blipFill>
            <a:blip r:embed="rId3"/>
            <a:srcRect l="11810" t="0" r="11678" b="0"/>
            <a:stretch/>
          </p:blipFill>
          <p:spPr>
            <a:xfrm>
              <a:off x="12115800" y="2207880"/>
              <a:ext cx="4723920" cy="46393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14" name="object 4"/>
            <p:cNvSpPr/>
            <p:nvPr/>
          </p:nvSpPr>
          <p:spPr>
            <a:xfrm>
              <a:off x="12039120" y="2093040"/>
              <a:ext cx="4869360" cy="4869000"/>
            </a:xfrm>
            <a:custGeom>
              <a:avLst/>
              <a:gdLst>
                <a:gd name="textAreaLeft" fmla="*/ 0 w 4869360"/>
                <a:gd name="textAreaRight" fmla="*/ 4869720 w 4869360"/>
                <a:gd name="textAreaTop" fmla="*/ 0 h 4869000"/>
                <a:gd name="textAreaBottom" fmla="*/ 4869360 h 486900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pic>
        <p:nvPicPr>
          <p:cNvPr id="115" name="Image 2" descr=""/>
          <p:cNvPicPr/>
          <p:nvPr/>
        </p:nvPicPr>
        <p:blipFill>
          <a:blip r:embed="rId4"/>
          <a:srcRect l="9683" t="9683" r="9683" b="9683"/>
          <a:stretch/>
        </p:blipFill>
        <p:spPr>
          <a:xfrm>
            <a:off x="15143400" y="7278840"/>
            <a:ext cx="1752840" cy="17528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ectangle 1"/>
          <p:cNvSpPr/>
          <p:nvPr/>
        </p:nvSpPr>
        <p:spPr>
          <a:xfrm>
            <a:off x="8208000" y="0"/>
            <a:ext cx="10079640" cy="10286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fr-FR" sz="1800" strike="noStrike" u="none">
              <a:solidFill>
                <a:schemeClr val="lt1"/>
              </a:solidFill>
              <a:uFillTx/>
              <a:latin typeface="Calibri"/>
              <a:ea typeface="Arial"/>
            </a:endParaRPr>
          </a:p>
        </p:txBody>
      </p:sp>
      <p:pic>
        <p:nvPicPr>
          <p:cNvPr id="117" name="Espace réservé pour une image  7" descr=""/>
          <p:cNvPicPr/>
          <p:nvPr/>
        </p:nvPicPr>
        <p:blipFill>
          <a:blip r:embed="rId1"/>
          <a:srcRect l="0" t="7397" r="0" b="7397"/>
          <a:stretch/>
        </p:blipFill>
        <p:spPr>
          <a:xfrm>
            <a:off x="8208000" y="485640"/>
            <a:ext cx="10079640" cy="9315360"/>
          </a:xfrm>
          <a:prstGeom prst="rect">
            <a:avLst/>
          </a:prstGeom>
          <a:solidFill>
            <a:schemeClr val="bg2"/>
          </a:solidFill>
          <a:ln w="0">
            <a:noFill/>
          </a:ln>
        </p:spPr>
      </p:pic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862920" y="894960"/>
            <a:ext cx="6894000" cy="2304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Les bibliothèques </a:t>
            </a:r>
            <a:br>
              <a:rPr sz="5800"/>
            </a:b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de Lettres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883800" y="3058920"/>
            <a:ext cx="6891480" cy="6764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Les bibliothèques de Sorbonne Université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indent="0">
              <a:lnSpc>
                <a:spcPct val="100000"/>
              </a:lnSpc>
              <a:buNone/>
            </a:pP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285840" indent="-2858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17 bibliothèques intégrées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285840" indent="-2858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3 pôles documentaires : Lettres, Sciences, Médecine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285840" indent="-28584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Un service de proximité, au cœur des campus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indent="0">
              <a:lnSpc>
                <a:spcPct val="100000"/>
              </a:lnSpc>
              <a:buNone/>
            </a:pP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indent="0">
              <a:lnSpc>
                <a:spcPct val="100000"/>
              </a:lnSpc>
              <a:buNone/>
            </a:pPr>
            <a:r>
              <a:rPr b="1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Le pôle Lettres : 6 bibliothèques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indent="0">
              <a:lnSpc>
                <a:spcPct val="100000"/>
              </a:lnSpc>
              <a:buNone/>
            </a:pP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343080" indent="-343080">
              <a:lnSpc>
                <a:spcPct val="100000"/>
              </a:lnSpc>
              <a:buClr>
                <a:srgbClr val="ffffff"/>
              </a:buClr>
              <a:buFont typeface="Calibri"/>
              <a:buAutoNum type="arabicPeriod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Clignancourt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343080" indent="-343080">
              <a:lnSpc>
                <a:spcPct val="100000"/>
              </a:lnSpc>
              <a:buClr>
                <a:srgbClr val="ffffff"/>
              </a:buClr>
              <a:buFont typeface="Calibri"/>
              <a:buAutoNum type="arabicPeriod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Malesherbes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343080" indent="-343080">
              <a:lnSpc>
                <a:spcPct val="100000"/>
              </a:lnSpc>
              <a:buClr>
                <a:srgbClr val="ffffff"/>
              </a:buClr>
              <a:buFont typeface="Calibri"/>
              <a:buAutoNum type="arabicPeriod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Michelet (Institut d’Art et d’Archéologie)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343080" indent="-343080">
              <a:lnSpc>
                <a:spcPct val="100000"/>
              </a:lnSpc>
              <a:buClr>
                <a:srgbClr val="ffffff"/>
              </a:buClr>
              <a:buFont typeface="Calibri"/>
              <a:buAutoNum type="arabicPeriod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Serpente (Maison de la Recherche)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343080" indent="-343080">
              <a:lnSpc>
                <a:spcPct val="100000"/>
              </a:lnSpc>
              <a:buClr>
                <a:srgbClr val="ffffff"/>
              </a:buClr>
              <a:buFont typeface="Calibri"/>
              <a:buAutoNum type="arabicPeriod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Bataillon (Institut Ibéro-américain ; hébergée à Clignancourt)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  <a:p>
            <a:pPr marL="343080" indent="-343080">
              <a:lnSpc>
                <a:spcPct val="100000"/>
              </a:lnSpc>
              <a:buClr>
                <a:srgbClr val="ffffff"/>
              </a:buClr>
              <a:buFont typeface="Calibri"/>
              <a:buAutoNum type="arabicPeriod"/>
            </a:pPr>
            <a:r>
              <a:rPr b="0" lang="fr-FR" sz="26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Catalanes</a:t>
            </a:r>
            <a:endParaRPr b="0" lang="fr-FR" sz="26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996840" y="484920"/>
            <a:ext cx="10550880" cy="17982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Services, ressources et vie de campus des bibliothèques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21" name="object 5"/>
          <p:cNvSpPr/>
          <p:nvPr/>
        </p:nvSpPr>
        <p:spPr>
          <a:xfrm>
            <a:off x="996840" y="2623320"/>
            <a:ext cx="10897200" cy="732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 marL="457200" indent="-457200">
              <a:lnSpc>
                <a:spcPct val="8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Collections &amp; ressources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>
              <a:lnSpc>
                <a:spcPct val="8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Catalogue en ligne Primo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>
              <a:lnSpc>
                <a:spcPct val="8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Fonds orientés études et recherche ou anciens et archives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>
              <a:lnSpc>
                <a:spcPct val="8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Ressources numériques (Cairn, JSTOR, corpus de textes, ebooks, etc.)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8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Accompagnement &amp; formations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8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Prêt </a:t>
            </a:r>
            <a:r>
              <a:rPr b="0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(livres, DVD, BD, jeux de société) </a:t>
            </a:r>
            <a:r>
              <a:rPr b="1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et matériel à disposition </a:t>
            </a:r>
            <a:r>
              <a:rPr b="0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(casques, scanners portables, câbles…)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8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Espaces &amp; vie culturelle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>
              <a:lnSpc>
                <a:spcPct val="8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Salles de travail et espaces détente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85840" indent="-285840">
              <a:lnSpc>
                <a:spcPct val="8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Riche programmation culturelle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fr-FR" sz="3000" strike="noStrike" u="none">
                <a:solidFill>
                  <a:srgbClr val="002060"/>
                </a:solidFill>
                <a:uFillTx/>
                <a:latin typeface="Arial"/>
                <a:ea typeface="Arial"/>
              </a:rPr>
              <a:t>Contact :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80000"/>
              </a:lnSpc>
            </a:pPr>
            <a:r>
              <a:rPr b="0" lang="fr-FR" sz="3000" strike="noStrike" u="sng">
                <a:solidFill>
                  <a:srgbClr val="002060"/>
                </a:solidFill>
                <a:uFillTx/>
                <a:latin typeface="Arial"/>
                <a:ea typeface="Arial"/>
                <a:hlinkClick r:id="rId1"/>
              </a:rPr>
              <a:t>amandine.wallon@sorbonne-universite.fr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571680" indent="-571680">
              <a:lnSpc>
                <a:spcPct val="8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0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Informations disponibles sur l’ENT</a:t>
            </a:r>
            <a:endParaRPr b="0" lang="fr-FR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122" name="object 2"/>
          <p:cNvGrpSpPr/>
          <p:nvPr/>
        </p:nvGrpSpPr>
        <p:grpSpPr>
          <a:xfrm>
            <a:off x="12039120" y="2096280"/>
            <a:ext cx="4869360" cy="4865760"/>
            <a:chOff x="12039120" y="2096280"/>
            <a:chExt cx="4869360" cy="4865760"/>
          </a:xfrm>
        </p:grpSpPr>
        <p:pic>
          <p:nvPicPr>
            <p:cNvPr id="123" name="object 3" descr=""/>
            <p:cNvPicPr/>
            <p:nvPr/>
          </p:nvPicPr>
          <p:blipFill>
            <a:blip r:embed="rId2"/>
            <a:srcRect l="10561" t="0" r="11701" b="0"/>
            <a:stretch/>
          </p:blipFill>
          <p:spPr>
            <a:xfrm>
              <a:off x="12115800" y="2282760"/>
              <a:ext cx="4647960" cy="449244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24" name="object 4"/>
            <p:cNvSpPr/>
            <p:nvPr/>
          </p:nvSpPr>
          <p:spPr>
            <a:xfrm>
              <a:off x="12039120" y="2096280"/>
              <a:ext cx="4869360" cy="4865760"/>
            </a:xfrm>
            <a:custGeom>
              <a:avLst/>
              <a:gdLst>
                <a:gd name="textAreaLeft" fmla="*/ 0 w 4869360"/>
                <a:gd name="textAreaRight" fmla="*/ 4869720 w 4869360"/>
                <a:gd name="textAreaTop" fmla="*/ 0 h 4865760"/>
                <a:gd name="textAreaBottom" fmla="*/ 4866120 h 486576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pic>
        <p:nvPicPr>
          <p:cNvPr id="125" name="Image 2" descr=""/>
          <p:cNvPicPr/>
          <p:nvPr/>
        </p:nvPicPr>
        <p:blipFill>
          <a:blip r:embed="rId3"/>
          <a:stretch/>
        </p:blipFill>
        <p:spPr>
          <a:xfrm>
            <a:off x="15156360" y="7276680"/>
            <a:ext cx="1752840" cy="175284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object 2"/>
          <p:cNvGrpSpPr/>
          <p:nvPr/>
        </p:nvGrpSpPr>
        <p:grpSpPr>
          <a:xfrm>
            <a:off x="12039120" y="2093040"/>
            <a:ext cx="4869360" cy="4869000"/>
            <a:chOff x="12039120" y="2093040"/>
            <a:chExt cx="4869360" cy="4869000"/>
          </a:xfrm>
        </p:grpSpPr>
        <p:pic>
          <p:nvPicPr>
            <p:cNvPr id="127" name="object 3" descr=""/>
            <p:cNvPicPr/>
            <p:nvPr/>
          </p:nvPicPr>
          <p:blipFill>
            <a:blip r:embed="rId1"/>
            <a:srcRect l="11810" t="0" r="11678" b="0"/>
            <a:stretch/>
          </p:blipFill>
          <p:spPr>
            <a:xfrm>
              <a:off x="12115800" y="2207880"/>
              <a:ext cx="4723920" cy="46393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28" name="object 4"/>
            <p:cNvSpPr/>
            <p:nvPr/>
          </p:nvSpPr>
          <p:spPr>
            <a:xfrm>
              <a:off x="12039120" y="2093040"/>
              <a:ext cx="4869360" cy="4869000"/>
            </a:xfrm>
            <a:custGeom>
              <a:avLst/>
              <a:gdLst>
                <a:gd name="textAreaLeft" fmla="*/ 0 w 4869360"/>
                <a:gd name="textAreaRight" fmla="*/ 4869720 w 4869360"/>
                <a:gd name="textAreaTop" fmla="*/ 0 h 4869000"/>
                <a:gd name="textAreaBottom" fmla="*/ 4869360 h 486900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905120" y="2180160"/>
            <a:ext cx="9372240" cy="93636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Projet étudiant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30" name="object 5"/>
          <p:cNvSpPr/>
          <p:nvPr/>
        </p:nvSpPr>
        <p:spPr>
          <a:xfrm>
            <a:off x="1905120" y="3430800"/>
            <a:ext cx="9143640" cy="5041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Vous aimeriez participer à la vie étudiante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de votre faculté ? 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Vous pouvez rejoindre l’une des 70 associations étudiantes ou bien créer votre propre projet.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Vous pouvez bénéficier de :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L’accompagnement du bureau des responsabilités et initiatives étudiantes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57200" indent="-457200">
              <a:lnSpc>
                <a:spcPct val="100000"/>
              </a:lnSpc>
              <a:buClr>
                <a:srgbClr val="ffffff"/>
              </a:buClr>
              <a:buFont typeface="Arial"/>
              <a:buChar char="•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Une aide financière : la CVEC, volet "soutien aux projets étudiants "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31" name="Image 8" descr=""/>
          <p:cNvPicPr/>
          <p:nvPr/>
        </p:nvPicPr>
        <p:blipFill>
          <a:blip r:embed="rId2"/>
          <a:stretch/>
        </p:blipFill>
        <p:spPr>
          <a:xfrm>
            <a:off x="15156360" y="7277040"/>
            <a:ext cx="1752120" cy="17521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object 2"/>
          <p:cNvGrpSpPr/>
          <p:nvPr/>
        </p:nvGrpSpPr>
        <p:grpSpPr>
          <a:xfrm>
            <a:off x="12039120" y="2093040"/>
            <a:ext cx="4869360" cy="4869000"/>
            <a:chOff x="12039120" y="2093040"/>
            <a:chExt cx="4869360" cy="4869000"/>
          </a:xfrm>
        </p:grpSpPr>
        <p:pic>
          <p:nvPicPr>
            <p:cNvPr id="133" name="object 3" descr=""/>
            <p:cNvPicPr/>
            <p:nvPr/>
          </p:nvPicPr>
          <p:blipFill>
            <a:blip r:embed="rId1"/>
            <a:srcRect l="11749" t="0" r="11749" b="0"/>
            <a:stretch/>
          </p:blipFill>
          <p:spPr>
            <a:xfrm>
              <a:off x="12115800" y="2180160"/>
              <a:ext cx="4723920" cy="46393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34" name="object 4"/>
            <p:cNvSpPr/>
            <p:nvPr/>
          </p:nvSpPr>
          <p:spPr>
            <a:xfrm>
              <a:off x="12039120" y="2093040"/>
              <a:ext cx="4869360" cy="4869000"/>
            </a:xfrm>
            <a:custGeom>
              <a:avLst/>
              <a:gdLst>
                <a:gd name="textAreaLeft" fmla="*/ 0 w 4869360"/>
                <a:gd name="textAreaRight" fmla="*/ 4869720 w 4869360"/>
                <a:gd name="textAreaTop" fmla="*/ 0 h 4869000"/>
                <a:gd name="textAreaBottom" fmla="*/ 4869360 h 486900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1905120" y="2180160"/>
            <a:ext cx="9753120" cy="9054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Engagement étudiant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36" name="object 5"/>
          <p:cNvSpPr/>
          <p:nvPr/>
        </p:nvSpPr>
        <p:spPr>
          <a:xfrm>
            <a:off x="1905120" y="3695760"/>
            <a:ext cx="8966880" cy="4035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Grâce à ce module, vous pouvez 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valoriser votre engagement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 au sein d’une structure associative, solidaire ou universitaire et obtenir :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571680" indent="-57168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un point supplémentaire sur votre moyenne du semestre d’inscription de l’engagement en L3 ;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571680" indent="-571680">
              <a:lnSpc>
                <a:spcPct val="100000"/>
              </a:lnSpc>
              <a:buClr>
                <a:srgbClr val="ffffff"/>
              </a:buClr>
              <a:buFont typeface="Wingdings" charset="2"/>
              <a:buChar char=""/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une mention ajoutée à l’Annexe Descriptive au Diplôme de Licence ou de Master. 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37" name="Image 8" descr=""/>
          <p:cNvPicPr/>
          <p:nvPr/>
        </p:nvPicPr>
        <p:blipFill>
          <a:blip r:embed="rId2"/>
          <a:stretch/>
        </p:blipFill>
        <p:spPr>
          <a:xfrm>
            <a:off x="15156360" y="7277040"/>
            <a:ext cx="1752120" cy="17521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object 2"/>
          <p:cNvGrpSpPr/>
          <p:nvPr/>
        </p:nvGrpSpPr>
        <p:grpSpPr>
          <a:xfrm>
            <a:off x="12039120" y="2093040"/>
            <a:ext cx="4869360" cy="4869000"/>
            <a:chOff x="12039120" y="2093040"/>
            <a:chExt cx="4869360" cy="4869000"/>
          </a:xfrm>
        </p:grpSpPr>
        <p:pic>
          <p:nvPicPr>
            <p:cNvPr id="139" name="object 3" descr=""/>
            <p:cNvPicPr/>
            <p:nvPr/>
          </p:nvPicPr>
          <p:blipFill>
            <a:blip r:embed="rId1"/>
            <a:srcRect l="12566" t="0" r="10922" b="0"/>
            <a:stretch/>
          </p:blipFill>
          <p:spPr>
            <a:xfrm>
              <a:off x="12115800" y="2180160"/>
              <a:ext cx="4723920" cy="4639320"/>
            </a:xfrm>
            <a:prstGeom prst="rect">
              <a:avLst/>
            </a:prstGeom>
            <a:noFill/>
            <a:ln w="0">
              <a:noFill/>
            </a:ln>
          </p:spPr>
        </p:pic>
        <p:sp>
          <p:nvSpPr>
            <p:cNvPr id="140" name="object 4"/>
            <p:cNvSpPr/>
            <p:nvPr/>
          </p:nvSpPr>
          <p:spPr>
            <a:xfrm>
              <a:off x="12039120" y="2093040"/>
              <a:ext cx="4869360" cy="4869000"/>
            </a:xfrm>
            <a:custGeom>
              <a:avLst/>
              <a:gdLst>
                <a:gd name="textAreaLeft" fmla="*/ 0 w 4869360"/>
                <a:gd name="textAreaRight" fmla="*/ 4869720 w 4869360"/>
                <a:gd name="textAreaTop" fmla="*/ 0 h 4869000"/>
                <a:gd name="textAreaBottom" fmla="*/ 4869360 h 4869000"/>
              </a:gdLst>
              <a:ahLst/>
              <a:rect l="textAreaLeft" t="textAreaTop" r="textAreaRight" b="textAreaBottom"/>
              <a:pathLst>
                <a:path w="4869815" h="4869180">
                  <a:moveTo>
                    <a:pt x="4869332" y="190881"/>
                  </a:moveTo>
                  <a:lnTo>
                    <a:pt x="4677486" y="190881"/>
                  </a:lnTo>
                  <a:lnTo>
                    <a:pt x="4677486" y="4678464"/>
                  </a:lnTo>
                  <a:lnTo>
                    <a:pt x="4869332" y="4678464"/>
                  </a:lnTo>
                  <a:lnTo>
                    <a:pt x="4869332" y="190881"/>
                  </a:lnTo>
                  <a:close/>
                </a:path>
                <a:path w="4869815" h="4869180">
                  <a:moveTo>
                    <a:pt x="4869332" y="0"/>
                  </a:moveTo>
                  <a:lnTo>
                    <a:pt x="0" y="0"/>
                  </a:lnTo>
                  <a:lnTo>
                    <a:pt x="0" y="190500"/>
                  </a:lnTo>
                  <a:lnTo>
                    <a:pt x="0" y="4678680"/>
                  </a:lnTo>
                  <a:lnTo>
                    <a:pt x="0" y="4869180"/>
                  </a:lnTo>
                  <a:lnTo>
                    <a:pt x="4869332" y="4869180"/>
                  </a:lnTo>
                  <a:lnTo>
                    <a:pt x="4869332" y="4678680"/>
                  </a:lnTo>
                  <a:lnTo>
                    <a:pt x="190881" y="4678680"/>
                  </a:lnTo>
                  <a:lnTo>
                    <a:pt x="190881" y="190500"/>
                  </a:lnTo>
                  <a:lnTo>
                    <a:pt x="4869332" y="190500"/>
                  </a:lnTo>
                  <a:lnTo>
                    <a:pt x="4869332" y="0"/>
                  </a:lnTo>
                  <a:close/>
                </a:path>
              </a:pathLst>
            </a:custGeom>
            <a:solidFill>
              <a:srgbClr val="1d2769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0" rIns="0" tIns="0" bIns="0" anchor="t">
              <a:noAutofit/>
            </a:bodyPr>
            <a:p>
              <a:pPr>
                <a:lnSpc>
                  <a:spcPct val="100000"/>
                </a:lnSpc>
              </a:pPr>
              <a:endParaRPr b="0" lang="fr-FR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1905120" y="2180160"/>
            <a:ext cx="9372240" cy="17982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Vie démocratique et élections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42" name="object 5"/>
          <p:cNvSpPr/>
          <p:nvPr/>
        </p:nvSpPr>
        <p:spPr>
          <a:xfrm>
            <a:off x="1905120" y="4527720"/>
            <a:ext cx="8534160" cy="3029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12600" bIns="0" anchor="t">
            <a:spAutoFit/>
          </a:bodyPr>
          <a:p>
            <a:pPr>
              <a:lnSpc>
                <a:spcPct val="100000"/>
              </a:lnSpc>
            </a:pP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Afin de prendre part à la vie démocratique de la Faculté, vous pouvez 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participer à diverses élections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, notamment </a:t>
            </a:r>
            <a:r>
              <a:rPr b="1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pour élire vos représentantes et représentants étudiants </a:t>
            </a:r>
            <a:r>
              <a:rPr b="0" lang="fr-FR" sz="33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au sein des instances et commissions.</a:t>
            </a:r>
            <a:endParaRPr b="0" lang="fr-FR" sz="3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43" name="Image 8" descr=""/>
          <p:cNvPicPr/>
          <p:nvPr/>
        </p:nvPicPr>
        <p:blipFill>
          <a:blip r:embed="rId2"/>
          <a:stretch/>
        </p:blipFill>
        <p:spPr>
          <a:xfrm>
            <a:off x="15156360" y="7277040"/>
            <a:ext cx="1752120" cy="17521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1905120" y="1562040"/>
            <a:ext cx="8381520" cy="1798200"/>
          </a:xfrm>
          <a:prstGeom prst="rect">
            <a:avLst/>
          </a:prstGeom>
          <a:noFill/>
          <a:ln w="0">
            <a:noFill/>
          </a:ln>
        </p:spPr>
        <p:txBody>
          <a:bodyPr lIns="0" rIns="0" tIns="12600" bIns="0" anchor="t">
            <a:noAutofit/>
          </a:bodyPr>
          <a:p>
            <a:pPr indent="0">
              <a:lnSpc>
                <a:spcPct val="100000"/>
              </a:lnSpc>
              <a:buNone/>
            </a:pPr>
            <a:r>
              <a:rPr b="1" lang="fr-FR" sz="580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Suivez la Faculté sur les réseaux sociaux !</a:t>
            </a:r>
            <a:endParaRPr b="0" lang="fr-FR" sz="58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145" name="Rectangle 28"/>
          <p:cNvSpPr/>
          <p:nvPr/>
        </p:nvSpPr>
        <p:spPr>
          <a:xfrm>
            <a:off x="3208680" y="4519440"/>
            <a:ext cx="2717640" cy="439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2300" strike="noStrike" u="none">
                <a:solidFill>
                  <a:srgbClr val="1d2769"/>
                </a:solidFill>
                <a:uFillTx/>
                <a:latin typeface="Arial"/>
              </a:rPr>
              <a:t>/lettres_sorbonne/</a:t>
            </a:r>
            <a:endParaRPr b="0" lang="fr-FR" sz="2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146" name="Image 29" descr=""/>
          <p:cNvPicPr/>
          <p:nvPr/>
        </p:nvPicPr>
        <p:blipFill>
          <a:blip r:embed="rId1"/>
          <a:stretch/>
        </p:blipFill>
        <p:spPr>
          <a:xfrm>
            <a:off x="6507360" y="5526360"/>
            <a:ext cx="3128400" cy="1762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7" name="Image 30" descr=""/>
          <p:cNvPicPr/>
          <p:nvPr/>
        </p:nvPicPr>
        <p:blipFill>
          <a:blip r:embed="rId2"/>
          <a:stretch/>
        </p:blipFill>
        <p:spPr>
          <a:xfrm>
            <a:off x="855000" y="7176240"/>
            <a:ext cx="3108960" cy="1752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8" name="Image 31" descr=""/>
          <p:cNvPicPr/>
          <p:nvPr/>
        </p:nvPicPr>
        <p:blipFill>
          <a:blip r:embed="rId3"/>
          <a:stretch/>
        </p:blipFill>
        <p:spPr>
          <a:xfrm>
            <a:off x="6403680" y="3779640"/>
            <a:ext cx="3335760" cy="18799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49" name="Image 32" descr=""/>
          <p:cNvPicPr/>
          <p:nvPr/>
        </p:nvPicPr>
        <p:blipFill>
          <a:blip r:embed="rId4"/>
          <a:stretch/>
        </p:blipFill>
        <p:spPr>
          <a:xfrm>
            <a:off x="721440" y="5454000"/>
            <a:ext cx="3376440" cy="1902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50" name="Image 33" descr=""/>
          <p:cNvPicPr/>
          <p:nvPr/>
        </p:nvPicPr>
        <p:blipFill>
          <a:blip r:embed="rId5"/>
          <a:stretch/>
        </p:blipFill>
        <p:spPr>
          <a:xfrm>
            <a:off x="785880" y="3804480"/>
            <a:ext cx="3247200" cy="182988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1" name="Rectangle 34"/>
          <p:cNvSpPr/>
          <p:nvPr/>
        </p:nvSpPr>
        <p:spPr>
          <a:xfrm>
            <a:off x="3179520" y="6210360"/>
            <a:ext cx="4262400" cy="439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2300" strike="noStrike" u="none">
                <a:solidFill>
                  <a:srgbClr val="1d2769"/>
                </a:solidFill>
                <a:uFillTx/>
                <a:latin typeface="Arial"/>
              </a:rPr>
              <a:t>/Lettres.Sorbonne.Universite/</a:t>
            </a:r>
            <a:endParaRPr b="0" lang="fr-FR" sz="2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2" name="Rectangle 35"/>
          <p:cNvSpPr/>
          <p:nvPr/>
        </p:nvSpPr>
        <p:spPr>
          <a:xfrm>
            <a:off x="3223440" y="7852320"/>
            <a:ext cx="4208400" cy="439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2300" strike="noStrike" u="none">
                <a:solidFill>
                  <a:srgbClr val="1d2769"/>
                </a:solidFill>
                <a:uFillTx/>
                <a:latin typeface="Arial"/>
              </a:rPr>
              <a:t>/lettres-sorbonne.bsky.social</a:t>
            </a:r>
            <a:endParaRPr b="0" lang="fr-FR" sz="2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3" name="Rectangle 36"/>
          <p:cNvSpPr/>
          <p:nvPr/>
        </p:nvSpPr>
        <p:spPr>
          <a:xfrm>
            <a:off x="8856360" y="6210360"/>
            <a:ext cx="5888520" cy="439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2300" strike="noStrike" u="none">
                <a:solidFill>
                  <a:srgbClr val="1d2769"/>
                </a:solidFill>
                <a:uFillTx/>
                <a:latin typeface="Arial"/>
              </a:rPr>
              <a:t>/FacultédesLettresdeSorbonneUniversité</a:t>
            </a:r>
            <a:endParaRPr b="0" lang="fr-FR" sz="2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4" name="Rectangle 37"/>
          <p:cNvSpPr/>
          <p:nvPr/>
        </p:nvSpPr>
        <p:spPr>
          <a:xfrm>
            <a:off x="8856000" y="4519440"/>
            <a:ext cx="5790960" cy="439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2300" strike="noStrike" u="none">
                <a:solidFill>
                  <a:srgbClr val="1d2769"/>
                </a:solidFill>
                <a:uFillTx/>
                <a:latin typeface="Arial"/>
              </a:rPr>
              <a:t>Faculté des Lettres Sorbonne Université</a:t>
            </a:r>
            <a:endParaRPr b="0" lang="fr-FR" sz="23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5" name="Rectangle 39"/>
          <p:cNvSpPr/>
          <p:nvPr/>
        </p:nvSpPr>
        <p:spPr>
          <a:xfrm>
            <a:off x="11808360" y="7176240"/>
            <a:ext cx="3411360" cy="2050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fr-FR" sz="1800" strike="noStrike" u="none">
              <a:solidFill>
                <a:schemeClr val="lt1"/>
              </a:solidFill>
              <a:uFillTx/>
              <a:latin typeface="Calibri"/>
              <a:ea typeface="Arial"/>
            </a:endParaRPr>
          </a:p>
        </p:txBody>
      </p:sp>
      <p:pic>
        <p:nvPicPr>
          <p:cNvPr id="156" name="Image 40" descr=""/>
          <p:cNvPicPr/>
          <p:nvPr/>
        </p:nvPicPr>
        <p:blipFill>
          <a:blip r:embed="rId6"/>
          <a:srcRect l="5117" t="4583" r="4217" b="4750"/>
          <a:stretch/>
        </p:blipFill>
        <p:spPr>
          <a:xfrm>
            <a:off x="11985840" y="7325640"/>
            <a:ext cx="1686240" cy="16862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7" name="Rectangle 41"/>
          <p:cNvSpPr/>
          <p:nvPr/>
        </p:nvSpPr>
        <p:spPr>
          <a:xfrm>
            <a:off x="13672440" y="7661160"/>
            <a:ext cx="1740600" cy="1004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fr-FR" sz="2000" strike="noStrike" u="none">
                <a:solidFill>
                  <a:srgbClr val="1d2769"/>
                </a:solidFill>
                <a:uFillTx/>
                <a:latin typeface="Arial"/>
              </a:rPr>
              <a:t>Retrouvez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fr-FR" sz="2000" strike="noStrike" u="none">
                <a:solidFill>
                  <a:srgbClr val="1d2769"/>
                </a:solidFill>
                <a:uFillTx/>
                <a:latin typeface="Arial"/>
              </a:rPr>
              <a:t>notre Linktree</a:t>
            </a:r>
            <a:endParaRPr b="0" lang="fr-FR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8" name="Ellipse 20"/>
          <p:cNvSpPr/>
          <p:nvPr/>
        </p:nvSpPr>
        <p:spPr>
          <a:xfrm>
            <a:off x="2093040" y="7721640"/>
            <a:ext cx="647640" cy="660960"/>
          </a:xfrm>
          <a:prstGeom prst="ellipse">
            <a:avLst/>
          </a:prstGeom>
          <a:solidFill>
            <a:srgbClr val="ffb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endParaRPr b="0" lang="fr-FR" sz="1800" strike="noStrike" u="none">
              <a:solidFill>
                <a:schemeClr val="lt1"/>
              </a:solidFill>
              <a:uFillTx/>
              <a:latin typeface="Calibri"/>
              <a:ea typeface="Arial"/>
            </a:endParaRPr>
          </a:p>
        </p:txBody>
      </p:sp>
      <p:pic>
        <p:nvPicPr>
          <p:cNvPr id="159" name="Image 19" descr=""/>
          <p:cNvPicPr/>
          <p:nvPr/>
        </p:nvPicPr>
        <p:blipFill>
          <a:blip r:embed="rId7"/>
          <a:stretch/>
        </p:blipFill>
        <p:spPr>
          <a:xfrm>
            <a:off x="1727280" y="7370280"/>
            <a:ext cx="1379520" cy="13795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1785600" y="1560960"/>
            <a:ext cx="12123000" cy="2892600"/>
          </a:xfrm>
          <a:prstGeom prst="rect">
            <a:avLst/>
          </a:prstGeom>
          <a:noFill/>
          <a:ln w="0">
            <a:noFill/>
          </a:ln>
        </p:spPr>
        <p:txBody>
          <a:bodyPr lIns="0" rIns="0" tIns="222840" bIns="0" anchor="t">
            <a:noAutofit/>
          </a:bodyPr>
          <a:p>
            <a:pPr marL="12600" indent="0">
              <a:lnSpc>
                <a:spcPts val="10429"/>
              </a:lnSpc>
              <a:spcBef>
                <a:spcPts val="1755"/>
              </a:spcBef>
              <a:buNone/>
            </a:pPr>
            <a:r>
              <a:rPr b="1" lang="fr-FR" sz="10000" spc="360" strike="noStrike" u="none">
                <a:solidFill>
                  <a:schemeClr val="lt1"/>
                </a:solidFill>
                <a:uFillTx/>
                <a:latin typeface="Arial"/>
                <a:ea typeface="Arial"/>
              </a:rPr>
              <a:t>Bonne rentrée à tous et à toutes !</a:t>
            </a:r>
            <a:endParaRPr b="0" lang="fr-FR" sz="10000" strike="noStrike" u="none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161" name="object 4" descr=""/>
          <p:cNvPicPr/>
          <p:nvPr/>
        </p:nvPicPr>
        <p:blipFill>
          <a:blip r:embed="rId1"/>
          <a:stretch/>
        </p:blipFill>
        <p:spPr>
          <a:xfrm>
            <a:off x="12039120" y="7413480"/>
            <a:ext cx="2828520" cy="11332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 pitchFamily="0" charset="1"/>
        <a:ea typeface="Arial" pitchFamily="0" charset="1"/>
        <a:cs typeface="Arial" pitchFamily="0" charset="1"/>
      </a:majorFont>
      <a:minorFont>
        <a:latin typeface="Calibri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0" t="0" r="0" b="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0" t="0" r="0" b="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 pitchFamily="0" charset="1"/>
        <a:ea typeface="Arial" pitchFamily="0" charset="1"/>
        <a:cs typeface="Arial" pitchFamily="0" charset="1"/>
      </a:majorFont>
      <a:minorFont>
        <a:latin typeface="Calibri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0" t="0" r="0" b="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0" t="0" r="0" b="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 pitchFamily="0" charset="1"/>
        <a:ea typeface="Arial" pitchFamily="0" charset="1"/>
        <a:cs typeface="Arial" pitchFamily="0" charset="1"/>
      </a:majorFont>
      <a:minorFont>
        <a:latin typeface="Calibri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0" t="0" r="0" b="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0" t="0" r="0" b="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 pitchFamily="0" charset="1"/>
        <a:ea typeface="Arial" pitchFamily="0" charset="1"/>
        <a:cs typeface="Arial" pitchFamily="0" charset="1"/>
      </a:majorFont>
      <a:minorFont>
        <a:latin typeface="Calibri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0" t="0" r="0" b="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0" t="0" r="0" b="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 pitchFamily="0" charset="1"/>
        <a:ea typeface="Arial" pitchFamily="0" charset="1"/>
        <a:cs typeface="Arial" pitchFamily="0" charset="1"/>
      </a:majorFont>
      <a:minorFont>
        <a:latin typeface="Calibri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0" t="0" r="0" b="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0" t="0" r="0" b="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Grayscale">
      <a:dk1>
        <a:srgbClr val="000000"/>
      </a:dk1>
      <a:lt1>
        <a:srgbClr val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 pitchFamily="0" charset="1"/>
        <a:ea typeface="Arial" pitchFamily="0" charset="1"/>
        <a:cs typeface="Arial" pitchFamily="0" charset="1"/>
      </a:majorFont>
      <a:minorFont>
        <a:latin typeface="Calibri" pitchFamily="0" charset="1"/>
        <a:ea typeface="Arial" pitchFamily="0" charset="1"/>
        <a:cs typeface="Arial" pitchFamily="0" charset="1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0" t="0" r="0" b="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0" t="0" r="0" b="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2653</TotalTime>
  <Application>LibreOffice/24.8.4.2$MacOSX_X86_64 LibreOffice_project/bb3cfa12c7b1bf994ecc5649a80400d06cd71002</Application>
  <AppVersion>15.0000</AppVersion>
  <Words>1794</Words>
  <Paragraphs>281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2022-09-01T09:04:59Z</dcterms:created>
  <dc:creator>Pauline Destouches</dc:creator>
  <dc:description/>
  <cp:keywords>DAFGSxsntzU BADt4-u6RtE</cp:keywords>
  <dc:language>fr-FR</dc:language>
  <cp:lastModifiedBy/>
  <cp:lastPrinted>2026-08-27T07:58:32Z</cp:lastPrinted>
  <dcterms:modified xsi:type="dcterms:W3CDTF">2026-09-02T18:30:46Z</dcterms:modified>
  <cp:revision>194</cp:revision>
  <dc:subject/>
  <dc:title>Conférence d'accueil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5</vt:i4>
  </property>
  <property fmtid="{D5CDD505-2E9C-101B-9397-08002B2CF9AE}" pid="3" name="PresentationFormat">
    <vt:lpwstr>Personnalisé</vt:lpwstr>
  </property>
  <property fmtid="{D5CDD505-2E9C-101B-9397-08002B2CF9AE}" pid="4" name="Slides">
    <vt:i4>31</vt:i4>
  </property>
</Properties>
</file>