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  <p:sldMasterId id="2147483664" r:id="rId3"/>
    <p:sldMasterId id="2147483677" r:id="rId4"/>
  </p:sldMasterIdLst>
  <p:notesMasterIdLst>
    <p:notesMasterId r:id="rId34"/>
  </p:notesMasterIdLst>
  <p:sldIdLst>
    <p:sldId id="256" r:id="rId5"/>
    <p:sldId id="257" r:id="rId6"/>
    <p:sldId id="303" r:id="rId7"/>
    <p:sldId id="304" r:id="rId8"/>
    <p:sldId id="289" r:id="rId9"/>
    <p:sldId id="344" r:id="rId10"/>
    <p:sldId id="263" r:id="rId11"/>
    <p:sldId id="264" r:id="rId12"/>
    <p:sldId id="266" r:id="rId13"/>
    <p:sldId id="339" r:id="rId14"/>
    <p:sldId id="340" r:id="rId15"/>
    <p:sldId id="341" r:id="rId16"/>
    <p:sldId id="297" r:id="rId17"/>
    <p:sldId id="305" r:id="rId18"/>
    <p:sldId id="292" r:id="rId19"/>
    <p:sldId id="293" r:id="rId20"/>
    <p:sldId id="295" r:id="rId21"/>
    <p:sldId id="296" r:id="rId22"/>
    <p:sldId id="309" r:id="rId23"/>
    <p:sldId id="306" r:id="rId24"/>
    <p:sldId id="299" r:id="rId25"/>
    <p:sldId id="267" r:id="rId26"/>
    <p:sldId id="307" r:id="rId27"/>
    <p:sldId id="308" r:id="rId28"/>
    <p:sldId id="302" r:id="rId29"/>
    <p:sldId id="301" r:id="rId30"/>
    <p:sldId id="300" r:id="rId31"/>
    <p:sldId id="310" r:id="rId32"/>
    <p:sldId id="261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17" userDrawn="1">
          <p15:clr>
            <a:srgbClr val="A4A3A4"/>
          </p15:clr>
        </p15:guide>
        <p15:guide id="6" pos="363" userDrawn="1">
          <p15:clr>
            <a:srgbClr val="A4A3A4"/>
          </p15:clr>
        </p15:guide>
        <p15:guide id="7" pos="967" userDrawn="1">
          <p15:clr>
            <a:srgbClr val="A4A3A4"/>
          </p15:clr>
        </p15:guide>
        <p15:guide id="8" orient="horz" pos="1525">
          <p15:clr>
            <a:srgbClr val="A4A3A4"/>
          </p15:clr>
        </p15:guide>
        <p15:guide id="9" pos="6312">
          <p15:clr>
            <a:srgbClr val="A4A3A4"/>
          </p15:clr>
        </p15:guide>
        <p15:guide id="10" pos="1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90" autoAdjust="0"/>
  </p:normalViewPr>
  <p:slideViewPr>
    <p:cSldViewPr showGuides="1">
      <p:cViewPr varScale="1">
        <p:scale>
          <a:sx n="64" d="100"/>
          <a:sy n="64" d="100"/>
        </p:scale>
        <p:origin x="604" y="48"/>
      </p:cViewPr>
      <p:guideLst>
        <p:guide orient="horz" pos="2160"/>
        <p:guide orient="horz" pos="3974"/>
        <p:guide orient="horz" pos="1434"/>
        <p:guide pos="3840"/>
        <p:guide pos="7317"/>
        <p:guide pos="363"/>
        <p:guide pos="967"/>
        <p:guide orient="horz" pos="1525"/>
        <p:guide pos="6312"/>
        <p:guide pos="1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t>25/02/2026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8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>
            <a:extLst>
              <a:ext uri="{FF2B5EF4-FFF2-40B4-BE49-F238E27FC236}">
                <a16:creationId xmlns:a16="http://schemas.microsoft.com/office/drawing/2014/main" id="{75E422A4-910B-5554-4B6A-84D56A1A8A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>
            <a:extLst>
              <a:ext uri="{FF2B5EF4-FFF2-40B4-BE49-F238E27FC236}">
                <a16:creationId xmlns:a16="http://schemas.microsoft.com/office/drawing/2014/main" id="{BD549C05-FC6E-116B-3D50-F5A1D5C8A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217901-D3CA-5839-8F10-BE578923B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4AA37-3867-4E2C-A6E4-CC07F3087E1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>
            <a:extLst>
              <a:ext uri="{FF2B5EF4-FFF2-40B4-BE49-F238E27FC236}">
                <a16:creationId xmlns:a16="http://schemas.microsoft.com/office/drawing/2014/main" id="{C9C503E1-08EE-5B9F-DE5D-2DB33EC267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Espace réservé des notes 2">
            <a:extLst>
              <a:ext uri="{FF2B5EF4-FFF2-40B4-BE49-F238E27FC236}">
                <a16:creationId xmlns:a16="http://schemas.microsoft.com/office/drawing/2014/main" id="{5C5BAD18-1C47-2358-F674-042B8FDEA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Espace réservé du numéro de diapositive 3">
            <a:extLst>
              <a:ext uri="{FF2B5EF4-FFF2-40B4-BE49-F238E27FC236}">
                <a16:creationId xmlns:a16="http://schemas.microsoft.com/office/drawing/2014/main" id="{2AB9397C-7ED2-0447-08AF-0BD71BFA56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AF0274-E87A-49A4-A5FF-837EE7E7A8EB}" type="slidenum">
              <a:rPr lang="fr-FR" altLang="fr-FR" sz="1200" smtClean="0"/>
              <a:pPr/>
              <a:t>6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5274A20-7E1E-DFFB-5800-5E6D27509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7D750-5597-46BD-BEA6-3C304A1E36F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2A45245-A739-D836-CD18-6603695E3D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429E566-0D0D-0155-8D02-DFD3B5B2C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928C81A-7160-8CE0-2C01-681D00F670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27CF44-31B0-458B-BE17-59582BECD4B6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F4F1CA0-7539-10DE-C644-337F8DBAC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D23FAD8-FBD6-7594-9C20-95716ECD0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orbonne-universites.fr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457" y="1556792"/>
            <a:ext cx="7380820" cy="2124236"/>
          </a:xfrm>
        </p:spPr>
        <p:txBody>
          <a:bodyPr anchor="ctr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14999" y="1867956"/>
            <a:ext cx="2318488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125885" y="6022739"/>
            <a:ext cx="1876130" cy="53860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700" dirty="0">
                <a:solidFill>
                  <a:schemeClr val="bg1"/>
                </a:solidFill>
              </a:rPr>
              <a:t>Document confidentiel –</a:t>
            </a:r>
            <a:br>
              <a:rPr lang="fr-FR" sz="700" dirty="0">
                <a:solidFill>
                  <a:schemeClr val="bg1"/>
                </a:solidFill>
              </a:rPr>
            </a:br>
            <a:r>
              <a:rPr lang="fr-FR" sz="700" dirty="0">
                <a:solidFill>
                  <a:schemeClr val="bg1"/>
                </a:solidFill>
              </a:rPr>
              <a:t>ne peut être reproduit ni diffusé</a:t>
            </a:r>
            <a:br>
              <a:rPr lang="fr-FR" sz="700" dirty="0">
                <a:solidFill>
                  <a:schemeClr val="bg1"/>
                </a:solidFill>
              </a:rPr>
            </a:br>
            <a:r>
              <a:rPr lang="fr-FR" sz="700" dirty="0">
                <a:solidFill>
                  <a:schemeClr val="bg1"/>
                </a:solidFill>
              </a:rPr>
              <a:t>sans l'accord préalable</a:t>
            </a:r>
            <a:br>
              <a:rPr lang="fr-FR" sz="700" dirty="0">
                <a:solidFill>
                  <a:schemeClr val="bg1"/>
                </a:solidFill>
              </a:rPr>
            </a:br>
            <a:r>
              <a:rPr lang="fr-FR" sz="700" dirty="0">
                <a:solidFill>
                  <a:schemeClr val="bg1"/>
                </a:solidFill>
              </a:rPr>
              <a:t>de</a:t>
            </a:r>
            <a:r>
              <a:rPr lang="fr-FR" sz="700" baseline="0" dirty="0">
                <a:solidFill>
                  <a:schemeClr val="bg1"/>
                </a:solidFill>
              </a:rPr>
              <a:t> Sorbonne Université.</a:t>
            </a:r>
            <a:endParaRPr lang="fr-FR" sz="700" dirty="0">
              <a:solidFill>
                <a:schemeClr val="bg1"/>
              </a:solidFill>
            </a:endParaRPr>
          </a:p>
          <a:p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84" y="4762071"/>
            <a:ext cx="1876130" cy="7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rgbClr val="FFB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C184CA5-A724-BFF3-3C02-121D3EA14294}"/>
              </a:ext>
            </a:extLst>
          </p:cNvPr>
          <p:cNvSpPr txBox="1"/>
          <p:nvPr userDrawn="1"/>
        </p:nvSpPr>
        <p:spPr>
          <a:xfrm>
            <a:off x="1030818" y="6627985"/>
            <a:ext cx="174753" cy="80791"/>
          </a:xfrm>
          <a:prstGeom prst="rect">
            <a:avLst/>
          </a:prstGeom>
          <a:noFill/>
        </p:spPr>
        <p:txBody>
          <a:bodyPr wrap="none" lIns="27000" tIns="0" rIns="27000" bIns="0" anchor="b">
            <a:spAutoFit/>
          </a:bodyPr>
          <a:lstStyle/>
          <a:p>
            <a:pPr>
              <a:defRPr/>
            </a:pPr>
            <a:fld id="{1BDFEE88-DF50-4611-8C33-EB7050518C6A}" type="slidenum">
              <a:rPr lang="fr-FR" sz="525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sz="525" dirty="0">
              <a:solidFill>
                <a:schemeClr val="bg1"/>
              </a:solidFill>
            </a:endParaRP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66AE277A-A169-BC8D-E2B8-74D6E21F77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2420939"/>
            <a:ext cx="891116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41997" y="2420887"/>
            <a:ext cx="1922224" cy="1619796"/>
          </a:xfrm>
        </p:spPr>
        <p:txBody>
          <a:bodyPr wrap="none" anchor="t">
            <a:noAutofit/>
          </a:bodyPr>
          <a:lstStyle>
            <a:lvl1pPr algn="l">
              <a:lnSpc>
                <a:spcPts val="12000"/>
              </a:lnSpc>
              <a:defRPr sz="12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021" y="4161063"/>
            <a:ext cx="5124433" cy="1320167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200" cap="all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9C0092-87B4-8FC2-7898-EBEC59785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867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171701" y="2420939"/>
            <a:ext cx="7848600" cy="38877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2160000" y="6625441"/>
            <a:ext cx="2700000" cy="80791"/>
          </a:xfrm>
        </p:spPr>
        <p:txBody>
          <a:bodyPr anchor="b">
            <a:spAutoFit/>
          </a:bodyPr>
          <a:lstStyle>
            <a:lvl1pPr>
              <a:defRPr sz="525" cap="all" baseline="0">
                <a:latin typeface="+mn-lt"/>
              </a:defRPr>
            </a:lvl1pPr>
            <a:lvl2pPr marL="108000" indent="-108000">
              <a:spcBef>
                <a:spcPts val="225"/>
              </a:spcBef>
              <a:buSzPct val="80000"/>
              <a:buFont typeface="Wingdings" panose="05000000000000000000" pitchFamily="2" charset="2"/>
              <a:buChar char="l"/>
              <a:defRPr sz="825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5DC1558-8C7E-3F9E-8CAC-E9887BD107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7194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6672064" y="-9061"/>
            <a:ext cx="5519936" cy="6210369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algn="ctr">
              <a:defRPr sz="1050">
                <a:latin typeface="+mn-lt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898" y="989856"/>
            <a:ext cx="4212135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171701" y="2420939"/>
            <a:ext cx="4226331" cy="3887786"/>
          </a:xfrm>
        </p:spPr>
        <p:txBody>
          <a:bodyPr/>
          <a:lstStyle>
            <a:lvl1pPr>
              <a:defRPr sz="1050">
                <a:latin typeface="+mn-lt"/>
              </a:defRPr>
            </a:lvl1pPr>
            <a:lvl2pPr marL="108000" indent="-108000">
              <a:spcBef>
                <a:spcPts val="225"/>
              </a:spcBef>
              <a:buSzPct val="80000"/>
              <a:buFont typeface="Wingdings" panose="05000000000000000000" pitchFamily="2" charset="2"/>
              <a:buChar char="l"/>
              <a:defRPr sz="9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672064" y="6165384"/>
            <a:ext cx="5519936" cy="720000"/>
          </a:xfr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75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750" b="0">
                <a:solidFill>
                  <a:schemeClr val="bg1"/>
                </a:solidFill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2160000" y="6625441"/>
            <a:ext cx="2700000" cy="80791"/>
          </a:xfrm>
        </p:spPr>
        <p:txBody>
          <a:bodyPr anchor="b">
            <a:spAutoFit/>
          </a:bodyPr>
          <a:lstStyle>
            <a:lvl1pPr>
              <a:defRPr sz="525" cap="all" baseline="0">
                <a:latin typeface="+mn-lt"/>
              </a:defRPr>
            </a:lvl1pPr>
            <a:lvl2pPr marL="108000" indent="-108000">
              <a:spcBef>
                <a:spcPts val="225"/>
              </a:spcBef>
              <a:buSzPct val="80000"/>
              <a:buFont typeface="Wingdings" panose="05000000000000000000" pitchFamily="2" charset="2"/>
              <a:buChar char="l"/>
              <a:defRPr sz="825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042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12192000" cy="6210369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algn="ctr">
              <a:defRPr sz="1050">
                <a:latin typeface="+mn-lt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5841268"/>
            <a:ext cx="12192000" cy="1044116"/>
          </a:xfrm>
          <a:solidFill>
            <a:schemeClr val="accent4"/>
          </a:solidFill>
        </p:spPr>
        <p:txBody>
          <a:bodyPr lIns="1080000" tIns="72000" rIns="108000" bIns="72000" anchor="ctr">
            <a:noAutofit/>
          </a:bodyPr>
          <a:lstStyle>
            <a:lvl1pPr>
              <a:defRPr sz="75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750" b="0">
                <a:solidFill>
                  <a:schemeClr val="bg1"/>
                </a:solidFill>
                <a:latin typeface="+mn-lt"/>
              </a:defRPr>
            </a:lvl2pPr>
            <a:lvl3pPr>
              <a:defRPr sz="9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43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rgbClr val="FFB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hlinkClick r:id="rId2"/>
            <a:extLst>
              <a:ext uri="{FF2B5EF4-FFF2-40B4-BE49-F238E27FC236}">
                <a16:creationId xmlns:a16="http://schemas.microsoft.com/office/drawing/2014/main" id="{3976DE79-1A23-D4BA-1DC6-9792FAB6DB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45044" y="6618160"/>
            <a:ext cx="1106097" cy="92333"/>
          </a:xfrm>
          <a:prstGeom prst="rect">
            <a:avLst/>
          </a:prstGeom>
          <a:noFill/>
          <a:ln>
            <a:noFill/>
          </a:ln>
        </p:spPr>
        <p:txBody>
          <a:bodyPr wrap="none" lIns="27000" tIns="0" rIns="2700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60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3" name="Image 6">
            <a:extLst>
              <a:ext uri="{FF2B5EF4-FFF2-40B4-BE49-F238E27FC236}">
                <a16:creationId xmlns:a16="http://schemas.microsoft.com/office/drawing/2014/main" id="{4FF4B053-0488-22DD-8906-E95E124582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34" y="3214688"/>
            <a:ext cx="2055284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159896" y="1340768"/>
            <a:ext cx="5610661" cy="900100"/>
          </a:xfrm>
        </p:spPr>
        <p:txBody>
          <a:bodyPr anchor="b"/>
          <a:lstStyle>
            <a:lvl1pPr>
              <a:defRPr sz="1050" cap="all" baseline="0">
                <a:solidFill>
                  <a:schemeClr val="bg1"/>
                </a:solidFill>
                <a:latin typeface="+mn-lt"/>
              </a:defRPr>
            </a:lvl1pPr>
            <a:lvl2pPr marL="108000" indent="-108000">
              <a:spcBef>
                <a:spcPts val="225"/>
              </a:spcBef>
              <a:buSzPct val="80000"/>
              <a:buFont typeface="Wingdings" panose="05000000000000000000" pitchFamily="2" charset="2"/>
              <a:buChar char="l"/>
              <a:defRPr sz="9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1185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8F5FF0-A545-A6FA-D747-A8385842C2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9D35BA-534A-211B-EDBA-2D0FA5306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3BAAD5-F8FB-8B2A-AFBF-F3317D660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F2514-9981-40A2-ADF1-C6942DB25C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9336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E24C58-CD62-31E9-8DEC-A6131FFDE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5E7F86-81CC-FFEC-A1DD-AF400B0F5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3DBA29-0014-C6F0-5CC0-4521F5869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EB0F-F090-40D5-A9E3-DFE0B351DB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455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C58D5-DB5C-AB40-512D-078EE71F6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00A3C6-7032-6DA5-8760-375F38E09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7AF517-3388-6CE5-7A93-9581F0C0D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6952-8DC7-49C6-9979-21E3832CF1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23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1C2A1-A1A0-2C24-2635-CA843600C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6AB1E7-24D8-54B9-EF68-48EF1F99E5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1CCA25-7818-FF01-5F2D-DE523CE21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071C8-AE52-4AA2-860C-27B49D72EB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8937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78E12-A997-2065-B0EA-A52DEDEB0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59386FF-DF00-D675-2FB6-5EFA73F76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F21FAF-CB82-AC8D-164A-0FE23561C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DEC3-8A0D-468E-A6D2-1BF2D217B2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103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171700" y="2420938"/>
            <a:ext cx="7848600" cy="3887788"/>
          </a:xfrm>
        </p:spPr>
        <p:txBody>
          <a:bodyPr/>
          <a:lstStyle>
            <a:lvl1pPr marL="287338" indent="-287338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  <a:defRPr sz="16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6500"/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7BC3DA-8972-02C4-EBAE-3FF4F1D90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2D38D9-6A08-130D-C806-7941D51AB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B80363-F5B1-9ACE-3CFB-AFAF2CA06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99D1-7C35-42DF-8063-D480BE8F2D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4805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BD3B0C-81EE-0697-D958-6218B4DE5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DC9DB-0C44-3AA1-332A-8DC79E56F3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0562A5-0CD8-6E5E-9104-70BF4BC90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083CC-FEF8-4097-A866-5A0E354C1E6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6468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57C06-E827-5A8E-9D69-1AAE5D2849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2F2F9-9F4E-CEAA-5660-DA63FBF86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3ABFF6-9E32-B6E1-8B84-BF275FAC5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64E0-E29D-4D12-9DC8-B074F79072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5901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DA8DD-3EFC-DF57-27E6-EFE00E1D40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FAD31-DB9C-5F6E-B6E8-9110FB813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28DCA-7922-7741-043F-7E0AFF3B4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3D915-0537-47EF-88CC-CD9CEF9FAA1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289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4A47EC-9060-36CB-FBF6-676C1DB3B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8BAB8-10AA-FEFE-C45F-D0568BB8A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57C373-4498-B28D-3FD8-BC0B89E5F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F87A-BDAF-4B26-AA70-C12005935F0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389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B3368-3BDB-8CDA-76C4-A52267515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FC6CAF-7E39-74DA-AAB8-BBD31F119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056B17-3AE5-7989-586B-5A1EAB5F7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A52A8-E3B7-49DC-8F92-8707F921624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612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F52E2-A7DC-9D2E-D404-6771ABD68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7BFE0-667B-F828-C6EA-0C4BD567E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182E2-DC84-D221-8E2B-CEF116250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F1D4C-68D8-45A8-9692-6D014145B6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5117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rgbClr val="FFB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AF594D7-6890-A6B1-B40E-7749A775E4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19167" y="5862638"/>
            <a:ext cx="2197100" cy="615950"/>
          </a:xfrm>
          <a:prstGeom prst="rect">
            <a:avLst/>
          </a:prstGeom>
          <a:noFill/>
          <a:ln>
            <a:noFill/>
          </a:ln>
        </p:spPr>
        <p:txBody>
          <a:bodyPr lIns="36000" tIns="0" rIns="360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800">
                <a:solidFill>
                  <a:schemeClr val="bg1"/>
                </a:solidFill>
              </a:rPr>
              <a:t>Document confidentiel –</a:t>
            </a:r>
            <a:br>
              <a:rPr lang="fr-FR" altLang="fr-FR" sz="800">
                <a:solidFill>
                  <a:schemeClr val="bg1"/>
                </a:solidFill>
              </a:rPr>
            </a:br>
            <a:r>
              <a:rPr lang="fr-FR" altLang="fr-FR" sz="800">
                <a:solidFill>
                  <a:schemeClr val="bg1"/>
                </a:solidFill>
              </a:rPr>
              <a:t>ne peut être reproduit ni diffusé</a:t>
            </a:r>
            <a:br>
              <a:rPr lang="fr-FR" altLang="fr-FR" sz="800">
                <a:solidFill>
                  <a:schemeClr val="bg1"/>
                </a:solidFill>
              </a:rPr>
            </a:br>
            <a:r>
              <a:rPr lang="fr-FR" altLang="fr-FR" sz="800">
                <a:solidFill>
                  <a:schemeClr val="bg1"/>
                </a:solidFill>
              </a:rPr>
              <a:t>sans l'accord préalable</a:t>
            </a:r>
            <a:br>
              <a:rPr lang="fr-FR" altLang="fr-FR" sz="800">
                <a:solidFill>
                  <a:schemeClr val="bg1"/>
                </a:solidFill>
              </a:rPr>
            </a:br>
            <a:r>
              <a:rPr lang="fr-FR" altLang="fr-FR" sz="800">
                <a:solidFill>
                  <a:schemeClr val="bg1"/>
                </a:solidFill>
              </a:rPr>
              <a:t>de Sorbonne Université.</a:t>
            </a:r>
          </a:p>
          <a:p>
            <a:pPr>
              <a:defRPr/>
            </a:pPr>
            <a:endParaRPr lang="fr-FR" altLang="fr-FR" sz="800">
              <a:solidFill>
                <a:schemeClr val="bg1"/>
              </a:solidFill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32211C9D-D160-9AF5-B261-84ED93563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167" y="4999038"/>
            <a:ext cx="21590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584" y="1988840"/>
            <a:ext cx="10081683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74406" y="2302024"/>
            <a:ext cx="4141861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392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4584" y="548680"/>
            <a:ext cx="10047816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534584" y="2708921"/>
            <a:ext cx="5761549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4"/>
              </a:buClr>
              <a:buFont typeface="+mj-lt"/>
              <a:buAutoNum type="arabicPeriod"/>
              <a:defRPr sz="14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3" name="Espace réservé du pied de page 3">
            <a:extLst>
              <a:ext uri="{FF2B5EF4-FFF2-40B4-BE49-F238E27FC236}">
                <a16:creationId xmlns:a16="http://schemas.microsoft.com/office/drawing/2014/main" id="{BC426324-0114-D513-85A3-7A849938E31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61254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rgbClr val="FFB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FDBDEBA-80D3-44E8-F35D-5875B8338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0818" y="6601053"/>
            <a:ext cx="287506" cy="107722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36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4F73080-300B-4E9A-8D6A-C3DE317AB071}" type="slidenum">
              <a:rPr lang="fr-FR" altLang="fr-FR" sz="700" smtClean="0">
                <a:solidFill>
                  <a:schemeClr val="bg1"/>
                </a:solidFill>
              </a:rPr>
              <a:pPr>
                <a:defRPr/>
              </a:pPr>
              <a:t>‹N°›</a:t>
            </a:fld>
            <a:endParaRPr lang="fr-FR" altLang="fr-FR" sz="700">
              <a:solidFill>
                <a:schemeClr val="bg1"/>
              </a:solidFill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857B4675-8507-5B3A-DE39-01B865043F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85" y="360364"/>
            <a:ext cx="158538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7845" y="2024844"/>
            <a:ext cx="1922224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895867" y="3765018"/>
            <a:ext cx="6720399" cy="1320167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2C47BEF1-67F7-AB7E-677C-7811C620F8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281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941997" y="2420887"/>
            <a:ext cx="1922224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019" y="4161061"/>
            <a:ext cx="5124433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1031326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0" y="2421386"/>
            <a:ext cx="893107" cy="3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534584" y="2276475"/>
            <a:ext cx="10081683" cy="403225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537243" y="6598509"/>
            <a:ext cx="288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98508E2-CEA0-CF73-5A84-76FC79CD097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90808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5472000" y="-9061"/>
            <a:ext cx="6720000" cy="6210369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4584" y="989856"/>
            <a:ext cx="3637056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534584" y="2276475"/>
            <a:ext cx="3649315" cy="403225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5472000" y="6165384"/>
            <a:ext cx="6720000" cy="720000"/>
          </a:xfr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1537243" y="6598509"/>
            <a:ext cx="288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13761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12192000" cy="6210369"/>
          </a:xfrm>
          <a:solidFill>
            <a:schemeClr val="bg2"/>
          </a:solidFill>
        </p:spPr>
        <p:txBody>
          <a:bodyPr rtlCol="0"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6165384"/>
            <a:ext cx="12192000" cy="720000"/>
          </a:xfr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914581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rgbClr val="FFB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hlinkClick r:id="rId2"/>
            <a:extLst>
              <a:ext uri="{FF2B5EF4-FFF2-40B4-BE49-F238E27FC236}">
                <a16:creationId xmlns:a16="http://schemas.microsoft.com/office/drawing/2014/main" id="{EEAB6C11-78A4-1CE9-259F-71F87CFBA5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29425" y="6613089"/>
            <a:ext cx="1476934" cy="123111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3600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80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95C541F2-9EF5-ED60-41A4-9AF260F877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84" y="2973389"/>
            <a:ext cx="2978149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4582973" y="1412776"/>
            <a:ext cx="7033293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4426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66C9A4E4-2F5A-DE41-299E-67AF1CB89F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PRESENTATION  PARCOURSUP</a:t>
            </a:r>
          </a:p>
        </p:txBody>
      </p:sp>
    </p:spTree>
    <p:extLst>
      <p:ext uri="{BB962C8B-B14F-4D97-AF65-F5344CB8AC3E}">
        <p14:creationId xmlns:p14="http://schemas.microsoft.com/office/powerpoint/2010/main" val="317174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171701" y="2420937"/>
            <a:ext cx="7848600" cy="38877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0" y="6598509"/>
            <a:ext cx="270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6672064" y="-9061"/>
            <a:ext cx="5519936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898" y="989856"/>
            <a:ext cx="4212134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171700" y="2420939"/>
            <a:ext cx="4226331" cy="3887786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6672064" y="6165384"/>
            <a:ext cx="5519936" cy="720000"/>
          </a:xfrm>
          <a:solidFill>
            <a:schemeClr val="accent4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2160000" y="6598509"/>
            <a:ext cx="270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/>
              <a:t>TITRE DE LA SECTION</a:t>
            </a:r>
          </a:p>
        </p:txBody>
      </p:sp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12192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5841268"/>
            <a:ext cx="12192000" cy="1044116"/>
          </a:xfrm>
          <a:solidFill>
            <a:schemeClr val="accent4"/>
          </a:solidFill>
        </p:spPr>
        <p:txBody>
          <a:bodyPr lIns="1080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159896" y="1340768"/>
            <a:ext cx="5610661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ZoneTexte 6">
            <a:hlinkClick r:id="rId2"/>
          </p:cNvPr>
          <p:cNvSpPr txBox="1"/>
          <p:nvPr userDrawn="1"/>
        </p:nvSpPr>
        <p:spPr>
          <a:xfrm>
            <a:off x="5159896" y="660240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>
                <a:solidFill>
                  <a:schemeClr val="bg1"/>
                </a:solidFill>
              </a:rPr>
              <a:t>SORBONNE-UNIVERSITE.FR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213988"/>
            <a:ext cx="2054806" cy="8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rgbClr val="FFB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C79D8B-5C6F-7EF9-9E5A-7CB9E1F898C9}"/>
              </a:ext>
            </a:extLst>
          </p:cNvPr>
          <p:cNvSpPr txBox="1"/>
          <p:nvPr userDrawn="1"/>
        </p:nvSpPr>
        <p:spPr>
          <a:xfrm>
            <a:off x="7126818" y="6022976"/>
            <a:ext cx="1875367" cy="403225"/>
          </a:xfrm>
          <a:prstGeom prst="rect">
            <a:avLst/>
          </a:prstGeom>
          <a:noFill/>
        </p:spPr>
        <p:txBody>
          <a:bodyPr lIns="27000" tIns="0" rIns="27000" bIns="0">
            <a:spAutoFit/>
          </a:bodyPr>
          <a:lstStyle/>
          <a:p>
            <a:pPr>
              <a:defRPr/>
            </a:pPr>
            <a:r>
              <a:rPr lang="fr-FR" sz="525" dirty="0">
                <a:solidFill>
                  <a:schemeClr val="bg1"/>
                </a:solidFill>
              </a:rPr>
              <a:t>Document confidentiel –</a:t>
            </a:r>
            <a:br>
              <a:rPr lang="fr-FR" sz="525" dirty="0">
                <a:solidFill>
                  <a:schemeClr val="bg1"/>
                </a:solidFill>
              </a:rPr>
            </a:br>
            <a:r>
              <a:rPr lang="fr-FR" sz="525" dirty="0">
                <a:solidFill>
                  <a:schemeClr val="bg1"/>
                </a:solidFill>
              </a:rPr>
              <a:t>ne peut être reproduit ni diffusé</a:t>
            </a:r>
            <a:br>
              <a:rPr lang="fr-FR" sz="525" dirty="0">
                <a:solidFill>
                  <a:schemeClr val="bg1"/>
                </a:solidFill>
              </a:rPr>
            </a:br>
            <a:r>
              <a:rPr lang="fr-FR" sz="525" dirty="0">
                <a:solidFill>
                  <a:schemeClr val="bg1"/>
                </a:solidFill>
              </a:rPr>
              <a:t>sans l'accord préalable</a:t>
            </a:r>
            <a:br>
              <a:rPr lang="fr-FR" sz="525" dirty="0">
                <a:solidFill>
                  <a:schemeClr val="bg1"/>
                </a:solidFill>
              </a:rPr>
            </a:br>
            <a:r>
              <a:rPr lang="fr-FR" sz="525" dirty="0">
                <a:solidFill>
                  <a:schemeClr val="bg1"/>
                </a:solidFill>
              </a:rPr>
              <a:t>de Sorbonne Université.</a:t>
            </a:r>
          </a:p>
          <a:p>
            <a:pPr>
              <a:defRPr/>
            </a:pPr>
            <a:endParaRPr lang="fr-FR" sz="525" dirty="0">
              <a:solidFill>
                <a:schemeClr val="bg1"/>
              </a:solidFill>
            </a:endParaRP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A46AB07F-BE4A-2FCC-316D-731D7F47C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8" y="4762501"/>
            <a:ext cx="187536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9458" y="1556792"/>
            <a:ext cx="7380820" cy="2124236"/>
          </a:xfrm>
        </p:spPr>
        <p:txBody>
          <a:bodyPr anchor="ctr">
            <a:noAutofit/>
          </a:bodyPr>
          <a:lstStyle>
            <a:lvl1pPr>
              <a:defRPr sz="5625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14999" y="1867956"/>
            <a:ext cx="2318488" cy="406896"/>
          </a:xfrm>
        </p:spPr>
        <p:txBody>
          <a:bodyPr/>
          <a:lstStyle>
            <a:lvl1pPr marL="0" indent="0" algn="l">
              <a:buNone/>
              <a:defRPr sz="750" cap="all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59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2171700" y="2420938"/>
            <a:ext cx="7848600" cy="3887788"/>
          </a:xfrm>
        </p:spPr>
        <p:txBody>
          <a:bodyPr/>
          <a:lstStyle>
            <a:lvl1pPr marL="215504" indent="-215504">
              <a:spcBef>
                <a:spcPts val="450"/>
              </a:spcBef>
              <a:buClr>
                <a:schemeClr val="accent4"/>
              </a:buClr>
              <a:buFont typeface="+mj-lt"/>
              <a:buAutoNum type="arabicPeriod"/>
              <a:defRPr sz="1200" cap="all" baseline="0"/>
            </a:lvl1pPr>
            <a:lvl2pPr marL="216000">
              <a:spcBef>
                <a:spcPts val="0"/>
              </a:spcBef>
              <a:spcAft>
                <a:spcPts val="0"/>
              </a:spcAft>
              <a:defRPr sz="900" b="0"/>
            </a:lvl2pPr>
            <a:lvl3pPr marL="216000">
              <a:spcBef>
                <a:spcPts val="0"/>
              </a:spcBef>
              <a:spcAft>
                <a:spcPts val="0"/>
              </a:spcAft>
              <a:defRPr sz="9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66E3EAF2-5545-87B2-73AB-E358A36A7C1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085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71701" y="989856"/>
            <a:ext cx="7848600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71701" y="2420938"/>
            <a:ext cx="7848600" cy="3887787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087888" y="6601044"/>
            <a:ext cx="336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1031326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7" y="2421121"/>
            <a:ext cx="893108" cy="3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722E760A-BB54-8AC0-4FEC-DCB9D880C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9906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A950016-D290-EC41-7AA9-084773E52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71700" y="2420939"/>
            <a:ext cx="78486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4447AC-D77F-90BD-BECA-C3A276076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8467" y="6627813"/>
            <a:ext cx="3359151" cy="8096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l">
              <a:defRPr sz="525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32D288-2F6B-7B9A-C3F3-A524ADD9C9D1}"/>
              </a:ext>
            </a:extLst>
          </p:cNvPr>
          <p:cNvSpPr txBox="1"/>
          <p:nvPr userDrawn="1"/>
        </p:nvSpPr>
        <p:spPr>
          <a:xfrm>
            <a:off x="1030818" y="6627985"/>
            <a:ext cx="174753" cy="80791"/>
          </a:xfrm>
          <a:prstGeom prst="rect">
            <a:avLst/>
          </a:prstGeom>
          <a:noFill/>
        </p:spPr>
        <p:txBody>
          <a:bodyPr wrap="none" lIns="27000" tIns="0" rIns="27000" bIns="0" anchor="b">
            <a:spAutoFit/>
          </a:bodyPr>
          <a:lstStyle/>
          <a:p>
            <a:pPr>
              <a:defRPr/>
            </a:pPr>
            <a:fld id="{5292A412-F653-46AE-9D3B-066B6BB1BB05}" type="slidenum">
              <a:rPr lang="fr-FR" sz="525">
                <a:solidFill>
                  <a:schemeClr val="accent1"/>
                </a:solidFill>
              </a:rPr>
              <a:pPr>
                <a:defRPr/>
              </a:pPr>
              <a:t>‹N°›</a:t>
            </a:fld>
            <a:endParaRPr lang="fr-FR" sz="525" dirty="0">
              <a:solidFill>
                <a:schemeClr val="accent1"/>
              </a:solidFill>
            </a:endParaRPr>
          </a:p>
        </p:txBody>
      </p:sp>
      <p:pic>
        <p:nvPicPr>
          <p:cNvPr id="1030" name="Image 5">
            <a:extLst>
              <a:ext uri="{FF2B5EF4-FFF2-40B4-BE49-F238E27FC236}">
                <a16:creationId xmlns:a16="http://schemas.microsoft.com/office/drawing/2014/main" id="{319F4F39-7951-2279-A659-AACAF344A6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4" y="2420938"/>
            <a:ext cx="89323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7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algn="l" defTabSz="685800" rtl="0" eaLnBrk="0" fontAlgn="base" hangingPunct="0">
        <a:spcBef>
          <a:spcPct val="0"/>
        </a:spcBef>
        <a:spcAft>
          <a:spcPct val="0"/>
        </a:spcAft>
        <a:defRPr sz="1300" kern="1200">
          <a:solidFill>
            <a:schemeClr val="tx2"/>
          </a:solidFill>
          <a:latin typeface="+mj-lt"/>
          <a:ea typeface="+mn-ea"/>
          <a:cs typeface="+mn-cs"/>
        </a:defRPr>
      </a:lvl1pPr>
      <a:lvl2pPr algn="l" defTabSz="685800" rtl="0" eaLnBrk="0" fontAlgn="base" hangingPunct="0">
        <a:spcBef>
          <a:spcPts val="450"/>
        </a:spcBef>
        <a:spcAft>
          <a:spcPct val="0"/>
        </a:spcAft>
        <a:defRPr sz="1000" b="1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685800" rtl="0" eaLnBrk="0" fontAlgn="base" hangingPunct="0">
        <a:spcBef>
          <a:spcPts val="450"/>
        </a:spcBef>
        <a:spcAft>
          <a:spcPts val="225"/>
        </a:spcAft>
        <a:defRPr sz="1000" kern="1200">
          <a:solidFill>
            <a:schemeClr val="tx2"/>
          </a:solidFill>
          <a:latin typeface="+mn-lt"/>
          <a:ea typeface="+mn-ea"/>
          <a:cs typeface="+mn-cs"/>
        </a:defRPr>
      </a:lvl3pPr>
      <a:lvl4pPr marL="377825" indent="-107950" algn="l" defTabSz="685800" rtl="0" eaLnBrk="0" fontAlgn="base" hangingPunct="0">
        <a:spcBef>
          <a:spcPct val="0"/>
        </a:spcBef>
        <a:spcAft>
          <a:spcPct val="0"/>
        </a:spcAft>
        <a:buSzPct val="80000"/>
        <a:buFont typeface="Wingdings" panose="05000000000000000000" pitchFamily="2" charset="2"/>
        <a:buChar char="l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485775" indent="-80963" algn="l" defTabSz="68580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AD8ED9-0B1F-B6E2-33DE-CC728C1B9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857F40-DB8B-A789-4572-2D98217E0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2C1753-A58A-4FA2-8279-13667085D2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ABB0E6-12F9-A126-36E6-9AB554CA56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362A71B-A87E-2DC4-B3B4-79F4F818A3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C216FC8-0021-46B7-BBDA-3DBC30EF00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084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>
            <a:extLst>
              <a:ext uri="{FF2B5EF4-FFF2-40B4-BE49-F238E27FC236}">
                <a16:creationId xmlns:a16="http://schemas.microsoft.com/office/drawing/2014/main" id="{4CE91779-2F2D-8293-BA47-B68F0720C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4" y="990600"/>
            <a:ext cx="100478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3075" name="Espace réservé du texte 2">
            <a:extLst>
              <a:ext uri="{FF2B5EF4-FFF2-40B4-BE49-F238E27FC236}">
                <a16:creationId xmlns:a16="http://schemas.microsoft.com/office/drawing/2014/main" id="{F92A94D2-2984-D59C-3997-CC7F08C02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4584" y="2276475"/>
            <a:ext cx="10047816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B049AC-3DA0-A2EC-4B82-8A7819755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2667" y="6600825"/>
            <a:ext cx="3359151" cy="107950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r-FR"/>
              <a:t>PRESENTATION  PARCOURSUP</a:t>
            </a:r>
          </a:p>
        </p:txBody>
      </p:sp>
      <p:sp>
        <p:nvSpPr>
          <p:cNvPr id="3077" name="ZoneTexte 7">
            <a:extLst>
              <a:ext uri="{FF2B5EF4-FFF2-40B4-BE49-F238E27FC236}">
                <a16:creationId xmlns:a16="http://schemas.microsoft.com/office/drawing/2014/main" id="{79A95BF2-5951-5D57-8011-863FE7C4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818" y="6601053"/>
            <a:ext cx="287506" cy="107722"/>
          </a:xfrm>
          <a:prstGeom prst="rect">
            <a:avLst/>
          </a:prstGeom>
          <a:noFill/>
          <a:ln>
            <a:noFill/>
          </a:ln>
        </p:spPr>
        <p:txBody>
          <a:bodyPr wrap="none" lIns="36000" tIns="0" rIns="36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F289F42-AF7C-4B88-9664-B3CEF1588C77}" type="slidenum">
              <a:rPr lang="fr-FR" altLang="fr-FR" sz="700" smtClean="0">
                <a:solidFill>
                  <a:schemeClr val="accent1"/>
                </a:solidFill>
              </a:rPr>
              <a:pPr>
                <a:defRPr/>
              </a:pPr>
              <a:t>‹N°›</a:t>
            </a:fld>
            <a:endParaRPr lang="fr-FR" altLang="fr-FR" sz="700">
              <a:solidFill>
                <a:schemeClr val="accent1"/>
              </a:solidFill>
            </a:endParaRPr>
          </a:p>
        </p:txBody>
      </p:sp>
      <p:pic>
        <p:nvPicPr>
          <p:cNvPr id="3078" name="Image 8">
            <a:extLst>
              <a:ext uri="{FF2B5EF4-FFF2-40B4-BE49-F238E27FC236}">
                <a16:creationId xmlns:a16="http://schemas.microsoft.com/office/drawing/2014/main" id="{3A2BA2BE-E851-D924-882E-8371817D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585" y="360364"/>
            <a:ext cx="158538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3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2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ts val="600"/>
        </a:spcBef>
        <a:spcAft>
          <a:spcPct val="0"/>
        </a:spcAft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0" fontAlgn="base" hangingPunct="0">
        <a:spcBef>
          <a:spcPts val="600"/>
        </a:spcBef>
        <a:spcAft>
          <a:spcPts val="30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503238" indent="-142875" algn="l" rtl="0" eaLnBrk="0" fontAlgn="base" hangingPunct="0">
        <a:spcBef>
          <a:spcPct val="0"/>
        </a:spcBef>
        <a:spcAft>
          <a:spcPct val="0"/>
        </a:spcAft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7700" indent="-1079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ine.parageau@sorbonne-universit&#233;.fr" TargetMode="External"/><Relationship Id="rId7" Type="http://schemas.openxmlformats.org/officeDocument/2006/relationships/hyperlink" Target="mailto:florence.bourgne@sorbonne-universi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fabrice.bensimon@sorbonne-universite.fr" TargetMode="External"/><Relationship Id="rId5" Type="http://schemas.openxmlformats.org/officeDocument/2006/relationships/hyperlink" Target="mailto:juliette.utard@sorbonne-universite.fr" TargetMode="External"/><Relationship Id="rId4" Type="http://schemas.openxmlformats.org/officeDocument/2006/relationships/hyperlink" Target="mailto:karine.valbon@sorbonne-universite.f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lein air, Architecture médiévale, ciel, fenêtre&#10;&#10;Le contenu généré par l’IA peut être incorrect.">
            <a:extLst>
              <a:ext uri="{FF2B5EF4-FFF2-40B4-BE49-F238E27FC236}">
                <a16:creationId xmlns:a16="http://schemas.microsoft.com/office/drawing/2014/main" id="{DD60B4AA-7B7A-CEEC-5ADB-38B321AB0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4" y="-9061"/>
            <a:ext cx="10180932" cy="621036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body" sz="quarter" idx="14"/>
          </p:nvPr>
        </p:nvSpPr>
        <p:spPr>
          <a:xfrm>
            <a:off x="0" y="5841268"/>
            <a:ext cx="12192000" cy="1044116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sz="3600" dirty="0" err="1"/>
              <a:t>Jpo</a:t>
            </a:r>
            <a:r>
              <a:rPr lang="fr-FR" sz="3600" dirty="0"/>
              <a:t> 2026 – Master d’Études anglophones</a:t>
            </a:r>
          </a:p>
        </p:txBody>
      </p:sp>
    </p:spTree>
    <p:extLst>
      <p:ext uri="{BB962C8B-B14F-4D97-AF65-F5344CB8AC3E}">
        <p14:creationId xmlns:p14="http://schemas.microsoft.com/office/powerpoint/2010/main" val="150465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88">
            <a:extLst>
              <a:ext uri="{FF2B5EF4-FFF2-40B4-BE49-F238E27FC236}">
                <a16:creationId xmlns:a16="http://schemas.microsoft.com/office/drawing/2014/main" id="{7D8C2359-A325-8F6F-5401-3519FEB485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487488" y="908051"/>
            <a:ext cx="9937104" cy="4824413"/>
            <a:chOff x="679" y="572"/>
            <a:chExt cx="4832" cy="3039"/>
          </a:xfrm>
        </p:grpSpPr>
        <p:sp>
          <p:nvSpPr>
            <p:cNvPr id="48131" name="AutoShape 187">
              <a:extLst>
                <a:ext uri="{FF2B5EF4-FFF2-40B4-BE49-F238E27FC236}">
                  <a16:creationId xmlns:a16="http://schemas.microsoft.com/office/drawing/2014/main" id="{B2540468-390C-6F4C-762B-D3B2A20371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9" y="572"/>
              <a:ext cx="4832" cy="3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132" name="Rectangle 189">
              <a:extLst>
                <a:ext uri="{FF2B5EF4-FFF2-40B4-BE49-F238E27FC236}">
                  <a16:creationId xmlns:a16="http://schemas.microsoft.com/office/drawing/2014/main" id="{7B85E701-FA84-C75A-09CB-EDC349DFE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609"/>
              <a:ext cx="7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L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33" name="Rectangle 190">
              <a:extLst>
                <a:ext uri="{FF2B5EF4-FFF2-40B4-BE49-F238E27FC236}">
                  <a16:creationId xmlns:a16="http://schemas.microsoft.com/office/drawing/2014/main" id="{3470E396-7938-DA78-E93A-6F72BAA54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34" name="Rectangle 191">
              <a:extLst>
                <a:ext uri="{FF2B5EF4-FFF2-40B4-BE49-F238E27FC236}">
                  <a16:creationId xmlns:a16="http://schemas.microsoft.com/office/drawing/2014/main" id="{B1480D7E-0ED5-4328-882B-4A38CA78B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609"/>
              <a:ext cx="7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35" name="Rectangle 192">
              <a:extLst>
                <a:ext uri="{FF2B5EF4-FFF2-40B4-BE49-F238E27FC236}">
                  <a16:creationId xmlns:a16="http://schemas.microsoft.com/office/drawing/2014/main" id="{B8BCBC41-4489-1630-B87C-3801C5159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36" name="Rectangle 193">
              <a:extLst>
                <a:ext uri="{FF2B5EF4-FFF2-40B4-BE49-F238E27FC236}">
                  <a16:creationId xmlns:a16="http://schemas.microsoft.com/office/drawing/2014/main" id="{DE15159D-75AE-E710-8A5D-1F34DDED2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" y="609"/>
              <a:ext cx="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37" name="Rectangle 194">
              <a:extLst>
                <a:ext uri="{FF2B5EF4-FFF2-40B4-BE49-F238E27FC236}">
                  <a16:creationId xmlns:a16="http://schemas.microsoft.com/office/drawing/2014/main" id="{72294913-0F47-FBAB-A3CC-BF3B297DF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38" name="Rectangle 195">
              <a:extLst>
                <a:ext uri="{FF2B5EF4-FFF2-40B4-BE49-F238E27FC236}">
                  <a16:creationId xmlns:a16="http://schemas.microsoft.com/office/drawing/2014/main" id="{780A0C79-69CF-E65A-1C57-3E641EF6C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" y="609"/>
              <a:ext cx="12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m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39" name="Rectangle 196">
              <a:extLst>
                <a:ext uri="{FF2B5EF4-FFF2-40B4-BE49-F238E27FC236}">
                  <a16:creationId xmlns:a16="http://schemas.microsoft.com/office/drawing/2014/main" id="{295E3FB9-AEF4-E811-5891-B7DCE2CA3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5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0" name="Rectangle 197">
              <a:extLst>
                <a:ext uri="{FF2B5EF4-FFF2-40B4-BE49-F238E27FC236}">
                  <a16:creationId xmlns:a16="http://schemas.microsoft.com/office/drawing/2014/main" id="{31B222CF-1B57-B4D2-EA59-268433B9A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609"/>
              <a:ext cx="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1" name="Rectangle 198">
              <a:extLst>
                <a:ext uri="{FF2B5EF4-FFF2-40B4-BE49-F238E27FC236}">
                  <a16:creationId xmlns:a16="http://schemas.microsoft.com/office/drawing/2014/main" id="{03D4EF6D-14CB-7475-FB52-CE10C7D8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2" name="Rectangle 199">
              <a:extLst>
                <a:ext uri="{FF2B5EF4-FFF2-40B4-BE49-F238E27FC236}">
                  <a16:creationId xmlns:a16="http://schemas.microsoft.com/office/drawing/2014/main" id="{D01C11C0-991F-7102-4AC8-4EA70D1E7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609"/>
              <a:ext cx="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b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3" name="Rectangle 200">
              <a:extLst>
                <a:ext uri="{FF2B5EF4-FFF2-40B4-BE49-F238E27FC236}">
                  <a16:creationId xmlns:a16="http://schemas.microsoft.com/office/drawing/2014/main" id="{B70611A5-8BBA-47E8-B965-FBDEA3BC7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1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4" name="Rectangle 201">
              <a:extLst>
                <a:ext uri="{FF2B5EF4-FFF2-40B4-BE49-F238E27FC236}">
                  <a16:creationId xmlns:a16="http://schemas.microsoft.com/office/drawing/2014/main" id="{9359D964-E5ED-7D03-F792-7A240424C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" y="609"/>
              <a:ext cx="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5" name="Rectangle 202">
              <a:extLst>
                <a:ext uri="{FF2B5EF4-FFF2-40B4-BE49-F238E27FC236}">
                  <a16:creationId xmlns:a16="http://schemas.microsoft.com/office/drawing/2014/main" id="{741C49D0-FA33-C7D8-D058-5ABEBF4EC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6" name="Rectangle 203">
              <a:extLst>
                <a:ext uri="{FF2B5EF4-FFF2-40B4-BE49-F238E27FC236}">
                  <a16:creationId xmlns:a16="http://schemas.microsoft.com/office/drawing/2014/main" id="{24B31D27-9853-C892-108D-70054AFB4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609"/>
              <a:ext cx="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l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7" name="Rectangle 204">
              <a:extLst>
                <a:ext uri="{FF2B5EF4-FFF2-40B4-BE49-F238E27FC236}">
                  <a16:creationId xmlns:a16="http://schemas.microsoft.com/office/drawing/2014/main" id="{1FF8409E-5D5C-CA3F-8CCE-2AFA19EBA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8" name="Rectangle 205">
              <a:extLst>
                <a:ext uri="{FF2B5EF4-FFF2-40B4-BE49-F238E27FC236}">
                  <a16:creationId xmlns:a16="http://schemas.microsoft.com/office/drawing/2014/main" id="{3551F42C-FD7A-9888-8DF8-E8D91743B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609"/>
              <a:ext cx="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49" name="Rectangle 206">
              <a:extLst>
                <a:ext uri="{FF2B5EF4-FFF2-40B4-BE49-F238E27FC236}">
                  <a16:creationId xmlns:a16="http://schemas.microsoft.com/office/drawing/2014/main" id="{8C50A5FC-4F74-8D3D-BDE7-6B9B437CB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0" name="Rectangle 207">
              <a:extLst>
                <a:ext uri="{FF2B5EF4-FFF2-40B4-BE49-F238E27FC236}">
                  <a16:creationId xmlns:a16="http://schemas.microsoft.com/office/drawing/2014/main" id="{F4D05A34-6A10-4994-BC1D-55209EAFA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" y="609"/>
              <a:ext cx="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t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1" name="Rectangle 208">
              <a:extLst>
                <a:ext uri="{FF2B5EF4-FFF2-40B4-BE49-F238E27FC236}">
                  <a16:creationId xmlns:a16="http://schemas.microsoft.com/office/drawing/2014/main" id="{ADEB76EB-3624-C17B-E48A-9B4578BA2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2" name="Rectangle 209">
              <a:extLst>
                <a:ext uri="{FF2B5EF4-FFF2-40B4-BE49-F238E27FC236}">
                  <a16:creationId xmlns:a16="http://schemas.microsoft.com/office/drawing/2014/main" id="{001CCA02-E3A0-0E94-5544-AB71DD60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2" y="609"/>
              <a:ext cx="7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é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3" name="Rectangle 210">
              <a:extLst>
                <a:ext uri="{FF2B5EF4-FFF2-40B4-BE49-F238E27FC236}">
                  <a16:creationId xmlns:a16="http://schemas.microsoft.com/office/drawing/2014/main" id="{7A3F47A8-958C-4354-BCA6-5D95C5ED3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4" name="Rectangle 211">
              <a:extLst>
                <a:ext uri="{FF2B5EF4-FFF2-40B4-BE49-F238E27FC236}">
                  <a16:creationId xmlns:a16="http://schemas.microsoft.com/office/drawing/2014/main" id="{EBF4DB0E-23F1-0627-7D7A-395EBB4D1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609"/>
              <a:ext cx="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5" name="Rectangle 212">
              <a:extLst>
                <a:ext uri="{FF2B5EF4-FFF2-40B4-BE49-F238E27FC236}">
                  <a16:creationId xmlns:a16="http://schemas.microsoft.com/office/drawing/2014/main" id="{16050794-3C5F-9A4D-B9B2-2380CB19B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6" name="Rectangle 213">
              <a:extLst>
                <a:ext uri="{FF2B5EF4-FFF2-40B4-BE49-F238E27FC236}">
                  <a16:creationId xmlns:a16="http://schemas.microsoft.com/office/drawing/2014/main" id="{16C8A94F-D962-91FC-4EB1-5EFBA947C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609"/>
              <a:ext cx="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7" name="Rectangle 214">
              <a:extLst>
                <a:ext uri="{FF2B5EF4-FFF2-40B4-BE49-F238E27FC236}">
                  <a16:creationId xmlns:a16="http://schemas.microsoft.com/office/drawing/2014/main" id="{AF4DBC97-AC07-3086-5ED1-BC4C51883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8" name="Rectangle 215">
              <a:extLst>
                <a:ext uri="{FF2B5EF4-FFF2-40B4-BE49-F238E27FC236}">
                  <a16:creationId xmlns:a16="http://schemas.microsoft.com/office/drawing/2014/main" id="{C085860A-7E29-6427-C089-3AB2FAE74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" y="609"/>
              <a:ext cx="8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n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59" name="Rectangle 216">
              <a:extLst>
                <a:ext uri="{FF2B5EF4-FFF2-40B4-BE49-F238E27FC236}">
                  <a16:creationId xmlns:a16="http://schemas.microsoft.com/office/drawing/2014/main" id="{6DA74023-0775-1BA0-BAC7-A21CF6807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0" name="Rectangle 217">
              <a:extLst>
                <a:ext uri="{FF2B5EF4-FFF2-40B4-BE49-F238E27FC236}">
                  <a16:creationId xmlns:a16="http://schemas.microsoft.com/office/drawing/2014/main" id="{200D8892-408B-6D8C-41C9-44CB4F3E0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609"/>
              <a:ext cx="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t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1" name="Rectangle 218">
              <a:extLst>
                <a:ext uri="{FF2B5EF4-FFF2-40B4-BE49-F238E27FC236}">
                  <a16:creationId xmlns:a16="http://schemas.microsoft.com/office/drawing/2014/main" id="{54375058-CB85-A8A4-918F-7F68BEDC1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2" name="Rectangle 219">
              <a:extLst>
                <a:ext uri="{FF2B5EF4-FFF2-40B4-BE49-F238E27FC236}">
                  <a16:creationId xmlns:a16="http://schemas.microsoft.com/office/drawing/2014/main" id="{0E17E58F-D838-4654-2924-02D68FEC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609"/>
              <a:ext cx="7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3" name="Rectangle 220">
              <a:extLst>
                <a:ext uri="{FF2B5EF4-FFF2-40B4-BE49-F238E27FC236}">
                  <a16:creationId xmlns:a16="http://schemas.microsoft.com/office/drawing/2014/main" id="{D7D61F1E-27B6-782B-D499-DA00C2064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4" name="Rectangle 221">
              <a:extLst>
                <a:ext uri="{FF2B5EF4-FFF2-40B4-BE49-F238E27FC236}">
                  <a16:creationId xmlns:a16="http://schemas.microsoft.com/office/drawing/2014/main" id="{CE18BF13-C7DC-9F55-FF19-2961D8A42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609"/>
              <a:ext cx="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5" name="Rectangle 222">
              <a:extLst>
                <a:ext uri="{FF2B5EF4-FFF2-40B4-BE49-F238E27FC236}">
                  <a16:creationId xmlns:a16="http://schemas.microsoft.com/office/drawing/2014/main" id="{96075A5D-59C7-2775-71F0-88670C342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6" name="Rectangle 223">
              <a:extLst>
                <a:ext uri="{FF2B5EF4-FFF2-40B4-BE49-F238E27FC236}">
                  <a16:creationId xmlns:a16="http://schemas.microsoft.com/office/drawing/2014/main" id="{DB801136-EB24-B795-0048-3F97B10F6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609"/>
              <a:ext cx="8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n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7" name="Rectangle 224">
              <a:extLst>
                <a:ext uri="{FF2B5EF4-FFF2-40B4-BE49-F238E27FC236}">
                  <a16:creationId xmlns:a16="http://schemas.microsoft.com/office/drawing/2014/main" id="{B6760E13-7C60-4E19-7E80-583C847F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8" name="Rectangle 225">
              <a:extLst>
                <a:ext uri="{FF2B5EF4-FFF2-40B4-BE49-F238E27FC236}">
                  <a16:creationId xmlns:a16="http://schemas.microsoft.com/office/drawing/2014/main" id="{F44C128E-5DB9-76D6-058F-FDE839F8B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609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a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69" name="Rectangle 226">
              <a:extLst>
                <a:ext uri="{FF2B5EF4-FFF2-40B4-BE49-F238E27FC236}">
                  <a16:creationId xmlns:a16="http://schemas.microsoft.com/office/drawing/2014/main" id="{1BD5EB3A-64D7-E793-6534-7629C8160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0" name="Rectangle 227">
              <a:extLst>
                <a:ext uri="{FF2B5EF4-FFF2-40B4-BE49-F238E27FC236}">
                  <a16:creationId xmlns:a16="http://schemas.microsoft.com/office/drawing/2014/main" id="{AF3891BF-0A27-313F-8DCC-403E12041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609"/>
              <a:ext cx="4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t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1" name="Rectangle 228">
              <a:extLst>
                <a:ext uri="{FF2B5EF4-FFF2-40B4-BE49-F238E27FC236}">
                  <a16:creationId xmlns:a16="http://schemas.microsoft.com/office/drawing/2014/main" id="{CD1DDA85-2CAD-13F8-1F35-06B2FBAF2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2" name="Rectangle 229">
              <a:extLst>
                <a:ext uri="{FF2B5EF4-FFF2-40B4-BE49-F238E27FC236}">
                  <a16:creationId xmlns:a16="http://schemas.microsoft.com/office/drawing/2014/main" id="{D4A52347-6354-32EB-49AC-C1FD2556C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09"/>
              <a:ext cx="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3" name="Rectangle 230">
              <a:extLst>
                <a:ext uri="{FF2B5EF4-FFF2-40B4-BE49-F238E27FC236}">
                  <a16:creationId xmlns:a16="http://schemas.microsoft.com/office/drawing/2014/main" id="{99E10CBF-FC45-D221-056C-64467A783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4" name="Rectangle 231">
              <a:extLst>
                <a:ext uri="{FF2B5EF4-FFF2-40B4-BE49-F238E27FC236}">
                  <a16:creationId xmlns:a16="http://schemas.microsoft.com/office/drawing/2014/main" id="{CA4C94EE-877D-FC3F-6C6B-C39F0A2AE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609"/>
              <a:ext cx="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5" name="Rectangle 232">
              <a:extLst>
                <a:ext uri="{FF2B5EF4-FFF2-40B4-BE49-F238E27FC236}">
                  <a16:creationId xmlns:a16="http://schemas.microsoft.com/office/drawing/2014/main" id="{334AD067-2B3D-D054-68F8-FCC987FF3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7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6" name="Rectangle 233">
              <a:extLst>
                <a:ext uri="{FF2B5EF4-FFF2-40B4-BE49-F238E27FC236}">
                  <a16:creationId xmlns:a16="http://schemas.microsoft.com/office/drawing/2014/main" id="{791A514A-DEDF-DBC3-E53E-AD1159753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609"/>
              <a:ext cx="8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n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7" name="Rectangle 234">
              <a:extLst>
                <a:ext uri="{FF2B5EF4-FFF2-40B4-BE49-F238E27FC236}">
                  <a16:creationId xmlns:a16="http://schemas.microsoft.com/office/drawing/2014/main" id="{2D24214A-CF81-ADD5-5C41-96110D981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8" name="Rectangle 235">
              <a:extLst>
                <a:ext uri="{FF2B5EF4-FFF2-40B4-BE49-F238E27FC236}">
                  <a16:creationId xmlns:a16="http://schemas.microsoft.com/office/drawing/2014/main" id="{57C2D519-956B-E0E0-5719-369E91665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609"/>
              <a:ext cx="7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a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79" name="Rectangle 236">
              <a:extLst>
                <a:ext uri="{FF2B5EF4-FFF2-40B4-BE49-F238E27FC236}">
                  <a16:creationId xmlns:a16="http://schemas.microsoft.com/office/drawing/2014/main" id="{A533BEB8-B16B-6F7C-6C27-D05199C32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0" name="Rectangle 237">
              <a:extLst>
                <a:ext uri="{FF2B5EF4-FFF2-40B4-BE49-F238E27FC236}">
                  <a16:creationId xmlns:a16="http://schemas.microsoft.com/office/drawing/2014/main" id="{F1DA02D4-B667-ACBC-EBA5-BA52B06EA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609"/>
              <a:ext cx="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l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1" name="Rectangle 238">
              <a:extLst>
                <a:ext uri="{FF2B5EF4-FFF2-40B4-BE49-F238E27FC236}">
                  <a16:creationId xmlns:a16="http://schemas.microsoft.com/office/drawing/2014/main" id="{344BD001-078F-AFEB-6BB2-3A5B7AC52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2" name="Rectangle 239">
              <a:extLst>
                <a:ext uri="{FF2B5EF4-FFF2-40B4-BE49-F238E27FC236}">
                  <a16:creationId xmlns:a16="http://schemas.microsoft.com/office/drawing/2014/main" id="{26DAAA45-9E3D-9C0D-6A12-707F7A4A3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609"/>
              <a:ext cx="7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3" name="Rectangle 240">
              <a:extLst>
                <a:ext uri="{FF2B5EF4-FFF2-40B4-BE49-F238E27FC236}">
                  <a16:creationId xmlns:a16="http://schemas.microsoft.com/office/drawing/2014/main" id="{BF68FB30-2B7C-C29E-299C-C58E96950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4" name="Rectangle 241">
              <a:extLst>
                <a:ext uri="{FF2B5EF4-FFF2-40B4-BE49-F238E27FC236}">
                  <a16:creationId xmlns:a16="http://schemas.microsoft.com/office/drawing/2014/main" id="{B3908B11-6BE5-3FC7-4418-B003D81DA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" y="609"/>
              <a:ext cx="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5" name="Rectangle 242">
              <a:extLst>
                <a:ext uri="{FF2B5EF4-FFF2-40B4-BE49-F238E27FC236}">
                  <a16:creationId xmlns:a16="http://schemas.microsoft.com/office/drawing/2014/main" id="{D031EA34-2458-5641-B341-F35224A06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6" name="Rectangle 243">
              <a:extLst>
                <a:ext uri="{FF2B5EF4-FFF2-40B4-BE49-F238E27FC236}">
                  <a16:creationId xmlns:a16="http://schemas.microsoft.com/office/drawing/2014/main" id="{115D9CFD-1299-E320-BA12-2384F1B7D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609"/>
              <a:ext cx="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p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7" name="Rectangle 244">
              <a:extLst>
                <a:ext uri="{FF2B5EF4-FFF2-40B4-BE49-F238E27FC236}">
                  <a16:creationId xmlns:a16="http://schemas.microsoft.com/office/drawing/2014/main" id="{F2687ECF-96EC-4DBF-779A-972065A87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8" name="Rectangle 245">
              <a:extLst>
                <a:ext uri="{FF2B5EF4-FFF2-40B4-BE49-F238E27FC236}">
                  <a16:creationId xmlns:a16="http://schemas.microsoft.com/office/drawing/2014/main" id="{75F3D23E-1456-F519-33C0-83B703C7CE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8" y="609"/>
              <a:ext cx="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o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89" name="Rectangle 246">
              <a:extLst>
                <a:ext uri="{FF2B5EF4-FFF2-40B4-BE49-F238E27FC236}">
                  <a16:creationId xmlns:a16="http://schemas.microsoft.com/office/drawing/2014/main" id="{7AE9BFA2-971F-A823-D62D-80A782069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0" name="Rectangle 247">
              <a:extLst>
                <a:ext uri="{FF2B5EF4-FFF2-40B4-BE49-F238E27FC236}">
                  <a16:creationId xmlns:a16="http://schemas.microsoft.com/office/drawing/2014/main" id="{839FFEBC-299E-ABA3-F828-EBCF13C03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" y="609"/>
              <a:ext cx="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1" name="Rectangle 248">
              <a:extLst>
                <a:ext uri="{FF2B5EF4-FFF2-40B4-BE49-F238E27FC236}">
                  <a16:creationId xmlns:a16="http://schemas.microsoft.com/office/drawing/2014/main" id="{16B78A0B-9B2F-EF3B-AECE-D82D0A6F0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2" name="Rectangle 249">
              <a:extLst>
                <a:ext uri="{FF2B5EF4-FFF2-40B4-BE49-F238E27FC236}">
                  <a16:creationId xmlns:a16="http://schemas.microsoft.com/office/drawing/2014/main" id="{9CAF00C6-C78A-A47B-48A2-2B995FE83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9" y="609"/>
              <a:ext cx="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3" name="Rectangle 250">
              <a:extLst>
                <a:ext uri="{FF2B5EF4-FFF2-40B4-BE49-F238E27FC236}">
                  <a16:creationId xmlns:a16="http://schemas.microsoft.com/office/drawing/2014/main" id="{6613FCB4-87E6-C2CF-4927-A447E6A6E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7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4" name="Rectangle 251">
              <a:extLst>
                <a:ext uri="{FF2B5EF4-FFF2-40B4-BE49-F238E27FC236}">
                  <a16:creationId xmlns:a16="http://schemas.microsoft.com/office/drawing/2014/main" id="{A0C7E234-2B6B-A089-AB9A-4740EA804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" y="609"/>
              <a:ext cx="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5" name="Rectangle 252">
              <a:extLst>
                <a:ext uri="{FF2B5EF4-FFF2-40B4-BE49-F238E27FC236}">
                  <a16:creationId xmlns:a16="http://schemas.microsoft.com/office/drawing/2014/main" id="{E4DC9D85-01A1-21D7-3CA0-A11DFB5E0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6" name="Rectangle 253">
              <a:extLst>
                <a:ext uri="{FF2B5EF4-FFF2-40B4-BE49-F238E27FC236}">
                  <a16:creationId xmlns:a16="http://schemas.microsoft.com/office/drawing/2014/main" id="{36F0E019-84A3-0CD1-5ED4-D3735422F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609"/>
              <a:ext cx="8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b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7" name="Rectangle 254">
              <a:extLst>
                <a:ext uri="{FF2B5EF4-FFF2-40B4-BE49-F238E27FC236}">
                  <a16:creationId xmlns:a16="http://schemas.microsoft.com/office/drawing/2014/main" id="{5EAB3D7A-DF0A-23EF-B287-6000F8066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8" name="Rectangle 255">
              <a:extLst>
                <a:ext uri="{FF2B5EF4-FFF2-40B4-BE49-F238E27FC236}">
                  <a16:creationId xmlns:a16="http://schemas.microsoft.com/office/drawing/2014/main" id="{67DD01A8-B438-DD5D-D36B-E03FAC61D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7" y="609"/>
              <a:ext cx="3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l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199" name="Rectangle 256">
              <a:extLst>
                <a:ext uri="{FF2B5EF4-FFF2-40B4-BE49-F238E27FC236}">
                  <a16:creationId xmlns:a16="http://schemas.microsoft.com/office/drawing/2014/main" id="{82B72E62-282A-38B1-B189-DB8768C0E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8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0" name="Rectangle 257">
              <a:extLst>
                <a:ext uri="{FF2B5EF4-FFF2-40B4-BE49-F238E27FC236}">
                  <a16:creationId xmlns:a16="http://schemas.microsoft.com/office/drawing/2014/main" id="{1512F06F-F9BA-1BA6-7ADD-50F23B991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" y="609"/>
              <a:ext cx="7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1" name="Rectangle 258">
              <a:extLst>
                <a:ext uri="{FF2B5EF4-FFF2-40B4-BE49-F238E27FC236}">
                  <a16:creationId xmlns:a16="http://schemas.microsoft.com/office/drawing/2014/main" id="{CC0CA0F5-2246-9DD0-B5E8-F6FD557ED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" y="637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2" name="Rectangle 259">
              <a:extLst>
                <a:ext uri="{FF2B5EF4-FFF2-40B4-BE49-F238E27FC236}">
                  <a16:creationId xmlns:a16="http://schemas.microsoft.com/office/drawing/2014/main" id="{7FC694E5-BEA3-8A6B-B34D-F67092BD3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4" y="609"/>
              <a:ext cx="6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3" name="Rectangle 260">
              <a:extLst>
                <a:ext uri="{FF2B5EF4-FFF2-40B4-BE49-F238E27FC236}">
                  <a16:creationId xmlns:a16="http://schemas.microsoft.com/office/drawing/2014/main" id="{C0DD414B-3DE1-D315-856E-70309A169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" y="609"/>
              <a:ext cx="4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Segoe UI Semilight" panose="020B0402040204020203" pitchFamily="34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4" name="Rectangle 261">
              <a:extLst>
                <a:ext uri="{FF2B5EF4-FFF2-40B4-BE49-F238E27FC236}">
                  <a16:creationId xmlns:a16="http://schemas.microsoft.com/office/drawing/2014/main" id="{E61705FA-16F9-2E25-5975-245F3C81E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892"/>
              <a:ext cx="24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Nos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5" name="Rectangle 262">
              <a:extLst>
                <a:ext uri="{FF2B5EF4-FFF2-40B4-BE49-F238E27FC236}">
                  <a16:creationId xmlns:a16="http://schemas.microsoft.com/office/drawing/2014/main" id="{18DDF856-F1A6-C1A1-4602-7912786C1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" y="892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6" name="Rectangle 263">
              <a:extLst>
                <a:ext uri="{FF2B5EF4-FFF2-40B4-BE49-F238E27FC236}">
                  <a16:creationId xmlns:a16="http://schemas.microsoft.com/office/drawing/2014/main" id="{A71B9D2F-2F44-FDE4-F12F-F1785F3D6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892"/>
              <a:ext cx="197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partenariats Erasmus et 4EU+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7" name="Rectangle 264">
              <a:extLst>
                <a:ext uri="{FF2B5EF4-FFF2-40B4-BE49-F238E27FC236}">
                  <a16:creationId xmlns:a16="http://schemas.microsoft.com/office/drawing/2014/main" id="{2D3F841A-2C1D-AF3E-2841-C14ACDCCB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" y="892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8" name="Rectangle 265">
              <a:extLst>
                <a:ext uri="{FF2B5EF4-FFF2-40B4-BE49-F238E27FC236}">
                  <a16:creationId xmlns:a16="http://schemas.microsoft.com/office/drawing/2014/main" id="{705CE336-EF5E-260F-ED27-86C8A4D11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6" y="892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09" name="Rectangle 266">
              <a:extLst>
                <a:ext uri="{FF2B5EF4-FFF2-40B4-BE49-F238E27FC236}">
                  <a16:creationId xmlns:a16="http://schemas.microsoft.com/office/drawing/2014/main" id="{612E9359-EBE0-68B6-D496-C577AB013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7" y="892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0" name="Rectangle 267">
              <a:extLst>
                <a:ext uri="{FF2B5EF4-FFF2-40B4-BE49-F238E27FC236}">
                  <a16:creationId xmlns:a16="http://schemas.microsoft.com/office/drawing/2014/main" id="{439AEDEF-FB7F-ED9B-6E52-882C59C27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892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1" name="Rectangle 268">
              <a:extLst>
                <a:ext uri="{FF2B5EF4-FFF2-40B4-BE49-F238E27FC236}">
                  <a16:creationId xmlns:a16="http://schemas.microsoft.com/office/drawing/2014/main" id="{5A1D54DF-D917-E7BB-00A0-22DDD2E68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" y="916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2" name="Rectangle 269">
              <a:extLst>
                <a:ext uri="{FF2B5EF4-FFF2-40B4-BE49-F238E27FC236}">
                  <a16:creationId xmlns:a16="http://schemas.microsoft.com/office/drawing/2014/main" id="{0298705E-10A8-30D0-6F97-F061D5B40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" y="892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3" name="Rectangle 270">
              <a:extLst>
                <a:ext uri="{FF2B5EF4-FFF2-40B4-BE49-F238E27FC236}">
                  <a16:creationId xmlns:a16="http://schemas.microsoft.com/office/drawing/2014/main" id="{0A5F6215-2E71-0937-AADE-E6F004C2A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892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4" name="Rectangle 271">
              <a:extLst>
                <a:ext uri="{FF2B5EF4-FFF2-40B4-BE49-F238E27FC236}">
                  <a16:creationId xmlns:a16="http://schemas.microsoft.com/office/drawing/2014/main" id="{8472A55C-9608-2FFE-F59E-F64061CCE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3" y="892"/>
              <a:ext cx="49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Nos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5" name="Rectangle 272">
              <a:extLst>
                <a:ext uri="{FF2B5EF4-FFF2-40B4-BE49-F238E27FC236}">
                  <a16:creationId xmlns:a16="http://schemas.microsoft.com/office/drawing/2014/main" id="{2AFDFF8E-D0CC-D170-707C-5056AF067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892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6" name="Rectangle 273">
              <a:extLst>
                <a:ext uri="{FF2B5EF4-FFF2-40B4-BE49-F238E27FC236}">
                  <a16:creationId xmlns:a16="http://schemas.microsoft.com/office/drawing/2014/main" id="{BD55C90D-D765-F70D-95B7-1313092C1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9" y="892"/>
              <a:ext cx="904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conventions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7" name="Rectangle 274">
              <a:extLst>
                <a:ext uri="{FF2B5EF4-FFF2-40B4-BE49-F238E27FC236}">
                  <a16:creationId xmlns:a16="http://schemas.microsoft.com/office/drawing/2014/main" id="{C9967B7C-E956-5749-0E32-D35045244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892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8" name="Rectangle 275">
              <a:extLst>
                <a:ext uri="{FF2B5EF4-FFF2-40B4-BE49-F238E27FC236}">
                  <a16:creationId xmlns:a16="http://schemas.microsoft.com/office/drawing/2014/main" id="{A6045E1A-D640-7927-29CC-110A889AD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" y="892"/>
              <a:ext cx="2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au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19" name="Rectangle 276">
              <a:extLst>
                <a:ext uri="{FF2B5EF4-FFF2-40B4-BE49-F238E27FC236}">
                  <a16:creationId xmlns:a16="http://schemas.microsoft.com/office/drawing/2014/main" id="{D326CF5D-D470-B98F-29D0-8B60A5F82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" y="892"/>
              <a:ext cx="2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0" name="Rectangle 277">
              <a:extLst>
                <a:ext uri="{FF2B5EF4-FFF2-40B4-BE49-F238E27FC236}">
                  <a16:creationId xmlns:a16="http://schemas.microsoft.com/office/drawing/2014/main" id="{B07EBEE9-5A5B-FC5B-8DC1-EEF2C5546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5" y="892"/>
              <a:ext cx="6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Royaume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1" name="Rectangle 278">
              <a:extLst>
                <a:ext uri="{FF2B5EF4-FFF2-40B4-BE49-F238E27FC236}">
                  <a16:creationId xmlns:a16="http://schemas.microsoft.com/office/drawing/2014/main" id="{8586C590-1AB9-8D3E-05CE-0A2C4A6C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" y="892"/>
              <a:ext cx="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2" name="Rectangle 279">
              <a:extLst>
                <a:ext uri="{FF2B5EF4-FFF2-40B4-BE49-F238E27FC236}">
                  <a16:creationId xmlns:a16="http://schemas.microsoft.com/office/drawing/2014/main" id="{A654D125-D31F-0B30-3F2D-BA15E7D3B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0" y="892"/>
              <a:ext cx="23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3" name="Rectangle 280">
              <a:extLst>
                <a:ext uri="{FF2B5EF4-FFF2-40B4-BE49-F238E27FC236}">
                  <a16:creationId xmlns:a16="http://schemas.microsoft.com/office/drawing/2014/main" id="{76A16F55-02CC-1544-601C-C77D52166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" y="892"/>
              <a:ext cx="3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4" name="Rectangle 281">
              <a:extLst>
                <a:ext uri="{FF2B5EF4-FFF2-40B4-BE49-F238E27FC236}">
                  <a16:creationId xmlns:a16="http://schemas.microsoft.com/office/drawing/2014/main" id="{B1C269E9-08EF-CE89-9B2B-EABD898D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" y="1084"/>
              <a:ext cx="51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5" name="Rectangle 282">
              <a:extLst>
                <a:ext uri="{FF2B5EF4-FFF2-40B4-BE49-F238E27FC236}">
                  <a16:creationId xmlns:a16="http://schemas.microsoft.com/office/drawing/2014/main" id="{90D91A7D-4725-32EF-B15D-34FBD2D1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5" y="108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6" name="Rectangle 283">
              <a:extLst>
                <a:ext uri="{FF2B5EF4-FFF2-40B4-BE49-F238E27FC236}">
                  <a16:creationId xmlns:a16="http://schemas.microsoft.com/office/drawing/2014/main" id="{25F9CB3F-3D9F-E108-A3D1-3248D7C6C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1084"/>
              <a:ext cx="1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of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7" name="Rectangle 284">
              <a:extLst>
                <a:ext uri="{FF2B5EF4-FFF2-40B4-BE49-F238E27FC236}">
                  <a16:creationId xmlns:a16="http://schemas.microsoft.com/office/drawing/2014/main" id="{36EAAF49-2AA0-B563-8275-E37D0D9AA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08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8" name="Rectangle 285">
              <a:extLst>
                <a:ext uri="{FF2B5EF4-FFF2-40B4-BE49-F238E27FC236}">
                  <a16:creationId xmlns:a16="http://schemas.microsoft.com/office/drawing/2014/main" id="{A6B97F86-1288-CF0A-2ADE-799E0C91E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1084"/>
              <a:ext cx="3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Oxford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29" name="Rectangle 286">
              <a:extLst>
                <a:ext uri="{FF2B5EF4-FFF2-40B4-BE49-F238E27FC236}">
                  <a16:creationId xmlns:a16="http://schemas.microsoft.com/office/drawing/2014/main" id="{0EC4B6BF-2E83-2ED6-6B94-AB5144415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108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0" name="Rectangle 287">
              <a:extLst>
                <a:ext uri="{FF2B5EF4-FFF2-40B4-BE49-F238E27FC236}">
                  <a16:creationId xmlns:a16="http://schemas.microsoft.com/office/drawing/2014/main" id="{7B13A00F-2933-0718-73B5-F7006E174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225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1" name="Rectangle 288">
              <a:extLst>
                <a:ext uri="{FF2B5EF4-FFF2-40B4-BE49-F238E27FC236}">
                  <a16:creationId xmlns:a16="http://schemas.microsoft.com/office/drawing/2014/main" id="{0C2ACF2D-AA62-FE38-B375-FEE0CF2D7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367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2" name="Rectangle 289">
              <a:extLst>
                <a:ext uri="{FF2B5EF4-FFF2-40B4-BE49-F238E27FC236}">
                  <a16:creationId xmlns:a16="http://schemas.microsoft.com/office/drawing/2014/main" id="{B4C137FC-2238-331C-6394-61A69C4E3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507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3" name="Rectangle 290">
              <a:extLst>
                <a:ext uri="{FF2B5EF4-FFF2-40B4-BE49-F238E27FC236}">
                  <a16:creationId xmlns:a16="http://schemas.microsoft.com/office/drawing/2014/main" id="{A16FD33D-11C6-E308-2F7E-F0C5AD039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648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4" name="Rectangle 291">
              <a:extLst>
                <a:ext uri="{FF2B5EF4-FFF2-40B4-BE49-F238E27FC236}">
                  <a16:creationId xmlns:a16="http://schemas.microsoft.com/office/drawing/2014/main" id="{22CAD003-BB0A-984E-923E-E887CAB8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788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5" name="Rectangle 292">
              <a:extLst>
                <a:ext uri="{FF2B5EF4-FFF2-40B4-BE49-F238E27FC236}">
                  <a16:creationId xmlns:a16="http://schemas.microsoft.com/office/drawing/2014/main" id="{B751CE33-F19D-781E-06F2-2939B907C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1929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6" name="Rectangle 293">
              <a:extLst>
                <a:ext uri="{FF2B5EF4-FFF2-40B4-BE49-F238E27FC236}">
                  <a16:creationId xmlns:a16="http://schemas.microsoft.com/office/drawing/2014/main" id="{0A2CF74D-1EA1-ED48-DD7D-7E281DD9A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2069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7" name="Rectangle 294">
              <a:extLst>
                <a:ext uri="{FF2B5EF4-FFF2-40B4-BE49-F238E27FC236}">
                  <a16:creationId xmlns:a16="http://schemas.microsoft.com/office/drawing/2014/main" id="{F0E24265-F208-E9B9-3D1D-F6F746215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2210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8" name="Rectangle 295">
              <a:extLst>
                <a:ext uri="{FF2B5EF4-FFF2-40B4-BE49-F238E27FC236}">
                  <a16:creationId xmlns:a16="http://schemas.microsoft.com/office/drawing/2014/main" id="{98ED19CD-0E36-B467-BA60-2B3B1004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" y="236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39" name="Rectangle 296">
              <a:extLst>
                <a:ext uri="{FF2B5EF4-FFF2-40B4-BE49-F238E27FC236}">
                  <a16:creationId xmlns:a16="http://schemas.microsoft.com/office/drawing/2014/main" id="{1EDDFA40-B33A-06F9-24A1-11A7CEE3E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" y="2503"/>
              <a:ext cx="3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Irlande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0" name="Rectangle 297">
              <a:extLst>
                <a:ext uri="{FF2B5EF4-FFF2-40B4-BE49-F238E27FC236}">
                  <a16:creationId xmlns:a16="http://schemas.microsoft.com/office/drawing/2014/main" id="{21614EFC-C8F5-5F31-292F-608818C74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" y="250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1" name="Rectangle 298">
              <a:extLst>
                <a:ext uri="{FF2B5EF4-FFF2-40B4-BE49-F238E27FC236}">
                  <a16:creationId xmlns:a16="http://schemas.microsoft.com/office/drawing/2014/main" id="{EE3BBCF2-776F-4FC7-BB9D-DD097AF28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2662"/>
              <a:ext cx="11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Trinity College Dublin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2" name="Rectangle 299">
              <a:extLst>
                <a:ext uri="{FF2B5EF4-FFF2-40B4-BE49-F238E27FC236}">
                  <a16:creationId xmlns:a16="http://schemas.microsoft.com/office/drawing/2014/main" id="{8A255126-31C1-619F-56DB-12126C943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2821"/>
              <a:ext cx="51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3" name="Rectangle 300">
              <a:extLst>
                <a:ext uri="{FF2B5EF4-FFF2-40B4-BE49-F238E27FC236}">
                  <a16:creationId xmlns:a16="http://schemas.microsoft.com/office/drawing/2014/main" id="{FEBA6A39-3006-D1B2-674C-30EB4BA44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9" y="2821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4" name="Rectangle 301">
              <a:extLst>
                <a:ext uri="{FF2B5EF4-FFF2-40B4-BE49-F238E27FC236}">
                  <a16:creationId xmlns:a16="http://schemas.microsoft.com/office/drawing/2014/main" id="{4EA7D530-9827-D1B8-27BA-463C261D8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3" y="2821"/>
              <a:ext cx="4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College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5" name="Rectangle 302">
              <a:extLst>
                <a:ext uri="{FF2B5EF4-FFF2-40B4-BE49-F238E27FC236}">
                  <a16:creationId xmlns:a16="http://schemas.microsoft.com/office/drawing/2014/main" id="{C2E6D879-B81F-9AFA-D776-E0AD854AA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" y="2821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6" name="Rectangle 303">
              <a:extLst>
                <a:ext uri="{FF2B5EF4-FFF2-40B4-BE49-F238E27FC236}">
                  <a16:creationId xmlns:a16="http://schemas.microsoft.com/office/drawing/2014/main" id="{9CE61B4C-8600-1374-8C19-FB0D8071C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2821"/>
              <a:ext cx="42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Dublin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7" name="Rectangle 304">
              <a:extLst>
                <a:ext uri="{FF2B5EF4-FFF2-40B4-BE49-F238E27FC236}">
                  <a16:creationId xmlns:a16="http://schemas.microsoft.com/office/drawing/2014/main" id="{91003E56-2138-F46A-D4C9-FEFBEBE11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2981"/>
              <a:ext cx="114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Dublin City University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8" name="Rectangle 305">
              <a:extLst>
                <a:ext uri="{FF2B5EF4-FFF2-40B4-BE49-F238E27FC236}">
                  <a16:creationId xmlns:a16="http://schemas.microsoft.com/office/drawing/2014/main" id="{F1BC9347-EBBC-4D6B-0986-90EC00C26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3140"/>
              <a:ext cx="10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Maynooth University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49" name="Rectangle 306">
              <a:extLst>
                <a:ext uri="{FF2B5EF4-FFF2-40B4-BE49-F238E27FC236}">
                  <a16:creationId xmlns:a16="http://schemas.microsoft.com/office/drawing/2014/main" id="{72B4F715-B3EC-3E2B-8EF3-3361EC41F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" y="3298"/>
              <a:ext cx="11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 of Limerick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0" name="Rectangle 307">
              <a:extLst>
                <a:ext uri="{FF2B5EF4-FFF2-40B4-BE49-F238E27FC236}">
                  <a16:creationId xmlns:a16="http://schemas.microsoft.com/office/drawing/2014/main" id="{0E5CB1D5-6D53-CC5A-7B87-870AE43FE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3298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1" name="Rectangle 308">
              <a:extLst>
                <a:ext uri="{FF2B5EF4-FFF2-40B4-BE49-F238E27FC236}">
                  <a16:creationId xmlns:a16="http://schemas.microsoft.com/office/drawing/2014/main" id="{135760FF-331B-5375-CAB3-749E460D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244"/>
              <a:ext cx="5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Danemark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2" name="Rectangle 309">
              <a:extLst>
                <a:ext uri="{FF2B5EF4-FFF2-40B4-BE49-F238E27FC236}">
                  <a16:creationId xmlns:a16="http://schemas.microsoft.com/office/drawing/2014/main" id="{0ABB3589-7474-3667-9420-2F07CD72F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1403"/>
              <a:ext cx="60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Copenhague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3" name="Rectangle 310">
              <a:extLst>
                <a:ext uri="{FF2B5EF4-FFF2-40B4-BE49-F238E27FC236}">
                  <a16:creationId xmlns:a16="http://schemas.microsoft.com/office/drawing/2014/main" id="{72BA3C1B-C060-8C3E-84E1-1A220015C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5" y="140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4" name="Rectangle 311">
              <a:extLst>
                <a:ext uri="{FF2B5EF4-FFF2-40B4-BE49-F238E27FC236}">
                  <a16:creationId xmlns:a16="http://schemas.microsoft.com/office/drawing/2014/main" id="{29DF0281-3DB0-371B-8771-5588EDE4A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562"/>
              <a:ext cx="4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Autriche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5" name="Rectangle 312">
              <a:extLst>
                <a:ext uri="{FF2B5EF4-FFF2-40B4-BE49-F238E27FC236}">
                  <a16:creationId xmlns:a16="http://schemas.microsoft.com/office/drawing/2014/main" id="{C94C9289-03AA-FB55-3170-921101827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1721"/>
              <a:ext cx="34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Vienne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6" name="Rectangle 313">
              <a:extLst>
                <a:ext uri="{FF2B5EF4-FFF2-40B4-BE49-F238E27FC236}">
                  <a16:creationId xmlns:a16="http://schemas.microsoft.com/office/drawing/2014/main" id="{15E7FBA2-5461-D830-13DD-6E40AABCC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1721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7" name="Rectangle 314">
              <a:extLst>
                <a:ext uri="{FF2B5EF4-FFF2-40B4-BE49-F238E27FC236}">
                  <a16:creationId xmlns:a16="http://schemas.microsoft.com/office/drawing/2014/main" id="{B04BA267-82A7-98C5-73C1-257BABE3F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881"/>
              <a:ext cx="56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Allemagne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8" name="Rectangle 315">
              <a:extLst>
                <a:ext uri="{FF2B5EF4-FFF2-40B4-BE49-F238E27FC236}">
                  <a16:creationId xmlns:a16="http://schemas.microsoft.com/office/drawing/2014/main" id="{D055DD81-71F9-3723-8B9C-F8229EE76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040"/>
              <a:ext cx="53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Heidelberg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59" name="Rectangle 316">
              <a:extLst>
                <a:ext uri="{FF2B5EF4-FFF2-40B4-BE49-F238E27FC236}">
                  <a16:creationId xmlns:a16="http://schemas.microsoft.com/office/drawing/2014/main" id="{83F4347C-A52D-F393-5CFF-B63D42705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1" y="2040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0" name="Rectangle 317">
              <a:extLst>
                <a:ext uri="{FF2B5EF4-FFF2-40B4-BE49-F238E27FC236}">
                  <a16:creationId xmlns:a16="http://schemas.microsoft.com/office/drawing/2014/main" id="{D2BC652C-A87A-7D9E-FCC3-A04B0E498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2198"/>
              <a:ext cx="22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Pays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1" name="Rectangle 318">
              <a:extLst>
                <a:ext uri="{FF2B5EF4-FFF2-40B4-BE49-F238E27FC236}">
                  <a16:creationId xmlns:a16="http://schemas.microsoft.com/office/drawing/2014/main" id="{B93BDD99-E2F7-17E1-D6A3-C4DFAB239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2198"/>
              <a:ext cx="4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2" name="Rectangle 319">
              <a:extLst>
                <a:ext uri="{FF2B5EF4-FFF2-40B4-BE49-F238E27FC236}">
                  <a16:creationId xmlns:a16="http://schemas.microsoft.com/office/drawing/2014/main" id="{53D0762A-896E-8845-05A6-8AEA7EFAC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6" y="2198"/>
              <a:ext cx="21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Bas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3" name="Rectangle 320">
              <a:extLst>
                <a:ext uri="{FF2B5EF4-FFF2-40B4-BE49-F238E27FC236}">
                  <a16:creationId xmlns:a16="http://schemas.microsoft.com/office/drawing/2014/main" id="{E8EAF083-DD73-6EA4-54A6-39002509E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358"/>
              <a:ext cx="3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Utrecht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4" name="Rectangle 321">
              <a:extLst>
                <a:ext uri="{FF2B5EF4-FFF2-40B4-BE49-F238E27FC236}">
                  <a16:creationId xmlns:a16="http://schemas.microsoft.com/office/drawing/2014/main" id="{41E42D3B-806D-CA64-F26D-5D47616E0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6" y="2358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5" name="Rectangle 322">
              <a:extLst>
                <a:ext uri="{FF2B5EF4-FFF2-40B4-BE49-F238E27FC236}">
                  <a16:creationId xmlns:a16="http://schemas.microsoft.com/office/drawing/2014/main" id="{6F7349F8-4DD4-D09D-8FAB-05742031C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2517"/>
              <a:ext cx="4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Norvège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6" name="Rectangle 323">
              <a:extLst>
                <a:ext uri="{FF2B5EF4-FFF2-40B4-BE49-F238E27FC236}">
                  <a16:creationId xmlns:a16="http://schemas.microsoft.com/office/drawing/2014/main" id="{4F522AA8-7B5C-D602-8F39-9A70EC4E2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677"/>
              <a:ext cx="30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Agder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7" name="Rectangle 324">
              <a:extLst>
                <a:ext uri="{FF2B5EF4-FFF2-40B4-BE49-F238E27FC236}">
                  <a16:creationId xmlns:a16="http://schemas.microsoft.com/office/drawing/2014/main" id="{F04F6601-E940-0226-9ED9-D5B1363E5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2677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8" name="Rectangle 325">
              <a:extLst>
                <a:ext uri="{FF2B5EF4-FFF2-40B4-BE49-F238E27FC236}">
                  <a16:creationId xmlns:a16="http://schemas.microsoft.com/office/drawing/2014/main" id="{FA73E759-77CC-C1DF-6E96-006135F7B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2835"/>
              <a:ext cx="24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Italie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69" name="Rectangle 326">
              <a:extLst>
                <a:ext uri="{FF2B5EF4-FFF2-40B4-BE49-F238E27FC236}">
                  <a16:creationId xmlns:a16="http://schemas.microsoft.com/office/drawing/2014/main" id="{8564B4A4-D7B9-854C-9096-DECA2242F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2835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0" name="Rectangle 327">
              <a:extLst>
                <a:ext uri="{FF2B5EF4-FFF2-40B4-BE49-F238E27FC236}">
                  <a16:creationId xmlns:a16="http://schemas.microsoft.com/office/drawing/2014/main" id="{73697A82-A635-D0F5-1CD3-8A0E68762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2993"/>
              <a:ext cx="3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Milan,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1" name="Rectangle 328">
              <a:extLst>
                <a:ext uri="{FF2B5EF4-FFF2-40B4-BE49-F238E27FC236}">
                  <a16:creationId xmlns:a16="http://schemas.microsoft.com/office/drawing/2014/main" id="{31C6D471-0487-0A4C-5226-DA4FAB7A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0" y="299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2" name="Rectangle 329">
              <a:extLst>
                <a:ext uri="{FF2B5EF4-FFF2-40B4-BE49-F238E27FC236}">
                  <a16:creationId xmlns:a16="http://schemas.microsoft.com/office/drawing/2014/main" id="{7668A39D-1A2F-3C9C-4629-11F8177CA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" y="2993"/>
              <a:ext cx="3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Naples,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3" name="Rectangle 330">
              <a:extLst>
                <a:ext uri="{FF2B5EF4-FFF2-40B4-BE49-F238E27FC236}">
                  <a16:creationId xmlns:a16="http://schemas.microsoft.com/office/drawing/2014/main" id="{47957978-0519-0760-2688-5DB8EB725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6" y="299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4" name="Rectangle 331">
              <a:extLst>
                <a:ext uri="{FF2B5EF4-FFF2-40B4-BE49-F238E27FC236}">
                  <a16:creationId xmlns:a16="http://schemas.microsoft.com/office/drawing/2014/main" id="{EA255F34-2FD3-C6FD-B864-74193F724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9" y="2993"/>
              <a:ext cx="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5" name="Rectangle 332">
              <a:extLst>
                <a:ext uri="{FF2B5EF4-FFF2-40B4-BE49-F238E27FC236}">
                  <a16:creationId xmlns:a16="http://schemas.microsoft.com/office/drawing/2014/main" id="{122A1240-D74D-BD2A-912B-0581AD739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299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6" name="Rectangle 333">
              <a:extLst>
                <a:ext uri="{FF2B5EF4-FFF2-40B4-BE49-F238E27FC236}">
                  <a16:creationId xmlns:a16="http://schemas.microsoft.com/office/drawing/2014/main" id="{8463162C-528A-71E0-A1CD-F51538D76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1" y="2993"/>
              <a:ext cx="7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Cassino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7" name="Rectangle 334">
              <a:extLst>
                <a:ext uri="{FF2B5EF4-FFF2-40B4-BE49-F238E27FC236}">
                  <a16:creationId xmlns:a16="http://schemas.microsoft.com/office/drawing/2014/main" id="{A84C7176-6DC0-A859-16EF-36EDD0842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3151"/>
              <a:ext cx="9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République tchèque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48278" name="Rectangle 335">
              <a:extLst>
                <a:ext uri="{FF2B5EF4-FFF2-40B4-BE49-F238E27FC236}">
                  <a16:creationId xmlns:a16="http://schemas.microsoft.com/office/drawing/2014/main" id="{E1A85CAE-2899-4233-D9B8-E98F6D2C9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3151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79" name="Rectangle 336">
              <a:extLst>
                <a:ext uri="{FF2B5EF4-FFF2-40B4-BE49-F238E27FC236}">
                  <a16:creationId xmlns:a16="http://schemas.microsoft.com/office/drawing/2014/main" id="{34DBCEC1-60BD-4218-30C5-D36806DF3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3310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Prague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0" name="Rectangle 337">
              <a:extLst>
                <a:ext uri="{FF2B5EF4-FFF2-40B4-BE49-F238E27FC236}">
                  <a16:creationId xmlns:a16="http://schemas.microsoft.com/office/drawing/2014/main" id="{17493FA4-F6B7-428F-D138-333FD7BAF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3310"/>
              <a:ext cx="4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-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1" name="Rectangle 338">
              <a:extLst>
                <a:ext uri="{FF2B5EF4-FFF2-40B4-BE49-F238E27FC236}">
                  <a16:creationId xmlns:a16="http://schemas.microsoft.com/office/drawing/2014/main" id="{9AD22A1A-93D7-4C84-C984-134C8405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3310"/>
              <a:ext cx="4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Charles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2" name="Rectangle 339">
              <a:extLst>
                <a:ext uri="{FF2B5EF4-FFF2-40B4-BE49-F238E27FC236}">
                  <a16:creationId xmlns:a16="http://schemas.microsoft.com/office/drawing/2014/main" id="{8DD03102-CE72-0B99-3679-9E839422F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9" y="3310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3" name="Rectangle 340">
              <a:extLst>
                <a:ext uri="{FF2B5EF4-FFF2-40B4-BE49-F238E27FC236}">
                  <a16:creationId xmlns:a16="http://schemas.microsoft.com/office/drawing/2014/main" id="{5BAED78D-5BD6-F118-9A2C-76631229E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" y="3310"/>
              <a:ext cx="57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University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4" name="Rectangle 341">
              <a:extLst>
                <a:ext uri="{FF2B5EF4-FFF2-40B4-BE49-F238E27FC236}">
                  <a16:creationId xmlns:a16="http://schemas.microsoft.com/office/drawing/2014/main" id="{9341D199-AA4C-8310-0F75-02C609CB4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3310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5" name="Rectangle 342">
              <a:extLst>
                <a:ext uri="{FF2B5EF4-FFF2-40B4-BE49-F238E27FC236}">
                  <a16:creationId xmlns:a16="http://schemas.microsoft.com/office/drawing/2014/main" id="{D3F8956E-2FBB-AA95-A969-CE2B3114D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1244"/>
              <a:ext cx="51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6" name="Rectangle 343">
              <a:extLst>
                <a:ext uri="{FF2B5EF4-FFF2-40B4-BE49-F238E27FC236}">
                  <a16:creationId xmlns:a16="http://schemas.microsoft.com/office/drawing/2014/main" id="{49C4FD6B-88B2-D345-0C42-9CDF5F3C1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5" y="124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7" name="Rectangle 344">
              <a:extLst>
                <a:ext uri="{FF2B5EF4-FFF2-40B4-BE49-F238E27FC236}">
                  <a16:creationId xmlns:a16="http://schemas.microsoft.com/office/drawing/2014/main" id="{D80E9A7A-615F-5AC9-AADA-974A788B3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1244"/>
              <a:ext cx="1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of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8" name="Rectangle 345">
              <a:extLst>
                <a:ext uri="{FF2B5EF4-FFF2-40B4-BE49-F238E27FC236}">
                  <a16:creationId xmlns:a16="http://schemas.microsoft.com/office/drawing/2014/main" id="{1ECE2C87-2176-AE58-ADED-46F7C550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4" y="124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89" name="Rectangle 346">
              <a:extLst>
                <a:ext uri="{FF2B5EF4-FFF2-40B4-BE49-F238E27FC236}">
                  <a16:creationId xmlns:a16="http://schemas.microsoft.com/office/drawing/2014/main" id="{2EB74226-8A58-36C6-2BE4-5CF412732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1" y="1244"/>
              <a:ext cx="56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Cambridge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0" name="Rectangle 347">
              <a:extLst>
                <a:ext uri="{FF2B5EF4-FFF2-40B4-BE49-F238E27FC236}">
                  <a16:creationId xmlns:a16="http://schemas.microsoft.com/office/drawing/2014/main" id="{9A10B30B-BC80-4E6B-D40F-7B4E4DAF5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124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1" name="Rectangle 348">
              <a:extLst>
                <a:ext uri="{FF2B5EF4-FFF2-40B4-BE49-F238E27FC236}">
                  <a16:creationId xmlns:a16="http://schemas.microsoft.com/office/drawing/2014/main" id="{93BF59D5-F310-52ED-2E1F-A32C04364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1403"/>
              <a:ext cx="28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Royal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2" name="Rectangle 349">
              <a:extLst>
                <a:ext uri="{FF2B5EF4-FFF2-40B4-BE49-F238E27FC236}">
                  <a16:creationId xmlns:a16="http://schemas.microsoft.com/office/drawing/2014/main" id="{08E8EF68-0CA0-0AD9-C329-2F10537E1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1403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3" name="Rectangle 350">
              <a:extLst>
                <a:ext uri="{FF2B5EF4-FFF2-40B4-BE49-F238E27FC236}">
                  <a16:creationId xmlns:a16="http://schemas.microsoft.com/office/drawing/2014/main" id="{8599A75D-ECEB-2428-2C08-8F88C4817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403"/>
              <a:ext cx="50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Holloway,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48294" name="Rectangle 351">
              <a:extLst>
                <a:ext uri="{FF2B5EF4-FFF2-40B4-BE49-F238E27FC236}">
                  <a16:creationId xmlns:a16="http://schemas.microsoft.com/office/drawing/2014/main" id="{E780E92B-5053-8FB7-9864-4C7AFE7FE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40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5" name="Rectangle 352">
              <a:extLst>
                <a:ext uri="{FF2B5EF4-FFF2-40B4-BE49-F238E27FC236}">
                  <a16:creationId xmlns:a16="http://schemas.microsoft.com/office/drawing/2014/main" id="{24405D9C-BAF0-EAE0-B6F7-76CC88C47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" y="1403"/>
              <a:ext cx="14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U.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6" name="Rectangle 353">
              <a:extLst>
                <a:ext uri="{FF2B5EF4-FFF2-40B4-BE49-F238E27FC236}">
                  <a16:creationId xmlns:a16="http://schemas.microsoft.com/office/drawing/2014/main" id="{9E04BF81-56C6-9B20-C0DB-94373E0DC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1403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7" name="Rectangle 354">
              <a:extLst>
                <a:ext uri="{FF2B5EF4-FFF2-40B4-BE49-F238E27FC236}">
                  <a16:creationId xmlns:a16="http://schemas.microsoft.com/office/drawing/2014/main" id="{10A524B9-ECFD-08C7-8F44-84A2533B5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6" y="1403"/>
              <a:ext cx="1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of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8" name="Rectangle 355">
              <a:extLst>
                <a:ext uri="{FF2B5EF4-FFF2-40B4-BE49-F238E27FC236}">
                  <a16:creationId xmlns:a16="http://schemas.microsoft.com/office/drawing/2014/main" id="{49506017-8124-EEEC-A29C-59762DDF4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1403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299" name="Rectangle 356">
              <a:extLst>
                <a:ext uri="{FF2B5EF4-FFF2-40B4-BE49-F238E27FC236}">
                  <a16:creationId xmlns:a16="http://schemas.microsoft.com/office/drawing/2014/main" id="{0BD3907B-1301-2217-6D7E-BB0858CB5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" y="1403"/>
              <a:ext cx="48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London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0" name="Rectangle 357">
              <a:extLst>
                <a:ext uri="{FF2B5EF4-FFF2-40B4-BE49-F238E27FC236}">
                  <a16:creationId xmlns:a16="http://schemas.microsoft.com/office/drawing/2014/main" id="{556E6ADD-87B4-8BBE-49AE-C4E359E51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1563"/>
              <a:ext cx="13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 College London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1" name="Rectangle 358">
              <a:extLst>
                <a:ext uri="{FF2B5EF4-FFF2-40B4-BE49-F238E27FC236}">
                  <a16:creationId xmlns:a16="http://schemas.microsoft.com/office/drawing/2014/main" id="{0A2D3575-6A93-44FA-DD84-E5ABF10B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1721"/>
              <a:ext cx="100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 of Bristol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2" name="Rectangle 359">
              <a:extLst>
                <a:ext uri="{FF2B5EF4-FFF2-40B4-BE49-F238E27FC236}">
                  <a16:creationId xmlns:a16="http://schemas.microsoft.com/office/drawing/2014/main" id="{34B2C2EF-8B1A-5653-B806-141B17B9E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7" y="1721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3" name="Rectangle 360">
              <a:extLst>
                <a:ext uri="{FF2B5EF4-FFF2-40B4-BE49-F238E27FC236}">
                  <a16:creationId xmlns:a16="http://schemas.microsoft.com/office/drawing/2014/main" id="{17E22107-92C1-8447-A5A8-17A11EA2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1881"/>
              <a:ext cx="11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 of Warwick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4" name="Rectangle 361">
              <a:extLst>
                <a:ext uri="{FF2B5EF4-FFF2-40B4-BE49-F238E27FC236}">
                  <a16:creationId xmlns:a16="http://schemas.microsoft.com/office/drawing/2014/main" id="{150337CE-3647-CF5E-3B52-303BCB1F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040"/>
              <a:ext cx="9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 of York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5" name="Rectangle 362">
              <a:extLst>
                <a:ext uri="{FF2B5EF4-FFF2-40B4-BE49-F238E27FC236}">
                  <a16:creationId xmlns:a16="http://schemas.microsoft.com/office/drawing/2014/main" id="{484FF6D7-5E21-5C72-0CF7-8374C990E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199"/>
              <a:ext cx="125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 of Strathclyde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6" name="Rectangle 363">
              <a:extLst>
                <a:ext uri="{FF2B5EF4-FFF2-40B4-BE49-F238E27FC236}">
                  <a16:creationId xmlns:a16="http://schemas.microsoft.com/office/drawing/2014/main" id="{445BF453-3FD1-939D-B6DD-197979A59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357"/>
              <a:ext cx="9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Durham </a:t>
              </a:r>
              <a:r>
                <a:rPr lang="fr-FR" altLang="fr-FR" sz="15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</a:t>
              </a:r>
              <a:r>
                <a:rPr lang="fr-FR" altLang="fr-FR" sz="15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 dirty="0">
                <a:solidFill>
                  <a:prstClr val="black"/>
                </a:solidFill>
              </a:endParaRPr>
            </a:p>
          </p:txBody>
        </p:sp>
        <p:sp>
          <p:nvSpPr>
            <p:cNvPr id="48307" name="Rectangle 364">
              <a:extLst>
                <a:ext uri="{FF2B5EF4-FFF2-40B4-BE49-F238E27FC236}">
                  <a16:creationId xmlns:a16="http://schemas.microsoft.com/office/drawing/2014/main" id="{C7DF32D6-BF00-8DFB-ED3D-824206CD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516"/>
              <a:ext cx="139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Sheffield Hallam University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8" name="Rectangle 365">
              <a:extLst>
                <a:ext uri="{FF2B5EF4-FFF2-40B4-BE49-F238E27FC236}">
                  <a16:creationId xmlns:a16="http://schemas.microsoft.com/office/drawing/2014/main" id="{07C7341A-D090-B8E2-EAEE-E9CE5968B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676"/>
              <a:ext cx="12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 of St. Andrews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09" name="Rectangle 366">
              <a:extLst>
                <a:ext uri="{FF2B5EF4-FFF2-40B4-BE49-F238E27FC236}">
                  <a16:creationId xmlns:a16="http://schemas.microsoft.com/office/drawing/2014/main" id="{817AC312-0A99-2D9B-EAA1-E223942F3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1" y="2834"/>
              <a:ext cx="11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University of Edinburgh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48310" name="Rectangle 367">
              <a:extLst>
                <a:ext uri="{FF2B5EF4-FFF2-40B4-BE49-F238E27FC236}">
                  <a16:creationId xmlns:a16="http://schemas.microsoft.com/office/drawing/2014/main" id="{371E43AC-4558-372D-1A78-875592F2F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7" y="2834"/>
              <a:ext cx="3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fr-FR" altLang="fr-FR">
                <a:solidFill>
                  <a:prstClr val="black"/>
                </a:solidFill>
              </a:endParaRPr>
            </a:p>
          </p:txBody>
        </p:sp>
        <p:pic>
          <p:nvPicPr>
            <p:cNvPr id="48311" name="Picture 368">
              <a:extLst>
                <a:ext uri="{FF2B5EF4-FFF2-40B4-BE49-F238E27FC236}">
                  <a16:creationId xmlns:a16="http://schemas.microsoft.com/office/drawing/2014/main" id="{8FCECCE6-226D-5094-7B40-41E04A176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" y="1077"/>
              <a:ext cx="1484" cy="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1912E-809E-D8D0-3B20-474AD7E9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908051"/>
            <a:ext cx="9865096" cy="792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Séjours</a:t>
            </a:r>
            <a:r>
              <a:rPr lang="fr-FR" sz="2800" b="1" spc="-9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aux</a:t>
            </a:r>
            <a:r>
              <a:rPr lang="fr-FR" sz="2800" b="1" spc="-75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États-Unis</a:t>
            </a:r>
            <a:r>
              <a:rPr lang="fr-FR" sz="2800" b="1" spc="-8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et</a:t>
            </a:r>
            <a:r>
              <a:rPr lang="fr-FR" sz="2800" b="1" spc="-85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au</a:t>
            </a:r>
            <a:r>
              <a:rPr lang="fr-FR" sz="2800" b="1" spc="-8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Canada</a:t>
            </a:r>
            <a:r>
              <a:rPr lang="fr-FR" sz="2800" b="1" spc="-75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dans</a:t>
            </a:r>
            <a:r>
              <a:rPr lang="fr-FR" sz="2800" b="1" spc="-9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les</a:t>
            </a:r>
            <a:r>
              <a:rPr lang="fr-FR" sz="2800" b="1" spc="-85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établissements</a:t>
            </a:r>
            <a:r>
              <a:rPr lang="fr-FR" sz="2800" b="1" spc="-9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du</a:t>
            </a:r>
            <a:r>
              <a:rPr lang="fr-FR" sz="2800" b="1" spc="-8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réseau</a:t>
            </a:r>
            <a:r>
              <a:rPr lang="fr-FR" sz="2800" b="1" spc="-8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800" b="1" spc="-10" dirty="0">
                <a:latin typeface="+mn-lt"/>
                <a:ea typeface="Times New Roman" panose="02020603050405020304" pitchFamily="18" charset="0"/>
              </a:rPr>
              <a:t>MICEFA</a:t>
            </a:r>
            <a:endParaRPr lang="en-GB" sz="2800" b="1" dirty="0">
              <a:latin typeface="+mn-lt"/>
            </a:endParaRPr>
          </a:p>
        </p:txBody>
      </p:sp>
      <p:pic>
        <p:nvPicPr>
          <p:cNvPr id="49155" name="Image 5">
            <a:extLst>
              <a:ext uri="{FF2B5EF4-FFF2-40B4-BE49-F238E27FC236}">
                <a16:creationId xmlns:a16="http://schemas.microsoft.com/office/drawing/2014/main" id="{2DAEE180-5C43-9600-DB5A-6AD9975BB135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2060575"/>
            <a:ext cx="6480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3F217E-D420-F0E4-6EAA-B31373D41E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7529" y="692697"/>
            <a:ext cx="8425186" cy="5616028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 err="1"/>
              <a:t>Lectorat</a:t>
            </a:r>
            <a:r>
              <a:rPr lang="en-GB" sz="2800" dirty="0"/>
              <a:t> (après le M1 </a:t>
            </a:r>
            <a:r>
              <a:rPr lang="en-GB" sz="2800" dirty="0" err="1"/>
              <a:t>ou</a:t>
            </a:r>
            <a:r>
              <a:rPr lang="en-GB" sz="2800" dirty="0"/>
              <a:t> le M2):</a:t>
            </a:r>
          </a:p>
          <a:p>
            <a:pPr eaLnBrk="1" hangingPunct="1">
              <a:defRPr/>
            </a:pPr>
            <a:endParaRPr lang="en-GB" sz="2800" dirty="0"/>
          </a:p>
          <a:p>
            <a:pPr eaLnBrk="1" hangingPunct="1">
              <a:defRPr/>
            </a:pPr>
            <a:r>
              <a:rPr lang="en-GB" sz="2800" dirty="0">
                <a:latin typeface="+mn-lt"/>
              </a:rPr>
              <a:t>Eton (trois </a:t>
            </a:r>
            <a:r>
              <a:rPr lang="en-GB" sz="2800" dirty="0" err="1">
                <a:latin typeface="+mn-lt"/>
              </a:rPr>
              <a:t>postes</a:t>
            </a:r>
            <a:r>
              <a:rPr lang="en-GB" sz="2800" dirty="0">
                <a:latin typeface="+mn-lt"/>
              </a:rPr>
              <a:t> sur 2 </a:t>
            </a:r>
            <a:r>
              <a:rPr lang="en-GB" sz="2800" dirty="0" err="1">
                <a:latin typeface="+mn-lt"/>
              </a:rPr>
              <a:t>ans</a:t>
            </a:r>
            <a:r>
              <a:rPr lang="en-GB" sz="2800" dirty="0">
                <a:latin typeface="+mn-lt"/>
              </a:rPr>
              <a:t>)</a:t>
            </a:r>
          </a:p>
          <a:p>
            <a:pPr eaLnBrk="1" hangingPunct="1">
              <a:defRPr/>
            </a:pPr>
            <a:endParaRPr lang="en-GB" sz="2800" dirty="0">
              <a:latin typeface="+mn-lt"/>
            </a:endParaRPr>
          </a:p>
          <a:p>
            <a:pPr eaLnBrk="1" hangingPunct="1">
              <a:defRPr/>
            </a:pPr>
            <a:r>
              <a:rPr lang="en-GB" sz="2800" dirty="0">
                <a:latin typeface="+mn-lt"/>
              </a:rPr>
              <a:t>University College London</a:t>
            </a:r>
          </a:p>
          <a:p>
            <a:pPr eaLnBrk="1" hangingPunct="1">
              <a:defRPr/>
            </a:pPr>
            <a:endParaRPr lang="en-GB" sz="2800" dirty="0">
              <a:latin typeface="+mn-lt"/>
            </a:endParaRPr>
          </a:p>
          <a:p>
            <a:pPr eaLnBrk="1" hangingPunct="1">
              <a:defRPr/>
            </a:pPr>
            <a:r>
              <a:rPr lang="en-GB" sz="2800" dirty="0">
                <a:latin typeface="+mn-lt"/>
              </a:rPr>
              <a:t>University College Dublin</a:t>
            </a:r>
          </a:p>
          <a:p>
            <a:pPr eaLnBrk="1" hangingPunct="1">
              <a:defRPr/>
            </a:pPr>
            <a:endParaRPr lang="en-GB" sz="2800" dirty="0">
              <a:latin typeface="+mn-lt"/>
            </a:endParaRPr>
          </a:p>
          <a:p>
            <a:pPr eaLnBrk="1" hangingPunct="1">
              <a:defRPr/>
            </a:pPr>
            <a:r>
              <a:rPr lang="en-GB" sz="2800" dirty="0">
                <a:latin typeface="+mn-lt"/>
              </a:rPr>
              <a:t>University of St Andrews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18BFB-421B-6626-5A2F-6B16F7A9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549275"/>
            <a:ext cx="8352854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800" dirty="0"/>
              <a:t>Unités de recherche partenaires</a:t>
            </a:r>
            <a:endParaRPr lang="en-GB" sz="255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ABF9CC-0330-60D1-A250-D963730054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3512" y="1773239"/>
            <a:ext cx="9217024" cy="4535487"/>
          </a:xfrm>
        </p:spPr>
        <p:txBody>
          <a:bodyPr rtlCol="0">
            <a:norm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i="1" dirty="0">
                <a:latin typeface="+mn-lt"/>
              </a:rPr>
              <a:t>Etudes médiévales anglaises</a:t>
            </a:r>
            <a:r>
              <a:rPr lang="fr-FR" altLang="fr-FR" sz="2800" dirty="0">
                <a:latin typeface="+mn-lt"/>
              </a:rPr>
              <a:t> (UR 2557)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i="1" dirty="0">
                <a:latin typeface="+mn-lt"/>
              </a:rPr>
              <a:t>VALE Voix anglophones : littérature et esthétique </a:t>
            </a:r>
            <a:r>
              <a:rPr lang="fr-FR" altLang="fr-FR" sz="2800" dirty="0">
                <a:latin typeface="+mn-lt"/>
              </a:rPr>
              <a:t>(UR 4085)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i="1" dirty="0">
                <a:latin typeface="+mn-lt"/>
              </a:rPr>
              <a:t>HDEA Histoire et dynamique des espaces anglophones</a:t>
            </a:r>
            <a:r>
              <a:rPr lang="fr-FR" altLang="fr-FR" sz="2800" dirty="0">
                <a:latin typeface="+mn-lt"/>
              </a:rPr>
              <a:t> (UR 4086)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i="1" dirty="0" err="1">
                <a:latin typeface="+mn-lt"/>
              </a:rPr>
              <a:t>CeLiSo</a:t>
            </a:r>
            <a:r>
              <a:rPr lang="fr-FR" altLang="fr-FR" sz="2800" i="1" dirty="0">
                <a:latin typeface="+mn-lt"/>
              </a:rPr>
              <a:t> Centre de linguistique en Sorbonne</a:t>
            </a:r>
            <a:r>
              <a:rPr lang="fr-FR" altLang="fr-FR" sz="2800" dirty="0">
                <a:latin typeface="+mn-lt"/>
              </a:rPr>
              <a:t> (UR 7332)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i="1" dirty="0">
                <a:latin typeface="+mn-lt"/>
              </a:rPr>
              <a:t>Centre de recherche en histoire du XIXe</a:t>
            </a:r>
            <a:r>
              <a:rPr lang="fr-FR" altLang="fr-FR" sz="2800" dirty="0">
                <a:latin typeface="+mn-lt"/>
              </a:rPr>
              <a:t> siècle (UR 3550)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F3B21-B80C-0588-197A-A0CDFB44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32E98F-1C7C-645D-04E3-A76B889B9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La structure du master: </a:t>
            </a:r>
            <a:r>
              <a:rPr lang="en-GB" sz="2800" dirty="0" err="1"/>
              <a:t>quels</a:t>
            </a:r>
            <a:r>
              <a:rPr lang="en-GB" sz="2800" dirty="0"/>
              <a:t> </a:t>
            </a:r>
            <a:r>
              <a:rPr lang="en-GB" sz="2800" dirty="0" err="1"/>
              <a:t>cours</a:t>
            </a:r>
            <a:r>
              <a:rPr lang="en-GB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6649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147EB-A156-6205-81D9-88924883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888" y="476250"/>
            <a:ext cx="6842125" cy="431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550" dirty="0"/>
              <a:t>Master 1 </a:t>
            </a:r>
            <a:r>
              <a:rPr lang="en-GB" sz="2550" dirty="0" err="1"/>
              <a:t>Semestre</a:t>
            </a:r>
            <a:r>
              <a:rPr lang="en-GB" sz="2550" dirty="0"/>
              <a:t> 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BA1F0A4-32EE-6257-E0AF-173EC4086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33608"/>
              </p:ext>
            </p:extLst>
          </p:nvPr>
        </p:nvGraphicFramePr>
        <p:xfrm>
          <a:off x="2782888" y="1108076"/>
          <a:ext cx="6697662" cy="4911725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894">
                <a:tc>
                  <a:txBody>
                    <a:bodyPr/>
                    <a:lstStyle>
                      <a:lvl1pPr marL="6667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S1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Intitulé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Durée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Coeff</a:t>
                      </a: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7620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620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Séminaire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6667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Séminaire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334"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12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Méthodologie et traduction:</a:t>
                      </a:r>
                    </a:p>
                    <a:p>
                      <a:pPr marL="69850" marR="0" lvl="0" indent="0" algn="l" defTabSz="685800" rtl="0" eaLnBrk="1" fontAlgn="base" latinLnBrk="0" hangingPunct="1">
                        <a:lnSpc>
                          <a:spcPct val="112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1) Initiation aux méthodes de la recherche (vendredi) et séminaire « les grands textes » (mercredi)</a:t>
                      </a:r>
                    </a:p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2) Traduction: thème + version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3h ou 4h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+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3h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897"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ts val="21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Enseignements interdisciplinaires Mention LLCER : documentation et recherche (séances animées par la BSU)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7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variable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6640"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12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LV2 - au choix : pratique linguistique</a:t>
                      </a:r>
                    </a:p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ou enseignement culturel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 gridSpan="2">
                  <a:txBody>
                    <a:bodyPr/>
                    <a:lstStyle>
                      <a:lvl1pPr marL="6667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Durée enseignements et ECTS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≈ 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12h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77623-531A-3E6E-8493-597D4E3C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404813"/>
            <a:ext cx="5886450" cy="5762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550" dirty="0"/>
              <a:t>Master 1 </a:t>
            </a:r>
            <a:r>
              <a:rPr lang="en-GB" sz="2550" dirty="0" err="1"/>
              <a:t>Semestre</a:t>
            </a:r>
            <a:r>
              <a:rPr lang="en-GB" sz="2550" dirty="0"/>
              <a:t> 2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2E689A4-0B9D-2A4E-7931-B941D2A70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4350"/>
              </p:ext>
            </p:extLst>
          </p:nvPr>
        </p:nvGraphicFramePr>
        <p:xfrm>
          <a:off x="3152775" y="1125538"/>
          <a:ext cx="6472238" cy="4598988"/>
        </p:xfrm>
        <a:graphic>
          <a:graphicData uri="http://schemas.openxmlformats.org/drawingml/2006/table">
            <a:tbl>
              <a:tblPr/>
              <a:tblGrid>
                <a:gridCol w="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8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S2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682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8263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Intitulé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Durée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63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35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Coeff</a:t>
                      </a: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8263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Séminaire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3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35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8263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Séminaire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3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35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9454"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6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 defTabSz="685800">
                        <a:tabLst>
                          <a:tab pos="998538" algn="l"/>
                          <a:tab pos="1689100" algn="l"/>
                        </a:tabLst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tabLst>
                          <a:tab pos="998538" algn="l"/>
                          <a:tab pos="1689100" algn="l"/>
                        </a:tabLst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tabLst>
                          <a:tab pos="998538" algn="l"/>
                          <a:tab pos="1689100" algn="l"/>
                        </a:tabLs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tabLst>
                          <a:tab pos="998538" algn="l"/>
                          <a:tab pos="1689100" algn="l"/>
                        </a:tabLst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tabLst>
                          <a:tab pos="998538" algn="l"/>
                          <a:tab pos="1689100" algn="l"/>
                        </a:tabLst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98538" algn="l"/>
                          <a:tab pos="1689100" algn="l"/>
                        </a:tabLst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98538" algn="l"/>
                          <a:tab pos="1689100" algn="l"/>
                        </a:tabLst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98538" algn="l"/>
                          <a:tab pos="1689100" algn="l"/>
                        </a:tabLst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998538" algn="l"/>
                          <a:tab pos="1689100" algn="l"/>
                        </a:tabLst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8263" marR="0" lvl="0" indent="0" algn="l" defTabSz="685800" rtl="0" eaLnBrk="1" fontAlgn="base" latinLnBrk="0" hangingPunct="1">
                        <a:lnSpc>
                          <a:spcPts val="1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8538" algn="l"/>
                          <a:tab pos="16891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68263" marR="0" lvl="0" indent="0" algn="l" defTabSz="685800" rtl="0" eaLnBrk="1" fontAlgn="base" latinLnBrk="0" hangingPunct="1">
                        <a:lnSpc>
                          <a:spcPts val="1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8538" algn="l"/>
                          <a:tab pos="16891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Méthodologie et traduction :</a:t>
                      </a:r>
                    </a:p>
                    <a:p>
                      <a:pPr marL="68263" marR="0" lvl="0" indent="0" algn="l" defTabSz="685800" rtl="0" eaLnBrk="1" fontAlgn="base" latinLnBrk="0" hangingPunct="1">
                        <a:lnSpc>
                          <a:spcPts val="1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8538" algn="l"/>
                          <a:tab pos="16891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411163" marR="0" lvl="0" indent="-342900" algn="l" defTabSz="685800" rtl="0" eaLnBrk="1" fontAlgn="base" latinLnBrk="0" hangingPunct="1">
                        <a:lnSpc>
                          <a:spcPts val="1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998538" algn="l"/>
                          <a:tab pos="16891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Ateliers de rédaction (vendredi)</a:t>
                      </a:r>
                    </a:p>
                    <a:p>
                      <a:pPr marL="411163" marR="0" lvl="0" indent="-342900" algn="l" defTabSz="685800" rtl="0" eaLnBrk="1" fontAlgn="base" latinLnBrk="0" hangingPunct="1">
                        <a:lnSpc>
                          <a:spcPts val="1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998538" algn="l"/>
                          <a:tab pos="1689100" algn="l"/>
                        </a:tabLst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411163" marR="0" lvl="0" indent="-342900" algn="l" defTabSz="685800" rtl="0" eaLnBrk="1" fontAlgn="base" latinLnBrk="0" hangingPunct="1">
                        <a:lnSpc>
                          <a:spcPts val="155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998538" algn="l"/>
                          <a:tab pos="1689100" algn="l"/>
                        </a:tabLst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Traduction: thème + version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3h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8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3923"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 Mémoire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843"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8263" marR="0" lvl="0" indent="0" algn="l" defTabSz="685800" rtl="0" eaLnBrk="1" fontAlgn="base" latinLnBrk="0" hangingPunct="1">
                        <a:lnSpc>
                          <a:spcPct val="112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LV2 - au choix : pratique linguistique</a:t>
                      </a:r>
                    </a:p>
                    <a:p>
                      <a:pPr marL="68263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ou enseignement culturel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fr-FR" altLang="fr-F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08">
                <a:tc gridSpan="2">
                  <a:txBody>
                    <a:bodyPr/>
                    <a:lstStyle>
                      <a:lvl1pPr marL="6667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Durée enseignements et ECTS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≈ </a:t>
                      </a: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11h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63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35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1E618-310C-6B1A-3F45-091E9359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476251"/>
            <a:ext cx="5886450" cy="7207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550" dirty="0"/>
              <a:t>Master 2 </a:t>
            </a:r>
            <a:r>
              <a:rPr lang="en-GB" sz="2550" dirty="0" err="1"/>
              <a:t>Semestre</a:t>
            </a:r>
            <a:r>
              <a:rPr lang="en-GB" sz="2550" dirty="0"/>
              <a:t> 1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AC422E8-EE1B-079B-6C18-24157DF3F41D}"/>
              </a:ext>
            </a:extLst>
          </p:cNvPr>
          <p:cNvGraphicFramePr>
            <a:graphicFrameLocks noGrp="1"/>
          </p:cNvGraphicFramePr>
          <p:nvPr/>
        </p:nvGraphicFramePr>
        <p:xfrm>
          <a:off x="3152776" y="1700213"/>
          <a:ext cx="6183313" cy="3959226"/>
        </p:xfrm>
        <a:graphic>
          <a:graphicData uri="http://schemas.openxmlformats.org/drawingml/2006/table">
            <a:tbl>
              <a:tblPr/>
              <a:tblGrid>
                <a:gridCol w="665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5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076">
                <a:tc>
                  <a:txBody>
                    <a:bodyPr/>
                    <a:lstStyle>
                      <a:lvl1pPr marL="6667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S3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Intitulé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Durée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Coeff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076">
                <a:tc>
                  <a:txBody>
                    <a:bodyPr/>
                    <a:lstStyle>
                      <a:lvl1pPr marL="7620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7620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Séminaire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076">
                <a:tc>
                  <a:txBody>
                    <a:bodyPr/>
                    <a:lstStyle>
                      <a:lvl1pPr marL="6667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Séminaire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0922"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98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9850" marR="0" lvl="0" indent="0" algn="l" defTabSz="685800" rtl="0" eaLnBrk="1" fontAlgn="base" latinLnBrk="0" hangingPunct="1">
                        <a:lnSpc>
                          <a:spcPct val="112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Initiation à la recherche : compte-rendu d’un événement scientifique (journée d’études, colloque,</a:t>
                      </a:r>
                    </a:p>
                    <a:p>
                      <a:pPr marL="6985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exposition, etc.)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0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6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076">
                <a:tc gridSpan="2">
                  <a:txBody>
                    <a:bodyPr/>
                    <a:lstStyle>
                      <a:lvl1pPr marL="6667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Durée enseignements et ECTS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4h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952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525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59DDD-0BC6-0C92-D88A-10CB48C4C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5" y="476250"/>
            <a:ext cx="5886450" cy="6492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2550" dirty="0"/>
              <a:t>Master 2 </a:t>
            </a:r>
            <a:r>
              <a:rPr lang="en-GB" sz="2550" dirty="0" err="1"/>
              <a:t>Semestre</a:t>
            </a:r>
            <a:r>
              <a:rPr lang="en-GB" sz="2550" dirty="0"/>
              <a:t> 2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B2F9C7D-C556-7E9D-9C8F-028FB2CC6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970915"/>
              </p:ext>
            </p:extLst>
          </p:nvPr>
        </p:nvGraphicFramePr>
        <p:xfrm>
          <a:off x="3152776" y="1484314"/>
          <a:ext cx="5967413" cy="3889375"/>
        </p:xfrm>
        <a:graphic>
          <a:graphicData uri="http://schemas.openxmlformats.org/drawingml/2006/table">
            <a:tbl>
              <a:tblPr/>
              <a:tblGrid>
                <a:gridCol w="674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503"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S4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682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8263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Intitulé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Durée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63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35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Coeff</a:t>
                      </a: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503"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8263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Séminaire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3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35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503"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82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8263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Séminaire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2h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3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35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  <a:endParaRPr kumimoji="0" lang="fr-FR" altLang="fr-F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363"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UE3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0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 Mémoire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10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20</a:t>
                      </a:r>
                      <a:endParaRPr kumimoji="0" lang="fr-FR" alt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503">
                <a:tc gridSpan="2">
                  <a:txBody>
                    <a:bodyPr/>
                    <a:lstStyle>
                      <a:lvl1pPr marL="66675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6675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Durée enseignements et ECTS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4763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763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4h</a:t>
                      </a: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>
                      <a:lvl1pPr marL="6350" defTabSz="685800">
                        <a:defRPr sz="110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</a:defRPr>
                      </a:lvl1pPr>
                      <a:lvl2pPr marL="742950" indent="-285750" defTabSz="685800">
                        <a:spcBef>
                          <a:spcPts val="450"/>
                        </a:spcBef>
                        <a:defRPr sz="900" b="1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685800">
                        <a:spcBef>
                          <a:spcPts val="450"/>
                        </a:spcBef>
                        <a:spcAft>
                          <a:spcPts val="225"/>
                        </a:spcAft>
                        <a:defRPr sz="9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685800">
                        <a:buSzPct val="80000"/>
                        <a:buFont typeface="Wingdings" panose="05000000000000000000" pitchFamily="2" charset="2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685800"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6858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635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cs typeface="Times New Roman" panose="02020603050405020304" pitchFamily="18" charset="0"/>
                        </a:rPr>
                        <a:t>30</a:t>
                      </a:r>
                      <a:endParaRPr kumimoji="0" lang="fr-FR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970FD-3EFB-EDE8-E176-98914430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49225"/>
            <a:ext cx="10153128" cy="759495"/>
          </a:xfrm>
        </p:spPr>
        <p:txBody>
          <a:bodyPr/>
          <a:lstStyle/>
          <a:p>
            <a:r>
              <a:rPr lang="en-GB" sz="3200" dirty="0" err="1"/>
              <a:t>Exemples</a:t>
            </a:r>
            <a:r>
              <a:rPr lang="en-GB" sz="3200" dirty="0"/>
              <a:t> de </a:t>
            </a:r>
            <a:r>
              <a:rPr lang="en-GB" sz="3200" dirty="0" err="1"/>
              <a:t>sujets</a:t>
            </a:r>
            <a:r>
              <a:rPr lang="en-GB" sz="3200" dirty="0"/>
              <a:t> de </a:t>
            </a:r>
            <a:r>
              <a:rPr lang="en-GB" sz="3200" dirty="0" err="1"/>
              <a:t>mémoires</a:t>
            </a:r>
            <a:r>
              <a:rPr lang="en-GB" sz="3200" dirty="0"/>
              <a:t> </a:t>
            </a:r>
            <a:r>
              <a:rPr lang="en-GB" sz="3200" dirty="0" err="1"/>
              <a:t>récents</a:t>
            </a:r>
            <a:endParaRPr lang="en-GB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1D4D7D-3368-C5C5-4318-FE2D9EFE4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3512" y="1052736"/>
            <a:ext cx="9865096" cy="5255991"/>
          </a:xfrm>
        </p:spPr>
        <p:txBody>
          <a:bodyPr/>
          <a:lstStyle/>
          <a:p>
            <a:pPr marL="161925" marR="62230">
              <a:spcAft>
                <a:spcPts val="600"/>
              </a:spcAft>
            </a:pP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61925" marR="62230">
              <a:spcAft>
                <a:spcPts val="600"/>
              </a:spcAft>
            </a:pP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From “Me” to ‘‘too’’: linguistic strategies in MeToo speeches</a:t>
            </a:r>
            <a:endParaRPr lang="fr-FR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61925" marR="62230">
              <a:spcAft>
                <a:spcPts val="600"/>
              </a:spcAft>
            </a:pP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en-GB" sz="22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Forest</a:t>
            </a:r>
            <a:r>
              <a:rPr lang="en-GB" sz="2200" spc="-5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in</a:t>
            </a:r>
            <a:r>
              <a:rPr lang="en-GB" sz="2200" spc="-5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late</a:t>
            </a:r>
            <a:r>
              <a:rPr lang="en-GB" sz="2200" spc="-5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Middle</a:t>
            </a:r>
            <a:r>
              <a:rPr lang="en-GB" sz="22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English</a:t>
            </a:r>
            <a:r>
              <a:rPr lang="en-GB" sz="2200" spc="-5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literature</a:t>
            </a:r>
            <a:endParaRPr lang="fr-FR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61925" marR="62230">
              <a:spcAft>
                <a:spcPts val="600"/>
              </a:spcAft>
            </a:pPr>
            <a:r>
              <a:rPr lang="en-GB" sz="2200" dirty="0">
                <a:latin typeface="+mn-lt"/>
              </a:rPr>
              <a:t>Believing the Unbelievable: English Credulity in the Enlightenment</a:t>
            </a:r>
          </a:p>
          <a:p>
            <a:pPr marL="161925" marR="62230">
              <a:spcAft>
                <a:spcPts val="600"/>
              </a:spcAft>
            </a:pPr>
            <a:r>
              <a:rPr lang="en-GB" sz="2200" spc="-20" dirty="0">
                <a:effectLst/>
                <a:latin typeface="+mn-lt"/>
                <a:ea typeface="Times New Roman" panose="02020603050405020304" pitchFamily="18" charset="0"/>
              </a:rPr>
              <a:t>The theatre of the body in Donne’s love poetry</a:t>
            </a:r>
            <a:endParaRPr lang="fr-FR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61925">
              <a:spcAft>
                <a:spcPts val="600"/>
              </a:spcAft>
            </a:pP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Female singlehood in 19th-century New England regionalism</a:t>
            </a:r>
            <a:endParaRPr lang="fr-FR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61925">
              <a:spcAft>
                <a:spcPts val="600"/>
              </a:spcAft>
            </a:pP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The</a:t>
            </a:r>
            <a:r>
              <a:rPr lang="en-GB" sz="2200" spc="-7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politics</a:t>
            </a:r>
            <a:r>
              <a:rPr lang="en-GB" sz="22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of</a:t>
            </a:r>
            <a:r>
              <a:rPr lang="en-GB" sz="2200" spc="-7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law</a:t>
            </a:r>
            <a:r>
              <a:rPr lang="en-GB" sz="2200" spc="-7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and</a:t>
            </a:r>
            <a:r>
              <a:rPr lang="en-GB" sz="2200" spc="-5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order</a:t>
            </a:r>
            <a:r>
              <a:rPr lang="en-GB" sz="2200" spc="-6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dirty="0">
                <a:effectLst/>
                <a:latin typeface="+mn-lt"/>
                <a:ea typeface="Times New Roman" panose="02020603050405020304" pitchFamily="18" charset="0"/>
              </a:rPr>
              <a:t>in</a:t>
            </a:r>
            <a:r>
              <a:rPr lang="en-GB" sz="2200" spc="-6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200" spc="-10" dirty="0">
                <a:effectLst/>
                <a:latin typeface="+mn-lt"/>
                <a:ea typeface="Times New Roman" panose="02020603050405020304" pitchFamily="18" charset="0"/>
              </a:rPr>
              <a:t>Boston</a:t>
            </a:r>
            <a:endParaRPr lang="fr-FR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61925">
              <a:spcAft>
                <a:spcPts val="600"/>
              </a:spcAft>
            </a:pPr>
            <a:r>
              <a:rPr lang="en-GB" sz="2200" spc="-10" dirty="0">
                <a:effectLst/>
                <a:latin typeface="+mn-lt"/>
                <a:ea typeface="Times New Roman" panose="02020603050405020304" pitchFamily="18" charset="0"/>
              </a:rPr>
              <a:t>American networked feminism and social empowerment</a:t>
            </a:r>
            <a:endParaRPr lang="fr-FR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60020">
              <a:spcAft>
                <a:spcPts val="600"/>
              </a:spcAft>
            </a:pPr>
            <a:r>
              <a:rPr lang="fr-FR" sz="2200" dirty="0">
                <a:latin typeface="+mn-lt"/>
              </a:rPr>
              <a:t>Analyse linguistique du discours populiste de Donald Trump sur Twitter en 2020</a:t>
            </a:r>
          </a:p>
          <a:p>
            <a:pPr marL="160020">
              <a:spcAft>
                <a:spcPts val="600"/>
              </a:spcAft>
            </a:pPr>
            <a:r>
              <a:rPr lang="en-US" sz="2200" dirty="0">
                <a:effectLst/>
                <a:latin typeface="+mn-lt"/>
                <a:ea typeface="Calibri" panose="020F0502020204030204" pitchFamily="34" charset="0"/>
              </a:rPr>
              <a:t>Women, Friends and activists? Quaker petitioners and politics in England, 1650-1690</a:t>
            </a:r>
            <a:endParaRPr lang="fr-FR" sz="22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1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1700" y="404664"/>
            <a:ext cx="9468915" cy="864096"/>
          </a:xfrm>
        </p:spPr>
        <p:txBody>
          <a:bodyPr>
            <a:normAutofit fontScale="90000"/>
          </a:bodyPr>
          <a:lstStyle/>
          <a:p>
            <a:r>
              <a:rPr lang="fr-FR" dirty="0"/>
              <a:t>Le Master Recherche d’Études anglophones à Sorbonne Université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2"/>
          </p:nvPr>
        </p:nvSpPr>
        <p:spPr>
          <a:xfrm>
            <a:off x="2171701" y="1556792"/>
            <a:ext cx="7848600" cy="475193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n-lt"/>
              </a:rPr>
              <a:t>Directrice du Master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Sandrine Parageau: </a:t>
            </a:r>
            <a:r>
              <a:rPr lang="fr-FR" dirty="0">
                <a:latin typeface="+mn-lt"/>
                <a:hlinkClick r:id="rId3"/>
              </a:rPr>
              <a:t>sandrine.parageau@sorbonne-universite.fr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n-lt"/>
              </a:rPr>
              <a:t>Gestionnaire administrative du Master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Karine </a:t>
            </a:r>
            <a:r>
              <a:rPr lang="fr-FR" dirty="0" err="1">
                <a:latin typeface="+mn-lt"/>
              </a:rPr>
              <a:t>Valbon</a:t>
            </a:r>
            <a:r>
              <a:rPr lang="fr-FR" dirty="0">
                <a:latin typeface="+mn-lt"/>
              </a:rPr>
              <a:t>: </a:t>
            </a:r>
            <a:r>
              <a:rPr lang="fr-FR" dirty="0">
                <a:latin typeface="+mn-lt"/>
                <a:hlinkClick r:id="rId4"/>
              </a:rPr>
              <a:t>karine.valbon@sorbonne-universite.fr</a:t>
            </a:r>
            <a:r>
              <a:rPr lang="fr-FR" dirty="0">
                <a:latin typeface="+mn-lt"/>
              </a:rPr>
              <a:t> </a:t>
            </a:r>
          </a:p>
          <a:p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n-lt"/>
              </a:rPr>
              <a:t>Responsable de la Commission pédagogique du Master</a:t>
            </a:r>
          </a:p>
          <a:p>
            <a:endParaRPr lang="fr-FR" b="1" dirty="0">
              <a:latin typeface="+mn-lt"/>
            </a:endParaRPr>
          </a:p>
          <a:p>
            <a:r>
              <a:rPr lang="fr-FR" dirty="0">
                <a:latin typeface="+mn-lt"/>
              </a:rPr>
              <a:t>Juliette </a:t>
            </a:r>
            <a:r>
              <a:rPr lang="fr-FR" dirty="0" err="1">
                <a:latin typeface="+mn-lt"/>
              </a:rPr>
              <a:t>Utard</a:t>
            </a:r>
            <a:r>
              <a:rPr lang="fr-FR" dirty="0">
                <a:latin typeface="+mn-lt"/>
              </a:rPr>
              <a:t>: </a:t>
            </a:r>
            <a:r>
              <a:rPr lang="fr-FR" dirty="0">
                <a:latin typeface="+mn-lt"/>
                <a:hlinkClick r:id="rId5"/>
              </a:rPr>
              <a:t>juliette.utard@sorbonne-universite.fr</a:t>
            </a:r>
            <a:r>
              <a:rPr lang="fr-FR" dirty="0">
                <a:latin typeface="+mn-lt"/>
              </a:rPr>
              <a:t> </a:t>
            </a:r>
          </a:p>
          <a:p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n-lt"/>
              </a:rPr>
              <a:t>Co-directeur du Bi-Master Histoire/Anglais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Fabrice Bensimon: </a:t>
            </a:r>
            <a:r>
              <a:rPr lang="fr-FR" dirty="0">
                <a:latin typeface="+mn-lt"/>
                <a:hlinkClick r:id="rId6"/>
              </a:rPr>
              <a:t>fabrice.bensimon@sorbonne-universite.fr</a:t>
            </a:r>
            <a:endParaRPr lang="fr-FR" dirty="0">
              <a:latin typeface="+mn-lt"/>
            </a:endParaRPr>
          </a:p>
          <a:p>
            <a:endParaRPr lang="fr-FR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n-lt"/>
              </a:rPr>
              <a:t>Directrice de l’UFR</a:t>
            </a:r>
          </a:p>
          <a:p>
            <a:endParaRPr lang="fr-FR" dirty="0">
              <a:latin typeface="+mn-lt"/>
            </a:endParaRPr>
          </a:p>
          <a:p>
            <a:r>
              <a:rPr lang="fr-FR" dirty="0">
                <a:latin typeface="+mn-lt"/>
              </a:rPr>
              <a:t>Florence </a:t>
            </a:r>
            <a:r>
              <a:rPr lang="fr-FR" dirty="0" err="1">
                <a:latin typeface="+mn-lt"/>
              </a:rPr>
              <a:t>Bourgne</a:t>
            </a:r>
            <a:r>
              <a:rPr lang="fr-FR" dirty="0">
                <a:latin typeface="+mn-lt"/>
              </a:rPr>
              <a:t>: </a:t>
            </a:r>
            <a:r>
              <a:rPr lang="fr-FR" dirty="0">
                <a:latin typeface="+mn-lt"/>
                <a:hlinkClick r:id="rId7"/>
              </a:rPr>
              <a:t>florence.bourgne@sorbonne-universite.fr</a:t>
            </a:r>
            <a:endParaRPr lang="fr-FR" dirty="0">
              <a:latin typeface="+mn-lt"/>
            </a:endParaRPr>
          </a:p>
          <a:p>
            <a:endParaRPr lang="fr-FR" sz="1000" i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2621714" y="5157192"/>
            <a:ext cx="2447801" cy="16115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000" b="1" dirty="0">
                <a:solidFill>
                  <a:schemeClr val="bg1"/>
                </a:solidFill>
              </a:rPr>
              <a:t>PIED DE PAGE</a:t>
            </a:r>
          </a:p>
          <a:p>
            <a:pPr algn="l"/>
            <a:r>
              <a:rPr lang="fr-FR" sz="1000" b="1" dirty="0">
                <a:solidFill>
                  <a:schemeClr val="bg1"/>
                </a:solidFill>
              </a:rPr>
              <a:t>Pour modifier le titre de la présentation en pied de toutes les diapos :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onglet [Insertion] | "En-tête/Pied" ;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dans le champ "Pied de page", indiquez le titre ;</a:t>
            </a:r>
          </a:p>
          <a:p>
            <a:pPr marL="108000" indent="-108000">
              <a:buFontTx/>
              <a:buChar char="-"/>
            </a:pPr>
            <a:r>
              <a:rPr lang="fr-FR" sz="1000" dirty="0">
                <a:solidFill>
                  <a:schemeClr val="bg1"/>
                </a:solidFill>
              </a:rPr>
              <a:t>cliquez sur le bouton [Appliquer partout].</a:t>
            </a:r>
          </a:p>
          <a:p>
            <a:pPr>
              <a:spcBef>
                <a:spcPts val="600"/>
              </a:spcBef>
            </a:pPr>
            <a:r>
              <a:rPr lang="fr-FR" sz="1000" i="1" dirty="0">
                <a:solidFill>
                  <a:schemeClr val="bg1"/>
                </a:solidFill>
              </a:rPr>
              <a:t>Le titre de la section est à saisir ou à copier sur chaque diapo concernée.</a:t>
            </a:r>
          </a:p>
        </p:txBody>
      </p:sp>
    </p:spTree>
    <p:extLst>
      <p:ext uri="{BB962C8B-B14F-4D97-AF65-F5344CB8AC3E}">
        <p14:creationId xmlns:p14="http://schemas.microsoft.com/office/powerpoint/2010/main" val="330264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EE2EF-2521-719A-60B6-A91FA026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48F44F-4759-DB72-44A7-90049CE49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Quels </a:t>
            </a:r>
            <a:r>
              <a:rPr lang="en-GB" sz="3600" dirty="0" err="1"/>
              <a:t>débouchés</a:t>
            </a:r>
            <a:r>
              <a:rPr lang="en-GB" sz="3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9906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5ED7E-ADE2-4092-9561-E17203AD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1" y="260648"/>
            <a:ext cx="7848600" cy="936104"/>
          </a:xfrm>
        </p:spPr>
        <p:txBody>
          <a:bodyPr>
            <a:normAutofit/>
          </a:bodyPr>
          <a:lstStyle/>
          <a:p>
            <a:r>
              <a:rPr lang="en-GB" dirty="0"/>
              <a:t>Les </a:t>
            </a:r>
            <a:r>
              <a:rPr lang="en-GB" dirty="0" err="1"/>
              <a:t>débouchés</a:t>
            </a:r>
            <a:endParaRPr lang="en-GB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6A3F91A-95AD-B71B-A3BC-F568EF99305D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2171700" y="1556793"/>
            <a:ext cx="8676827" cy="47519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altLang="fr-FR" sz="2800" dirty="0">
                <a:latin typeface="+mn-lt"/>
              </a:rPr>
              <a:t>Enseignement (secondaire ou supérieur):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Préparation de l’agrégation d’anglais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Thèse de doctorat (en France ou à l’étranger)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800" dirty="0"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800" dirty="0">
                <a:latin typeface="+mn-lt"/>
              </a:rPr>
              <a:t>Mais aussi: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Traduction, interprétariat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Métiers de l’édition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Chargés de communication ou missions culturelles, etc. 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Journalisme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… et bien d’autres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84FD6D-A496-8BA8-A430-C99B606D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476673"/>
            <a:ext cx="9361040" cy="1008110"/>
          </a:xfrm>
        </p:spPr>
        <p:txBody>
          <a:bodyPr/>
          <a:lstStyle/>
          <a:p>
            <a:r>
              <a:rPr lang="fr-FR" altLang="fr-FR" sz="2400" dirty="0"/>
              <a:t>Quelques exemples tirés de notre enquête de suivi:</a:t>
            </a:r>
            <a:r>
              <a:rPr lang="fr-FR" altLang="fr-FR" sz="2400" dirty="0">
                <a:latin typeface="+mn-lt"/>
              </a:rPr>
              <a:t/>
            </a:r>
            <a:br>
              <a:rPr lang="fr-FR" altLang="fr-FR" sz="2400" dirty="0">
                <a:latin typeface="+mn-lt"/>
              </a:rPr>
            </a:br>
            <a:endParaRPr lang="en-GB" dirty="0"/>
          </a:p>
        </p:txBody>
      </p:sp>
      <p:sp>
        <p:nvSpPr>
          <p:cNvPr id="26626" name="Espace réservé du contenu 2">
            <a:extLst>
              <a:ext uri="{FF2B5EF4-FFF2-40B4-BE49-F238E27FC236}">
                <a16:creationId xmlns:a16="http://schemas.microsoft.com/office/drawing/2014/main" id="{E4763556-F697-44B5-8637-2D2AE8E0D76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1775520" y="1268761"/>
            <a:ext cx="9145016" cy="5039966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Journaliste réalisatrice à France 5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Adjoint RH – </a:t>
            </a:r>
            <a:r>
              <a:rPr lang="fr-FR" altLang="fr-FR" sz="2200" dirty="0" err="1">
                <a:latin typeface="+mn-lt"/>
              </a:rPr>
              <a:t>Huntsman</a:t>
            </a:r>
            <a:r>
              <a:rPr lang="fr-FR" altLang="fr-FR" sz="2200" dirty="0">
                <a:latin typeface="+mn-lt"/>
              </a:rPr>
              <a:t> </a:t>
            </a:r>
            <a:r>
              <a:rPr lang="fr-FR" altLang="fr-FR" sz="2200" dirty="0" err="1">
                <a:latin typeface="+mn-lt"/>
              </a:rPr>
              <a:t>Tioxide</a:t>
            </a:r>
            <a:r>
              <a:rPr lang="fr-FR" altLang="fr-FR" sz="2200" dirty="0">
                <a:latin typeface="+mn-lt"/>
              </a:rPr>
              <a:t> Europe – Chimie - Parachimie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Traductrice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Rédactrice technique à la Chambre de Commerce et d’Industrie de Paris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Directrice de clientèle, l’Usine Nouvelle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Attachée de direction, </a:t>
            </a:r>
            <a:r>
              <a:rPr lang="fr-FR" altLang="fr-FR" sz="2200" dirty="0" err="1">
                <a:latin typeface="+mn-lt"/>
              </a:rPr>
              <a:t>Boutemy</a:t>
            </a:r>
            <a:r>
              <a:rPr lang="fr-FR" altLang="fr-FR" sz="2200" dirty="0">
                <a:latin typeface="+mn-lt"/>
              </a:rPr>
              <a:t> Immobilier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Attaché Commercial XEROX Paris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Consultante en recrutement, HAYS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Chargée de communication et diffusion, Compagnie </a:t>
            </a:r>
            <a:r>
              <a:rPr lang="fr-FR" altLang="fr-FR" sz="2200" dirty="0" err="1">
                <a:latin typeface="+mn-lt"/>
              </a:rPr>
              <a:t>Chenevoy</a:t>
            </a:r>
            <a:endParaRPr lang="fr-FR" altLang="fr-FR" sz="22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Organisatrice d’événements, Publicis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Manager Conseil en stratégie, </a:t>
            </a:r>
            <a:r>
              <a:rPr lang="fr-FR" altLang="fr-FR" sz="2200" dirty="0" err="1">
                <a:latin typeface="+mn-lt"/>
              </a:rPr>
              <a:t>Métapôles</a:t>
            </a:r>
            <a:endParaRPr lang="fr-FR" altLang="fr-FR" sz="220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Pilote d'activité équipements de Protection Individuelle chez AXA France Services</a:t>
            </a:r>
          </a:p>
          <a:p>
            <a:pPr eaLnBrk="1" hangingPunct="1"/>
            <a:endParaRPr lang="fr-FR" altLang="fr-FR" sz="1600" dirty="0"/>
          </a:p>
          <a:p>
            <a:pPr algn="r" eaLnBrk="1" hangingPunct="1"/>
            <a:r>
              <a:rPr lang="fr-FR" altLang="fr-FR" sz="1600" dirty="0"/>
              <a:t>…/…</a:t>
            </a:r>
          </a:p>
          <a:p>
            <a:pPr eaLnBrk="1" hangingPunct="1"/>
            <a:endParaRPr lang="en-US" alt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27D8F9-8967-8310-A116-FABD6243EC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59496" y="548679"/>
            <a:ext cx="9217024" cy="5760045"/>
          </a:xfrm>
        </p:spPr>
        <p:txBody>
          <a:bodyPr>
            <a:norm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2200" dirty="0">
              <a:solidFill>
                <a:srgbClr val="000000"/>
              </a:solidFill>
              <a:latin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altLang="fr-FR" sz="2200" dirty="0">
              <a:solidFill>
                <a:srgbClr val="000000"/>
              </a:solidFill>
              <a:latin typeface="+mn-lt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Consultant confirmé, PricewaterhouseCoopers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Agente communication et marketing Avant Tout, les Enfants (A.T.E.) Dakar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Coordinatrice des Échanges Nationaux et Internationaux, France 24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Marketing </a:t>
            </a:r>
            <a:r>
              <a:rPr lang="fr-FR" altLang="fr-FR" sz="2200" dirty="0" err="1">
                <a:latin typeface="+mn-lt"/>
              </a:rPr>
              <a:t>Specialist</a:t>
            </a:r>
            <a:r>
              <a:rPr lang="fr-FR" altLang="fr-FR" sz="2200" dirty="0">
                <a:latin typeface="+mn-lt"/>
              </a:rPr>
              <a:t>, </a:t>
            </a:r>
            <a:r>
              <a:rPr lang="fr-FR" altLang="fr-FR" sz="2200" dirty="0" err="1">
                <a:latin typeface="+mn-lt"/>
              </a:rPr>
              <a:t>Yalwa</a:t>
            </a:r>
            <a:r>
              <a:rPr lang="fr-FR" altLang="fr-FR" sz="2200" dirty="0">
                <a:latin typeface="+mn-lt"/>
              </a:rPr>
              <a:t> (webmarketing, Allemagne).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Directeur adjoint de programme à la commission franco-américaine.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Blogueur, T Magazine Blog - </a:t>
            </a:r>
            <a:r>
              <a:rPr lang="fr-FR" altLang="fr-FR" sz="2200" dirty="0" err="1">
                <a:latin typeface="+mn-lt"/>
              </a:rPr>
              <a:t>NYTimes</a:t>
            </a:r>
            <a:r>
              <a:rPr lang="fr-FR" altLang="fr-FR" sz="2200" dirty="0">
                <a:latin typeface="+mn-lt"/>
              </a:rPr>
              <a:t> Blog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Cadre de communication chez Renault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Journaliste RFI, membre du comité d’évaluation des universités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 err="1">
                <a:latin typeface="+mn-lt"/>
              </a:rPr>
              <a:t>Analyst</a:t>
            </a:r>
            <a:r>
              <a:rPr lang="fr-FR" altLang="fr-FR" sz="2200" dirty="0">
                <a:latin typeface="+mn-lt"/>
              </a:rPr>
              <a:t>, </a:t>
            </a:r>
            <a:r>
              <a:rPr lang="fr-FR" altLang="fr-FR" sz="2200" dirty="0" err="1">
                <a:latin typeface="+mn-lt"/>
              </a:rPr>
              <a:t>Private</a:t>
            </a:r>
            <a:r>
              <a:rPr lang="fr-FR" altLang="fr-FR" sz="2200" dirty="0">
                <a:latin typeface="+mn-lt"/>
              </a:rPr>
              <a:t> </a:t>
            </a:r>
            <a:r>
              <a:rPr lang="fr-FR" altLang="fr-FR" sz="2200" dirty="0" err="1">
                <a:latin typeface="+mn-lt"/>
              </a:rPr>
              <a:t>Equity</a:t>
            </a:r>
            <a:r>
              <a:rPr lang="fr-FR" altLang="fr-FR" sz="2200" dirty="0">
                <a:latin typeface="+mn-lt"/>
              </a:rPr>
              <a:t> and VC Investments at </a:t>
            </a:r>
            <a:r>
              <a:rPr lang="fr-FR" altLang="fr-FR" sz="2200" dirty="0" err="1">
                <a:latin typeface="+mn-lt"/>
              </a:rPr>
              <a:t>FactSet</a:t>
            </a:r>
            <a:r>
              <a:rPr lang="fr-FR" altLang="fr-FR" sz="2200" dirty="0">
                <a:latin typeface="+mn-lt"/>
              </a:rPr>
              <a:t> </a:t>
            </a:r>
            <a:r>
              <a:rPr lang="fr-FR" altLang="fr-FR" sz="2200" dirty="0" err="1">
                <a:latin typeface="+mn-lt"/>
              </a:rPr>
              <a:t>Research</a:t>
            </a:r>
            <a:r>
              <a:rPr lang="fr-FR" altLang="fr-FR" sz="2200" dirty="0">
                <a:latin typeface="+mn-lt"/>
              </a:rPr>
              <a:t> </a:t>
            </a:r>
            <a:r>
              <a:rPr lang="fr-FR" altLang="fr-FR" sz="2200" dirty="0" err="1">
                <a:latin typeface="+mn-lt"/>
              </a:rPr>
              <a:t>Systems</a:t>
            </a:r>
            <a:r>
              <a:rPr lang="fr-FR" altLang="fr-FR" sz="2200" dirty="0">
                <a:latin typeface="+mn-lt"/>
              </a:rPr>
              <a:t>, Inc.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Commissaire de police, Interpol, traite des enfants (son sujet de mémoire de Master)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latin typeface="+mn-lt"/>
              </a:rPr>
              <a:t>Attachée de presse Editions Actes Sud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4991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22B2A-0FA2-C4DE-3A20-564123364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2C01C0-3726-1ABC-4030-B88F64DA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19" y="4161061"/>
            <a:ext cx="6456581" cy="1320167"/>
          </a:xfrm>
        </p:spPr>
        <p:txBody>
          <a:bodyPr>
            <a:normAutofit/>
          </a:bodyPr>
          <a:lstStyle/>
          <a:p>
            <a:r>
              <a:rPr lang="en-GB" sz="3200" dirty="0" err="1"/>
              <a:t>Candidater</a:t>
            </a:r>
            <a:r>
              <a:rPr lang="en-GB" sz="3200" dirty="0"/>
              <a:t> sur </a:t>
            </a:r>
            <a:r>
              <a:rPr lang="en-GB" sz="3200" dirty="0" err="1"/>
              <a:t>mon</a:t>
            </a:r>
            <a:r>
              <a:rPr lang="en-GB" sz="3200" dirty="0"/>
              <a:t> master</a:t>
            </a:r>
          </a:p>
        </p:txBody>
      </p:sp>
    </p:spTree>
    <p:extLst>
      <p:ext uri="{BB962C8B-B14F-4D97-AF65-F5344CB8AC3E}">
        <p14:creationId xmlns:p14="http://schemas.microsoft.com/office/powerpoint/2010/main" val="109960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age web, Site web&#10;&#10;Le contenu généré par l’IA peut être incorrect.">
            <a:extLst>
              <a:ext uri="{FF2B5EF4-FFF2-40B4-BE49-F238E27FC236}">
                <a16:creationId xmlns:a16="http://schemas.microsoft.com/office/drawing/2014/main" id="{1C496E3C-BAC9-477E-AD88-54F4D962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416" y="0"/>
            <a:ext cx="3857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02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22095BA-900E-DACA-9549-0D23A79F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332656"/>
            <a:ext cx="8604821" cy="648072"/>
          </a:xfrm>
        </p:spPr>
        <p:txBody>
          <a:bodyPr/>
          <a:lstStyle/>
          <a:p>
            <a:r>
              <a:rPr lang="en-GB" dirty="0"/>
              <a:t>Monmaster.gouv.fr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0BD4DDB-A8B7-7921-4DC6-D5B42E6397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15480" y="980728"/>
            <a:ext cx="9865095" cy="5688632"/>
          </a:xfrm>
        </p:spPr>
        <p:txBody>
          <a:bodyPr>
            <a:noAutofit/>
          </a:bodyPr>
          <a:lstStyle/>
          <a:p>
            <a:pPr algn="l"/>
            <a:endParaRPr lang="en-GB" sz="20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GB" sz="2000" b="1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GB" sz="20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GB" sz="2000" b="1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en-GB" sz="2000" b="1" i="0" u="none" strike="noStrike" baseline="0" dirty="0">
                <a:solidFill>
                  <a:srgbClr val="000000"/>
                </a:solidFill>
                <a:latin typeface="+mn-lt"/>
              </a:rPr>
              <a:t>Candidatures</a:t>
            </a:r>
            <a:r>
              <a:rPr lang="en-GB" sz="2000" b="1" dirty="0">
                <a:solidFill>
                  <a:srgbClr val="000000"/>
                </a:solidFill>
                <a:latin typeface="+mn-lt"/>
              </a:rPr>
              <a:t>: </a:t>
            </a:r>
            <a:r>
              <a:rPr lang="fr-FR" sz="2000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fr-FR" sz="2000" b="1" i="0" u="none" strike="noStrike" baseline="0" dirty="0">
                <a:solidFill>
                  <a:srgbClr val="FF0000"/>
                </a:solidFill>
                <a:latin typeface="+mn-lt"/>
              </a:rPr>
              <a:t>u 17 février au 16 mars 2026</a:t>
            </a:r>
            <a:endParaRPr lang="en-GB" sz="2000" b="1" dirty="0">
              <a:solidFill>
                <a:srgbClr val="FF0000"/>
              </a:solidFill>
              <a:latin typeface="+mn-lt"/>
            </a:endParaRPr>
          </a:p>
          <a:p>
            <a:pPr algn="l"/>
            <a:endParaRPr lang="en-GB" sz="2400" b="1" i="0" u="none" strike="noStrike" baseline="0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fr-FR" sz="2000" b="1" i="0" u="none" strike="noStrike" baseline="0" dirty="0">
                <a:solidFill>
                  <a:srgbClr val="000000"/>
                </a:solidFill>
                <a:latin typeface="+mn-lt"/>
              </a:rPr>
              <a:t>Pièces demandées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0" i="0" u="none" strike="noStrike" baseline="0" dirty="0">
                <a:solidFill>
                  <a:schemeClr val="tx1"/>
                </a:solidFill>
                <a:latin typeface="+mn-lt"/>
              </a:rPr>
              <a:t>Relevés de notes (du Bac au 1er semestre de L3)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0" i="0" u="none" strike="noStrike" baseline="0" dirty="0">
                <a:solidFill>
                  <a:schemeClr val="tx1"/>
                </a:solidFill>
                <a:latin typeface="+mn-lt"/>
              </a:rPr>
              <a:t>CV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en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b="0" i="0" u="none" strike="noStrike" baseline="0" dirty="0" err="1">
                <a:solidFill>
                  <a:schemeClr val="tx1"/>
                </a:solidFill>
                <a:latin typeface="+mn-lt"/>
              </a:rPr>
              <a:t>anglais</a:t>
            </a:r>
            <a:endParaRPr lang="en-GB" sz="2000" b="0" i="0" u="none" strike="noStrike" baseline="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</a:t>
            </a:r>
            <a:r>
              <a:rPr lang="fr-FR" sz="2000" b="0" i="0" u="none" strike="noStrike" baseline="0" dirty="0">
                <a:solidFill>
                  <a:schemeClr val="tx1"/>
                </a:solidFill>
                <a:latin typeface="+mn-lt"/>
              </a:rPr>
              <a:t>ettre de motivation en anglais (1 page)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Formulaire d’a</a:t>
            </a:r>
            <a:r>
              <a:rPr lang="fr-FR" sz="20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ccord de principe signé par </a:t>
            </a:r>
            <a:r>
              <a:rPr lang="fr-FR" sz="2000" b="0" i="0" u="none" strike="noStrike" baseline="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un.e</a:t>
            </a:r>
            <a:r>
              <a:rPr lang="fr-FR" sz="20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d</a:t>
            </a:r>
            <a:r>
              <a:rPr lang="fr-FR" sz="2000" b="0" i="0" u="none" strike="noStrike" baseline="0" dirty="0" err="1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irecteur.ice</a:t>
            </a:r>
            <a:r>
              <a:rPr lang="fr-FR" sz="2000" b="0" i="0" u="none" strike="noStrike" baseline="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 de recherche (voi</a:t>
            </a:r>
            <a:r>
              <a:rPr lang="fr-FR" sz="20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</a:rPr>
              <a:t>r le tableau « Domaines de recherches » sur le Moodle pédagogique de l’UFR d’études anglophones)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Test de langue française, niveau C1, si le français n’est pas la langue maternelle</a:t>
            </a:r>
          </a:p>
          <a:p>
            <a:pPr algn="l"/>
            <a:endParaRPr lang="fr-FR" sz="2400" b="0" i="0" u="none" strike="noStrike" baseline="0" dirty="0">
              <a:solidFill>
                <a:schemeClr val="tx1"/>
              </a:solidFill>
              <a:latin typeface="+mn-lt"/>
            </a:endParaRPr>
          </a:p>
          <a:p>
            <a:pPr algn="l"/>
            <a:endParaRPr lang="fr-FR" sz="2400" b="0" i="0" u="none" strike="noStrike" baseline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6156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0C0FF2B-8856-2258-4321-85B394796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332657"/>
            <a:ext cx="7848600" cy="720080"/>
          </a:xfrm>
        </p:spPr>
        <p:txBody>
          <a:bodyPr/>
          <a:lstStyle/>
          <a:p>
            <a:r>
              <a:rPr lang="en-GB" sz="3200" dirty="0" err="1"/>
              <a:t>Prérequis</a:t>
            </a:r>
            <a:r>
              <a:rPr lang="en-GB" sz="3200" dirty="0"/>
              <a:t> et </a:t>
            </a:r>
            <a:r>
              <a:rPr lang="en-GB" sz="3200" dirty="0" err="1"/>
              <a:t>critères</a:t>
            </a:r>
            <a:r>
              <a:rPr lang="en-GB" sz="3200" dirty="0"/>
              <a:t> </a:t>
            </a:r>
            <a:r>
              <a:rPr lang="en-GB" sz="3200" dirty="0" err="1"/>
              <a:t>d’admission</a:t>
            </a:r>
            <a:endParaRPr lang="en-GB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E84A22-764C-F46C-6BC7-1BD5121355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00" y="1196752"/>
            <a:ext cx="8892852" cy="5263813"/>
          </a:xfrm>
        </p:spPr>
        <p:txBody>
          <a:bodyPr>
            <a:normAutofit/>
          </a:bodyPr>
          <a:lstStyle/>
          <a:p>
            <a:pPr algn="l"/>
            <a:r>
              <a:rPr lang="en-GB" sz="2200" b="1" i="0" u="none" strike="noStrike" baseline="0" dirty="0" err="1">
                <a:solidFill>
                  <a:srgbClr val="000000"/>
                </a:solidFill>
                <a:latin typeface="+mn-lt"/>
              </a:rPr>
              <a:t>Capacité</a:t>
            </a:r>
            <a:r>
              <a:rPr lang="en-GB" sz="2200" b="1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200" b="1" i="0" u="none" strike="noStrike" baseline="0" dirty="0" err="1">
                <a:solidFill>
                  <a:srgbClr val="000000"/>
                </a:solidFill>
                <a:latin typeface="+mn-lt"/>
              </a:rPr>
              <a:t>d’accueil</a:t>
            </a:r>
            <a:r>
              <a:rPr lang="en-GB" sz="2200" b="1" i="0" u="none" strike="noStrike" baseline="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GB" sz="2200" i="0" u="none" strike="noStrike" baseline="0" dirty="0">
                <a:solidFill>
                  <a:srgbClr val="000000"/>
                </a:solidFill>
                <a:latin typeface="+mn-lt"/>
              </a:rPr>
              <a:t>100 </a:t>
            </a:r>
            <a:r>
              <a:rPr lang="en-GB" sz="2200" i="0" u="none" strike="noStrike" baseline="0" dirty="0" err="1">
                <a:solidFill>
                  <a:srgbClr val="000000"/>
                </a:solidFill>
                <a:latin typeface="+mn-lt"/>
              </a:rPr>
              <a:t>étudiant.e.s</a:t>
            </a:r>
            <a:endParaRPr lang="en-GB" sz="220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GB" sz="22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en-GB" sz="2200" b="1" i="0" u="none" strike="noStrike" baseline="0" dirty="0" err="1">
                <a:solidFill>
                  <a:srgbClr val="000000"/>
                </a:solidFill>
                <a:latin typeface="+mn-lt"/>
              </a:rPr>
              <a:t>Prérequis</a:t>
            </a:r>
            <a:endParaRPr lang="en-GB" sz="22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GB" sz="22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  <a:latin typeface="+mn-lt"/>
              </a:rPr>
              <a:t>• Être </a:t>
            </a:r>
            <a:r>
              <a:rPr lang="fr-FR" sz="2200" b="1" i="0" u="none" strike="noStrike" baseline="0" dirty="0">
                <a:solidFill>
                  <a:srgbClr val="000000"/>
                </a:solidFill>
                <a:latin typeface="+mn-lt"/>
              </a:rPr>
              <a:t>titulaire d'une licence (ou </a:t>
            </a:r>
            <a:r>
              <a:rPr lang="en-GB" sz="2200" b="1" i="0" u="none" strike="noStrike" baseline="0" dirty="0">
                <a:solidFill>
                  <a:srgbClr val="000000"/>
                </a:solidFill>
                <a:latin typeface="+mn-lt"/>
              </a:rPr>
              <a:t>double-licence)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+mn-lt"/>
              </a:rPr>
              <a:t>d’anglais</a:t>
            </a:r>
            <a:r>
              <a:rPr lang="en-GB" sz="22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GB" sz="2200" dirty="0" err="1">
                <a:solidFill>
                  <a:srgbClr val="000000"/>
                </a:solidFill>
                <a:latin typeface="+mn-lt"/>
              </a:rPr>
              <a:t>ou</a:t>
            </a:r>
            <a:r>
              <a:rPr lang="en-GB" sz="2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+mn-lt"/>
              </a:rPr>
              <a:t>équivalent</a:t>
            </a:r>
            <a:r>
              <a:rPr lang="en-GB" sz="2200" dirty="0">
                <a:solidFill>
                  <a:srgbClr val="000000"/>
                </a:solidFill>
                <a:latin typeface="+mn-lt"/>
              </a:rPr>
              <a:t>)</a:t>
            </a:r>
            <a:endParaRPr lang="en-GB" sz="2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r>
              <a:rPr lang="en-GB" sz="2200" b="0" i="0" u="none" strike="noStrike" baseline="0" dirty="0">
                <a:solidFill>
                  <a:srgbClr val="000000"/>
                </a:solidFill>
                <a:latin typeface="+mn-lt"/>
              </a:rPr>
              <a:t>•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+mn-lt"/>
              </a:rPr>
              <a:t>Niveau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+mn-lt"/>
              </a:rPr>
              <a:t> C1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+mn-lt"/>
              </a:rPr>
              <a:t>en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+mn-lt"/>
              </a:rPr>
              <a:t> français pour les non-francophones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b="0" i="0" u="none" strike="noStrike" baseline="0" dirty="0">
                <a:solidFill>
                  <a:schemeClr val="accent1"/>
                </a:solidFill>
                <a:latin typeface="+mn-lt"/>
              </a:rPr>
              <a:t>Entretien avec </a:t>
            </a:r>
            <a:r>
              <a:rPr lang="en-GB" sz="2200" b="0" i="0" u="none" strike="noStrike" baseline="0" dirty="0" err="1">
                <a:solidFill>
                  <a:schemeClr val="accent1"/>
                </a:solidFill>
                <a:latin typeface="+mn-lt"/>
              </a:rPr>
              <a:t>un.e</a:t>
            </a:r>
            <a:r>
              <a:rPr lang="en-GB" sz="22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2200" b="1" i="0" u="none" strike="noStrike" baseline="0" dirty="0" err="1">
                <a:solidFill>
                  <a:schemeClr val="accent1"/>
                </a:solidFill>
                <a:latin typeface="+mn-lt"/>
              </a:rPr>
              <a:t>directeur.ice</a:t>
            </a:r>
            <a:r>
              <a:rPr lang="en-GB" sz="2200" b="1" i="0" u="none" strike="noStrike" baseline="0" dirty="0">
                <a:solidFill>
                  <a:schemeClr val="accent1"/>
                </a:solidFill>
                <a:latin typeface="+mn-lt"/>
              </a:rPr>
              <a:t> de </a:t>
            </a:r>
            <a:r>
              <a:rPr lang="en-GB" sz="2200" b="1" i="0" u="none" strike="noStrike" baseline="0" dirty="0" err="1">
                <a:solidFill>
                  <a:schemeClr val="accent1"/>
                </a:solidFill>
                <a:latin typeface="+mn-lt"/>
              </a:rPr>
              <a:t>recherches</a:t>
            </a:r>
            <a:r>
              <a:rPr lang="en-GB" sz="2200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r-FR" sz="2200" b="0" i="0" u="none" strike="noStrike" baseline="0" dirty="0">
                <a:solidFill>
                  <a:schemeClr val="accent1"/>
                </a:solidFill>
                <a:latin typeface="+mn-lt"/>
              </a:rPr>
              <a:t>dont l’accord est </a:t>
            </a:r>
            <a:r>
              <a:rPr lang="en-GB" sz="2200" b="0" i="0" u="none" strike="noStrike" baseline="0" dirty="0">
                <a:solidFill>
                  <a:schemeClr val="accent1"/>
                </a:solidFill>
                <a:latin typeface="+mn-lt"/>
              </a:rPr>
              <a:t>indispensable</a:t>
            </a:r>
          </a:p>
          <a:p>
            <a:pPr algn="l"/>
            <a:endParaRPr lang="en-GB" sz="22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en-GB" sz="2200" b="1" i="0" u="none" strike="noStrike" baseline="0" dirty="0" err="1">
                <a:solidFill>
                  <a:srgbClr val="000000"/>
                </a:solidFill>
                <a:latin typeface="+mn-lt"/>
              </a:rPr>
              <a:t>Critères</a:t>
            </a:r>
            <a:endParaRPr lang="en-GB" sz="22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endParaRPr lang="en-GB" sz="22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en-GB" sz="2200" b="0" i="0" u="none" strike="noStrike" baseline="0" dirty="0">
                <a:solidFill>
                  <a:srgbClr val="000000"/>
                </a:solidFill>
                <a:latin typeface="+mn-lt"/>
              </a:rPr>
              <a:t>• Licence </a:t>
            </a:r>
            <a:r>
              <a:rPr lang="en-GB" sz="2200" b="0" i="0" u="none" strike="noStrike" baseline="0" dirty="0" err="1">
                <a:solidFill>
                  <a:srgbClr val="000000"/>
                </a:solidFill>
                <a:latin typeface="+mn-lt"/>
              </a:rPr>
              <a:t>validée</a:t>
            </a:r>
            <a:r>
              <a:rPr lang="en-GB" sz="2200" b="0" i="0" u="none" strike="noStrike" baseline="0" dirty="0">
                <a:solidFill>
                  <a:srgbClr val="000000"/>
                </a:solidFill>
                <a:latin typeface="+mn-lt"/>
              </a:rPr>
              <a:t> avec </a:t>
            </a:r>
            <a:r>
              <a:rPr lang="en-GB" sz="2200" i="0" u="none" strike="noStrike" baseline="0" dirty="0" err="1">
                <a:solidFill>
                  <a:schemeClr val="tx1"/>
                </a:solidFill>
                <a:latin typeface="+mn-lt"/>
              </a:rPr>
              <a:t>résultats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i="0" u="none" strike="noStrike" baseline="0" dirty="0" err="1">
                <a:solidFill>
                  <a:schemeClr val="tx1"/>
                </a:solidFill>
                <a:latin typeface="+mn-lt"/>
              </a:rPr>
              <a:t>solides</a:t>
            </a:r>
            <a:r>
              <a:rPr lang="en-GB" sz="2200" i="0" u="none" strike="noStrike" baseline="0" dirty="0">
                <a:solidFill>
                  <a:schemeClr val="tx1"/>
                </a:solidFill>
                <a:latin typeface="+mn-lt"/>
              </a:rPr>
              <a:t> dans la </a:t>
            </a:r>
            <a:r>
              <a:rPr lang="en-GB" sz="2200" i="0" u="none" strike="noStrike" baseline="0" dirty="0" err="1">
                <a:solidFill>
                  <a:schemeClr val="tx1"/>
                </a:solidFill>
                <a:latin typeface="+mn-lt"/>
              </a:rPr>
              <a:t>spécialité</a:t>
            </a:r>
            <a:r>
              <a:rPr lang="en-GB" sz="2200" i="0" u="none" strike="noStrike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i="0" u="none" strike="noStrike" baseline="0" dirty="0" err="1">
                <a:solidFill>
                  <a:schemeClr val="tx1"/>
                </a:solidFill>
                <a:latin typeface="+mn-lt"/>
              </a:rPr>
              <a:t>envisagée</a:t>
            </a:r>
            <a:r>
              <a:rPr lang="en-GB" sz="2200" i="0" u="none" strike="noStrike" baseline="0" dirty="0">
                <a:solidFill>
                  <a:schemeClr val="tx1"/>
                </a:solidFill>
                <a:latin typeface="+mn-lt"/>
              </a:rPr>
              <a:t> (civilisation, </a:t>
            </a:r>
            <a:r>
              <a:rPr lang="en-GB" sz="2200" i="0" u="none" strike="noStrike" baseline="0" dirty="0" err="1">
                <a:solidFill>
                  <a:schemeClr val="tx1"/>
                </a:solidFill>
                <a:latin typeface="+mn-lt"/>
              </a:rPr>
              <a:t>littérature</a:t>
            </a:r>
            <a:r>
              <a:rPr lang="en-GB" sz="2200" i="0" u="none" strike="noStrike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i="0" u="none" strike="noStrike" baseline="0" dirty="0" err="1">
                <a:solidFill>
                  <a:schemeClr val="tx1"/>
                </a:solidFill>
                <a:latin typeface="+mn-lt"/>
              </a:rPr>
              <a:t>ou</a:t>
            </a:r>
            <a:r>
              <a:rPr lang="en-GB" sz="2200" i="0" u="none" strike="noStrike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i="0" u="none" strike="noStrike" baseline="0" dirty="0" err="1">
                <a:solidFill>
                  <a:schemeClr val="tx1"/>
                </a:solidFill>
                <a:latin typeface="+mn-lt"/>
              </a:rPr>
              <a:t>linguistique</a:t>
            </a:r>
            <a:r>
              <a:rPr lang="en-GB" sz="2200" i="0" u="none" strike="noStrike" baseline="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  <a:latin typeface="+mn-lt"/>
              </a:rPr>
              <a:t>• Projet de recherche encadré par </a:t>
            </a:r>
            <a:r>
              <a:rPr lang="fr-FR" sz="2200" b="0" i="0" u="none" strike="noStrike" baseline="0" dirty="0" err="1">
                <a:solidFill>
                  <a:srgbClr val="000000"/>
                </a:solidFill>
                <a:latin typeface="+mn-lt"/>
              </a:rPr>
              <a:t>un.e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fr-FR" sz="2200" b="0" i="0" u="none" strike="noStrike" baseline="0" dirty="0" err="1">
                <a:solidFill>
                  <a:srgbClr val="000000"/>
                </a:solidFill>
                <a:latin typeface="+mn-lt"/>
              </a:rPr>
              <a:t>enseignant.e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+mn-lt"/>
              </a:rPr>
              <a:t> de l’UFR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0208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49D60-FADB-4714-426D-73191B93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332656"/>
            <a:ext cx="10225136" cy="1296144"/>
          </a:xfrm>
        </p:spPr>
        <p:txBody>
          <a:bodyPr>
            <a:normAutofit fontScale="90000"/>
          </a:bodyPr>
          <a:lstStyle/>
          <a:p>
            <a:r>
              <a:rPr lang="en-GB" dirty="0"/>
              <a:t>Pour </a:t>
            </a:r>
            <a:r>
              <a:rPr lang="en-GB" dirty="0" err="1"/>
              <a:t>trouver</a:t>
            </a:r>
            <a:r>
              <a:rPr lang="en-GB" dirty="0"/>
              <a:t> la </a:t>
            </a:r>
            <a:r>
              <a:rPr lang="en-GB" dirty="0" err="1"/>
              <a:t>liste</a:t>
            </a:r>
            <a:r>
              <a:rPr lang="en-GB" dirty="0"/>
              <a:t> des </a:t>
            </a:r>
            <a:r>
              <a:rPr lang="en-GB" dirty="0" err="1"/>
              <a:t>enseignant.e.s</a:t>
            </a:r>
            <a:r>
              <a:rPr lang="en-GB" dirty="0"/>
              <a:t>, </a:t>
            </a:r>
            <a:r>
              <a:rPr lang="en-GB" dirty="0" err="1"/>
              <a:t>l’emploi</a:t>
            </a:r>
            <a:r>
              <a:rPr lang="en-GB" dirty="0"/>
              <a:t> du temps, la brochure </a:t>
            </a:r>
            <a:r>
              <a:rPr lang="en-GB" dirty="0" err="1"/>
              <a:t>d’enseignement</a:t>
            </a:r>
            <a:r>
              <a:rPr lang="en-GB" dirty="0"/>
              <a:t> 2025-26, etc.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6987C1-ABB7-A963-0DF1-4E62AC019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626765"/>
            <a:ext cx="496800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0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C75D09B3-2F64-6558-16A0-AAB0BC5D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4" y="-9061"/>
            <a:ext cx="8280492" cy="6210369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0" y="5841268"/>
            <a:ext cx="12192000" cy="1044116"/>
          </a:xfrm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sz="4000" dirty="0">
                <a:cs typeface="Times New Roman" panose="02020603050405020304" pitchFamily="18" charset="0"/>
              </a:rPr>
              <a:t>À </a:t>
            </a:r>
            <a:r>
              <a:rPr lang="fr-FR" sz="4000" dirty="0"/>
              <a:t>bientôt !</a:t>
            </a:r>
          </a:p>
        </p:txBody>
      </p:sp>
    </p:spTree>
    <p:extLst>
      <p:ext uri="{BB962C8B-B14F-4D97-AF65-F5344CB8AC3E}">
        <p14:creationId xmlns:p14="http://schemas.microsoft.com/office/powerpoint/2010/main" val="359938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836574-92F5-4330-3CE3-9E8AD42645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31504" y="1677831"/>
            <a:ext cx="9361040" cy="4630895"/>
          </a:xfrm>
        </p:spPr>
        <p:txBody>
          <a:bodyPr/>
          <a:lstStyle/>
          <a:p>
            <a:endParaRPr lang="en-GB" sz="2400" b="1" dirty="0">
              <a:latin typeface="+mn-lt"/>
            </a:endParaRPr>
          </a:p>
          <a:p>
            <a:r>
              <a:rPr lang="en-GB" sz="2400" b="1" dirty="0" err="1">
                <a:latin typeface="+mn-lt"/>
              </a:rPr>
              <a:t>Pourquoi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choisir</a:t>
            </a:r>
            <a:r>
              <a:rPr lang="en-GB" sz="2400" b="1" dirty="0">
                <a:latin typeface="+mn-lt"/>
              </a:rPr>
              <a:t> le master recherche études anglophones de Sorbonne </a:t>
            </a:r>
            <a:r>
              <a:rPr lang="en-GB" sz="2400" b="1" dirty="0" err="1">
                <a:latin typeface="+mn-lt"/>
              </a:rPr>
              <a:t>université</a:t>
            </a:r>
            <a:r>
              <a:rPr lang="en-GB" sz="2400" b="1" dirty="0">
                <a:latin typeface="+mn-lt"/>
              </a:rPr>
              <a:t> ?</a:t>
            </a:r>
          </a:p>
          <a:p>
            <a:endParaRPr lang="en-GB" sz="2400" b="1" dirty="0">
              <a:latin typeface="+mn-lt"/>
            </a:endParaRPr>
          </a:p>
          <a:p>
            <a:r>
              <a:rPr lang="en-GB" sz="2400" b="1" dirty="0" err="1">
                <a:latin typeface="+mn-lt"/>
              </a:rPr>
              <a:t>Présentation</a:t>
            </a:r>
            <a:r>
              <a:rPr lang="en-GB" sz="2400" b="1" dirty="0">
                <a:latin typeface="+mn-lt"/>
              </a:rPr>
              <a:t> des </a:t>
            </a:r>
            <a:r>
              <a:rPr lang="en-GB" sz="2400" b="1" dirty="0" err="1">
                <a:latin typeface="+mn-lt"/>
              </a:rPr>
              <a:t>cours</a:t>
            </a:r>
            <a:endParaRPr lang="en-GB" sz="2400" b="1" dirty="0">
              <a:latin typeface="+mn-lt"/>
            </a:endParaRPr>
          </a:p>
          <a:p>
            <a:endParaRPr lang="en-GB" sz="2400" b="1" dirty="0">
              <a:latin typeface="+mn-lt"/>
            </a:endParaRPr>
          </a:p>
          <a:p>
            <a:r>
              <a:rPr lang="en-GB" sz="2400" b="1" dirty="0">
                <a:latin typeface="+mn-lt"/>
              </a:rPr>
              <a:t>Les </a:t>
            </a:r>
            <a:r>
              <a:rPr lang="en-GB" sz="2400" b="1" dirty="0" err="1">
                <a:latin typeface="+mn-lt"/>
              </a:rPr>
              <a:t>débouchés</a:t>
            </a:r>
            <a:endParaRPr lang="en-GB" sz="2400" b="1" dirty="0">
              <a:latin typeface="+mn-lt"/>
            </a:endParaRPr>
          </a:p>
          <a:p>
            <a:endParaRPr lang="en-GB" sz="2400" b="1" dirty="0">
              <a:latin typeface="+mn-lt"/>
            </a:endParaRPr>
          </a:p>
          <a:p>
            <a:r>
              <a:rPr lang="en-GB" sz="2400" b="1" dirty="0">
                <a:latin typeface="+mn-lt"/>
              </a:rPr>
              <a:t>Candidatures </a:t>
            </a:r>
            <a:r>
              <a:rPr lang="en-GB" sz="2400" b="1" dirty="0" err="1">
                <a:latin typeface="+mn-lt"/>
              </a:rPr>
              <a:t>mon</a:t>
            </a:r>
            <a:r>
              <a:rPr lang="en-GB" sz="2400" b="1" dirty="0">
                <a:latin typeface="+mn-lt"/>
              </a:rPr>
              <a:t> master 2026</a:t>
            </a:r>
          </a:p>
          <a:p>
            <a:endParaRPr lang="en-GB" sz="2400" b="1" dirty="0">
              <a:latin typeface="+mn-lt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4190CCF-C07F-F657-2D6D-74009D49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534831"/>
            <a:ext cx="9433048" cy="1143000"/>
          </a:xfrm>
        </p:spPr>
        <p:txBody>
          <a:bodyPr/>
          <a:lstStyle/>
          <a:p>
            <a:r>
              <a:rPr lang="en-GB" sz="3200" dirty="0"/>
              <a:t>Master Recherche Études anglophones</a:t>
            </a:r>
          </a:p>
        </p:txBody>
      </p:sp>
    </p:spTree>
    <p:extLst>
      <p:ext uri="{BB962C8B-B14F-4D97-AF65-F5344CB8AC3E}">
        <p14:creationId xmlns:p14="http://schemas.microsoft.com/office/powerpoint/2010/main" val="42113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96A30-978F-DE35-356E-2C5B736D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A8B480-B08D-1366-B8D7-0AA1ABD5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19" y="4161061"/>
            <a:ext cx="6528589" cy="2004243"/>
          </a:xfrm>
        </p:spPr>
        <p:txBody>
          <a:bodyPr>
            <a:normAutofit/>
          </a:bodyPr>
          <a:lstStyle/>
          <a:p>
            <a:r>
              <a:rPr lang="en-GB" sz="2800" dirty="0" err="1"/>
              <a:t>Pourquoi</a:t>
            </a:r>
            <a:r>
              <a:rPr lang="en-GB" sz="2800" dirty="0"/>
              <a:t> le master recherche études anglophones de Sorbonne </a:t>
            </a:r>
            <a:r>
              <a:rPr lang="en-GB" sz="2800" dirty="0" err="1"/>
              <a:t>université</a:t>
            </a:r>
            <a:r>
              <a:rPr lang="en-GB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55141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9A6BA-9AEA-03D0-DC00-5739EC28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990600"/>
            <a:ext cx="81010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dirty="0"/>
              <a:t>Lieux d’enseignement</a:t>
            </a:r>
          </a:p>
        </p:txBody>
      </p:sp>
      <p:sp>
        <p:nvSpPr>
          <p:cNvPr id="22531" name="Espace réservé du contenu 2">
            <a:extLst>
              <a:ext uri="{FF2B5EF4-FFF2-40B4-BE49-F238E27FC236}">
                <a16:creationId xmlns:a16="http://schemas.microsoft.com/office/drawing/2014/main" id="{1B24DCC9-C0BA-4FD7-D387-8984502894F8}"/>
              </a:ext>
            </a:extLst>
          </p:cNvPr>
          <p:cNvSpPr>
            <a:spLocks noGrp="1" noChangeArrowheads="1"/>
          </p:cNvSpPr>
          <p:nvPr>
            <p:ph idx="12"/>
          </p:nvPr>
        </p:nvSpPr>
        <p:spPr>
          <a:xfrm>
            <a:off x="3152776" y="2420939"/>
            <a:ext cx="7191375" cy="3887787"/>
          </a:xfrm>
        </p:spPr>
        <p:txBody>
          <a:bodyPr/>
          <a:lstStyle/>
          <a:p>
            <a:pPr eaLnBrk="1" hangingPunct="1"/>
            <a:r>
              <a:rPr lang="fr-FR" altLang="fr-FR" sz="2000" u="sng"/>
              <a:t>Sorbonne</a:t>
            </a:r>
            <a:r>
              <a:rPr lang="fr-FR" altLang="fr-FR" sz="2000"/>
              <a:t> </a:t>
            </a:r>
          </a:p>
          <a:p>
            <a:pPr eaLnBrk="1" hangingPunct="1"/>
            <a:r>
              <a:rPr lang="fr-FR" altLang="fr-FR" sz="2000"/>
              <a:t>17 rue de la Sorbonne Paris 5</a:t>
            </a:r>
            <a:r>
              <a:rPr lang="fr-FR" altLang="fr-FR" sz="2000" baseline="30000"/>
              <a:t>e</a:t>
            </a:r>
          </a:p>
          <a:p>
            <a:pPr eaLnBrk="1" hangingPunct="1"/>
            <a:endParaRPr lang="fr-FR" altLang="fr-FR" sz="2000" baseline="30000"/>
          </a:p>
          <a:p>
            <a:pPr eaLnBrk="1" hangingPunct="1"/>
            <a:r>
              <a:rPr lang="fr-FR" altLang="fr-FR" sz="2000" u="sng"/>
              <a:t>Maison de la Recherche de Sorbonne Université</a:t>
            </a:r>
            <a:r>
              <a:rPr lang="fr-FR" altLang="fr-FR" sz="2000" u="sng" baseline="30000"/>
              <a:t> </a:t>
            </a:r>
            <a:r>
              <a:rPr lang="fr-FR" altLang="fr-FR" sz="2000" u="sng"/>
              <a:t> </a:t>
            </a:r>
          </a:p>
          <a:p>
            <a:pPr eaLnBrk="1" hangingPunct="1"/>
            <a:r>
              <a:rPr lang="fr-FR" altLang="fr-FR" sz="2000"/>
              <a:t>28 rue Serpente Paris 6</a:t>
            </a:r>
            <a:r>
              <a:rPr lang="fr-FR" altLang="fr-FR" sz="2000" baseline="30000"/>
              <a:t>e</a:t>
            </a:r>
            <a:r>
              <a:rPr lang="fr-FR" altLang="fr-FR" sz="2000"/>
              <a:t> </a:t>
            </a:r>
          </a:p>
          <a:p>
            <a:pPr eaLnBrk="1" hangingPunct="1"/>
            <a:endParaRPr lang="fr-FR" altLang="fr-FR" sz="180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1A892F6-1548-996E-9352-4A3F73A2B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66913" y="4724401"/>
            <a:ext cx="1836738" cy="12223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27000" tIns="27000" rIns="27000" bIns="27000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fr-FR" sz="750" b="1" dirty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</a:rPr>
              <a:t>PIED DE PAGE</a:t>
            </a:r>
          </a:p>
          <a:p>
            <a:pPr defTabSz="685800">
              <a:defRPr/>
            </a:pPr>
            <a:r>
              <a:rPr lang="fr-FR" sz="750" b="1" dirty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</a:rPr>
              <a:t>Pour modifier le titre de la présentation en pied de toutes les diapos :</a:t>
            </a:r>
          </a:p>
          <a:p>
            <a:pPr marL="81000" indent="-81000" defTabSz="685800">
              <a:buFontTx/>
              <a:buChar char="-"/>
              <a:defRPr/>
            </a:pPr>
            <a:r>
              <a:rPr lang="fr-FR" sz="750" dirty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</a:rPr>
              <a:t>onglet [Insertion] | "En-tête/Pied" ;</a:t>
            </a:r>
          </a:p>
          <a:p>
            <a:pPr marL="81000" indent="-81000" defTabSz="685800">
              <a:buFontTx/>
              <a:buChar char="-"/>
              <a:defRPr/>
            </a:pPr>
            <a:r>
              <a:rPr lang="fr-FR" sz="750" dirty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</a:rPr>
              <a:t>dans le champ "Pied de page", indiquez le titre ;</a:t>
            </a:r>
          </a:p>
          <a:p>
            <a:pPr marL="81000" indent="-81000" defTabSz="685800">
              <a:buFontTx/>
              <a:buChar char="-"/>
              <a:defRPr/>
            </a:pPr>
            <a:r>
              <a:rPr lang="fr-FR" sz="750" dirty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</a:rPr>
              <a:t>cliquez sur le bouton [Appliquer partout].</a:t>
            </a:r>
          </a:p>
          <a:p>
            <a:pPr defTabSz="685800">
              <a:spcBef>
                <a:spcPts val="450"/>
              </a:spcBef>
              <a:defRPr/>
            </a:pPr>
            <a:r>
              <a:rPr lang="fr-FR" sz="750" i="1" dirty="0">
                <a:solidFill>
                  <a:prstClr val="white"/>
                </a:solidFill>
                <a:latin typeface="Arial"/>
                <a:ea typeface="ＭＳ Ｐゴシック" panose="020B0600070205080204" pitchFamily="34" charset="-128"/>
              </a:rPr>
              <a:t>Le titre de la section est à saisir ou à copier sur chaque diapo concernée.</a:t>
            </a:r>
          </a:p>
        </p:txBody>
      </p:sp>
      <p:pic>
        <p:nvPicPr>
          <p:cNvPr id="22533" name="Image 5" descr="Une image contenant bâtiment, plein air, Architecture médiévale, ciel&#10;&#10;Description générée automatiquement">
            <a:extLst>
              <a:ext uri="{FF2B5EF4-FFF2-40B4-BE49-F238E27FC236}">
                <a16:creationId xmlns:a16="http://schemas.microsoft.com/office/drawing/2014/main" id="{EABD67AD-821E-7BC0-C4E1-A269C28B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572294"/>
            <a:ext cx="325596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 11">
            <a:extLst>
              <a:ext uri="{FF2B5EF4-FFF2-40B4-BE49-F238E27FC236}">
                <a16:creationId xmlns:a16="http://schemas.microsoft.com/office/drawing/2014/main" id="{F019895E-E6D6-EE7D-806D-055D2110B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159250"/>
            <a:ext cx="32448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E5D70E68-8D1E-8644-3314-839D26CD2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1" y="333376"/>
            <a:ext cx="7191374" cy="1223963"/>
          </a:xfrm>
        </p:spPr>
        <p:txBody>
          <a:bodyPr/>
          <a:lstStyle/>
          <a:p>
            <a:r>
              <a:rPr lang="en-GB" altLang="fr-FR" dirty="0"/>
              <a:t>Bibliothèques</a:t>
            </a:r>
          </a:p>
        </p:txBody>
      </p:sp>
      <p:sp>
        <p:nvSpPr>
          <p:cNvPr id="32771" name="Espace réservé du texte 2">
            <a:extLst>
              <a:ext uri="{FF2B5EF4-FFF2-40B4-BE49-F238E27FC236}">
                <a16:creationId xmlns:a16="http://schemas.microsoft.com/office/drawing/2014/main" id="{2E596F95-C671-CB01-5D98-BDB69EAE4116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1847852" y="2306638"/>
            <a:ext cx="8496300" cy="4551362"/>
          </a:xfrm>
        </p:spPr>
        <p:txBody>
          <a:bodyPr/>
          <a:lstStyle/>
          <a:p>
            <a:r>
              <a:rPr lang="en-GB" altLang="fr-FR" sz="1800" dirty="0"/>
              <a:t>Bibliothèque de </a:t>
            </a:r>
            <a:r>
              <a:rPr lang="en-GB" altLang="fr-FR" sz="1800" dirty="0" err="1"/>
              <a:t>l’UFR</a:t>
            </a:r>
            <a:r>
              <a:rPr lang="en-GB" altLang="fr-FR" sz="1800" dirty="0"/>
              <a:t> </a:t>
            </a:r>
            <a:r>
              <a:rPr lang="en-GB" altLang="fr-FR" sz="1800" dirty="0" err="1"/>
              <a:t>d’</a:t>
            </a:r>
            <a:r>
              <a:rPr lang="en-GB" altLang="fr-FR" sz="1800" dirty="0" err="1">
                <a:cs typeface="Times New Roman" panose="02020603050405020304" pitchFamily="18" charset="0"/>
              </a:rPr>
              <a:t>Études</a:t>
            </a:r>
            <a:r>
              <a:rPr lang="en-GB" altLang="fr-FR" sz="1800" dirty="0">
                <a:cs typeface="Times New Roman" panose="02020603050405020304" pitchFamily="18" charset="0"/>
              </a:rPr>
              <a:t> anglophones / PRIMO SU</a:t>
            </a:r>
          </a:p>
          <a:p>
            <a:endParaRPr lang="en-GB" altLang="fr-FR" sz="1800" dirty="0">
              <a:cs typeface="Times New Roman" panose="02020603050405020304" pitchFamily="18" charset="0"/>
            </a:endParaRPr>
          </a:p>
          <a:p>
            <a:r>
              <a:rPr lang="en-GB" altLang="fr-FR" sz="1800" dirty="0"/>
              <a:t>Bibliothèque </a:t>
            </a:r>
            <a:r>
              <a:rPr lang="en-GB" altLang="fr-FR" sz="1800" dirty="0" err="1"/>
              <a:t>interuniversitaire</a:t>
            </a:r>
            <a:r>
              <a:rPr lang="en-GB" altLang="fr-FR" sz="1800" dirty="0"/>
              <a:t> de la Sorbonne (BIS)</a:t>
            </a:r>
          </a:p>
          <a:p>
            <a:endParaRPr lang="en-GB" altLang="fr-FR" sz="1800" dirty="0"/>
          </a:p>
          <a:p>
            <a:r>
              <a:rPr lang="en-GB" altLang="fr-FR" sz="1800" dirty="0">
                <a:cs typeface="Times New Roman" panose="02020603050405020304" pitchFamily="18" charset="0"/>
              </a:rPr>
              <a:t>Bibliothèque </a:t>
            </a:r>
            <a:r>
              <a:rPr lang="en-GB" altLang="fr-FR" sz="1800" dirty="0" err="1">
                <a:cs typeface="Times New Roman" panose="02020603050405020304" pitchFamily="18" charset="0"/>
              </a:rPr>
              <a:t>Serpente</a:t>
            </a:r>
            <a:r>
              <a:rPr lang="en-GB" altLang="fr-FR" sz="1800" dirty="0">
                <a:cs typeface="Times New Roman" panose="02020603050405020304" pitchFamily="18" charset="0"/>
              </a:rPr>
              <a:t>, Maison de la Recherche</a:t>
            </a:r>
            <a:endParaRPr lang="en-GB" altLang="fr-FR" sz="1800" dirty="0"/>
          </a:p>
          <a:p>
            <a:endParaRPr lang="en-GB" altLang="fr-FR" dirty="0"/>
          </a:p>
        </p:txBody>
      </p:sp>
      <p:pic>
        <p:nvPicPr>
          <p:cNvPr id="32772" name="Image 6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4EED58F6-811D-156D-FD62-25D407B6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3" y="0"/>
            <a:ext cx="3486150" cy="234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8" descr="Une image contenant intérieur, sol, mur, bureau&#10;&#10;Le contenu généré par l’IA peut être incorrect.">
            <a:extLst>
              <a:ext uri="{FF2B5EF4-FFF2-40B4-BE49-F238E27FC236}">
                <a16:creationId xmlns:a16="http://schemas.microsoft.com/office/drawing/2014/main" id="{5BE7D1C3-10CC-19A6-48E0-3A24EA01E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4005263"/>
            <a:ext cx="48545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B3DC3B-18EB-267A-D82D-CD1AE436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476672"/>
            <a:ext cx="8604819" cy="1080120"/>
          </a:xfrm>
        </p:spPr>
        <p:txBody>
          <a:bodyPr/>
          <a:lstStyle/>
          <a:p>
            <a:r>
              <a:rPr lang="en-GB" dirty="0"/>
              <a:t>Une </a:t>
            </a:r>
            <a:r>
              <a:rPr lang="en-GB" dirty="0" err="1"/>
              <a:t>grande</a:t>
            </a:r>
            <a:r>
              <a:rPr lang="en-GB" dirty="0"/>
              <a:t> </a:t>
            </a:r>
            <a:r>
              <a:rPr lang="en-GB" dirty="0" err="1"/>
              <a:t>diversité</a:t>
            </a:r>
            <a:r>
              <a:rPr lang="en-GB" dirty="0"/>
              <a:t> de </a:t>
            </a:r>
            <a:r>
              <a:rPr lang="en-GB" dirty="0" err="1"/>
              <a:t>séminaires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1B6F88-2A38-3874-8398-FFD423A77C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1700" y="1844824"/>
            <a:ext cx="9036868" cy="4463901"/>
          </a:xfrm>
        </p:spPr>
        <p:txBody>
          <a:bodyPr>
            <a:normAutofit/>
          </a:bodyPr>
          <a:lstStyle/>
          <a:p>
            <a:pPr marL="93345"/>
            <a:r>
              <a:rPr lang="fr-FR" sz="3200" spc="-2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17 séminaires (M1 + M2) en petits groupes : chaque </a:t>
            </a:r>
            <a:r>
              <a:rPr lang="fr-FR" sz="3200" spc="-2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étudiant.e</a:t>
            </a:r>
            <a:r>
              <a:rPr lang="fr-FR" sz="3200" spc="-2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en choisit 2</a:t>
            </a:r>
            <a:endParaRPr lang="fr-FR" sz="3200" spc="-2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"/>
            <a:endParaRPr lang="fr-FR" sz="3200" spc="-2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"/>
            <a:r>
              <a:rPr lang="fr-FR" sz="3200" spc="-2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❧ </a:t>
            </a:r>
            <a:r>
              <a:rPr lang="fr-FR" sz="3200" dirty="0">
                <a:effectLst/>
                <a:latin typeface="+mn-lt"/>
                <a:ea typeface="Times New Roman" panose="02020603050405020304" pitchFamily="18" charset="0"/>
              </a:rPr>
              <a:t>8</a:t>
            </a:r>
            <a:r>
              <a:rPr lang="fr-FR" sz="3200" spc="-2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3200" spc="-10" dirty="0">
                <a:effectLst/>
                <a:latin typeface="+mn-lt"/>
                <a:ea typeface="Times New Roman" panose="02020603050405020304" pitchFamily="18" charset="0"/>
              </a:rPr>
              <a:t>séminaires</a:t>
            </a:r>
            <a:r>
              <a:rPr lang="fr-FR" sz="3200" dirty="0">
                <a:effectLst/>
                <a:latin typeface="+mn-lt"/>
                <a:ea typeface="Times New Roman" panose="02020603050405020304" pitchFamily="18" charset="0"/>
              </a:rPr>
              <a:t> de littérature</a:t>
            </a:r>
            <a:r>
              <a:rPr lang="fr-FR" sz="3200" spc="-2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3200" dirty="0">
                <a:effectLst/>
                <a:latin typeface="+mn-lt"/>
                <a:ea typeface="Times New Roman" panose="02020603050405020304" pitchFamily="18" charset="0"/>
              </a:rPr>
              <a:t>britannique 	ou américaine</a:t>
            </a:r>
            <a:r>
              <a:rPr lang="fr-FR" sz="3200" spc="-2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fr-FR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86995" marR="593725" indent="3175">
              <a:lnSpc>
                <a:spcPct val="112000"/>
              </a:lnSpc>
            </a:pPr>
            <a:r>
              <a:rPr lang="fr-FR" sz="3200" spc="-20" dirty="0">
                <a:effectLst/>
                <a:latin typeface="+mn-lt"/>
                <a:ea typeface="Times New Roman" panose="02020603050405020304" pitchFamily="18" charset="0"/>
              </a:rPr>
              <a:t>	❧ </a:t>
            </a:r>
            <a:r>
              <a:rPr lang="fr-FR" sz="3200" dirty="0">
                <a:effectLst/>
                <a:latin typeface="+mn-lt"/>
                <a:ea typeface="Times New Roman" panose="02020603050405020304" pitchFamily="18" charset="0"/>
              </a:rPr>
              <a:t>7 séminaires d’</a:t>
            </a:r>
            <a:r>
              <a:rPr lang="fr-FR" sz="3200" spc="-20" dirty="0">
                <a:effectLst/>
                <a:latin typeface="+mn-lt"/>
                <a:ea typeface="Times New Roman" panose="02020603050405020304" pitchFamily="18" charset="0"/>
              </a:rPr>
              <a:t>histoire</a:t>
            </a:r>
            <a:r>
              <a:rPr lang="fr-FR" sz="3200" spc="-6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3200" spc="-20" dirty="0">
                <a:effectLst/>
                <a:latin typeface="+mn-lt"/>
                <a:ea typeface="Times New Roman" panose="02020603050405020304" pitchFamily="18" charset="0"/>
              </a:rPr>
              <a:t>et de</a:t>
            </a:r>
            <a:r>
              <a:rPr lang="fr-FR" sz="3200" spc="-6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3200" spc="-20" dirty="0">
                <a:effectLst/>
                <a:latin typeface="+mn-lt"/>
                <a:ea typeface="Times New Roman" panose="02020603050405020304" pitchFamily="18" charset="0"/>
              </a:rPr>
              <a:t>civilisation 	britanniques ou américaines</a:t>
            </a:r>
            <a:endParaRPr lang="fr-FR" sz="32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86995" marR="593725" indent="3175">
              <a:lnSpc>
                <a:spcPct val="112000"/>
              </a:lnSpc>
            </a:pPr>
            <a:r>
              <a:rPr lang="fr-FR" sz="3200" spc="-20" dirty="0">
                <a:effectLst/>
                <a:latin typeface="+mn-lt"/>
                <a:ea typeface="Times New Roman" panose="02020603050405020304" pitchFamily="18" charset="0"/>
              </a:rPr>
              <a:t>	❧ </a:t>
            </a:r>
            <a:r>
              <a:rPr lang="fr-FR" sz="3200" dirty="0">
                <a:effectLst/>
                <a:latin typeface="+mn-lt"/>
                <a:ea typeface="Times New Roman" panose="02020603050405020304" pitchFamily="18" charset="0"/>
              </a:rPr>
              <a:t>2 séminaires de linguistique</a:t>
            </a:r>
            <a:r>
              <a:rPr lang="fr-FR" sz="3200" spc="-5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endParaRPr lang="fr-FR" sz="32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47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3EA29-CD4F-FC79-5303-415DE27E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260648"/>
            <a:ext cx="10441160" cy="1152128"/>
          </a:xfrm>
        </p:spPr>
        <p:txBody>
          <a:bodyPr/>
          <a:lstStyle/>
          <a:p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exemples</a:t>
            </a:r>
            <a:r>
              <a:rPr lang="en-GB" dirty="0"/>
              <a:t> de </a:t>
            </a:r>
            <a:r>
              <a:rPr lang="en-GB" dirty="0" err="1"/>
              <a:t>thèmes</a:t>
            </a:r>
            <a:r>
              <a:rPr lang="en-GB" dirty="0"/>
              <a:t> de </a:t>
            </a:r>
            <a:r>
              <a:rPr lang="en-GB" dirty="0" err="1"/>
              <a:t>séminaires</a:t>
            </a:r>
            <a:r>
              <a:rPr lang="en-GB" dirty="0"/>
              <a:t> (</a:t>
            </a:r>
            <a:r>
              <a:rPr lang="en-GB" dirty="0" err="1"/>
              <a:t>enseignés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anglais):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0A0D13-A712-7F6E-38D3-B975EBDB28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1464" y="1628801"/>
            <a:ext cx="10657184" cy="4968552"/>
          </a:xfrm>
        </p:spPr>
        <p:txBody>
          <a:bodyPr>
            <a:normAutofit fontScale="92500" lnSpcReduction="10000"/>
          </a:bodyPr>
          <a:lstStyle/>
          <a:p>
            <a:pPr marR="150495" indent="-3429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263650" algn="l"/>
                <a:tab pos="1920240" algn="l"/>
                <a:tab pos="2602865" algn="l"/>
                <a:tab pos="3218815" algn="l"/>
              </a:tabLst>
            </a:pPr>
            <a:r>
              <a:rPr lang="en-GB" sz="2400" spc="-10" dirty="0">
                <a:effectLst/>
                <a:latin typeface="+mn-lt"/>
                <a:ea typeface="Times New Roman" panose="02020603050405020304" pitchFamily="18" charset="0"/>
              </a:rPr>
              <a:t>Bodies </a:t>
            </a:r>
            <a:r>
              <a:rPr lang="en-GB" sz="2400" spc="-30" dirty="0">
                <a:effectLst/>
                <a:latin typeface="+mn-lt"/>
                <a:ea typeface="Times New Roman" panose="02020603050405020304" pitchFamily="18" charset="0"/>
              </a:rPr>
              <a:t>in </a:t>
            </a:r>
            <a:r>
              <a:rPr lang="en-GB" sz="2400" dirty="0">
                <a:effectLst/>
                <a:latin typeface="+mn-lt"/>
                <a:ea typeface="Times New Roman" panose="02020603050405020304" pitchFamily="18" charset="0"/>
              </a:rPr>
              <a:t>medieval Britain</a:t>
            </a:r>
            <a:endParaRPr lang="fr-FR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Shakespeare</a:t>
            </a:r>
            <a:r>
              <a:rPr lang="fr-FR" sz="2400" spc="-4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en</a:t>
            </a:r>
            <a:r>
              <a:rPr lang="fr-FR" sz="2400" spc="-4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son</a:t>
            </a:r>
            <a:r>
              <a:rPr lang="fr-FR" sz="2400" spc="-45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temps</a:t>
            </a:r>
            <a:endParaRPr lang="fr-FR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spc="-10" dirty="0">
                <a:effectLst/>
                <a:latin typeface="+mn-lt"/>
                <a:ea typeface="Times New Roman" panose="02020603050405020304" pitchFamily="18" charset="0"/>
              </a:rPr>
              <a:t>Théâtre</a:t>
            </a:r>
            <a:r>
              <a:rPr lang="fr-FR" sz="2400" spc="-3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spc="-10" dirty="0">
                <a:effectLst/>
                <a:latin typeface="+mn-lt"/>
                <a:ea typeface="Times New Roman" panose="02020603050405020304" pitchFamily="18" charset="0"/>
              </a:rPr>
              <a:t>contemporain</a:t>
            </a: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spc="-10" dirty="0">
                <a:effectLst/>
                <a:latin typeface="+mn-lt"/>
                <a:ea typeface="Times New Roman" panose="02020603050405020304" pitchFamily="18" charset="0"/>
              </a:rPr>
              <a:t>de</a:t>
            </a:r>
            <a:r>
              <a:rPr lang="fr-FR" sz="2400" spc="-3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spc="-10" dirty="0">
                <a:effectLst/>
                <a:latin typeface="+mn-lt"/>
                <a:ea typeface="Times New Roman" panose="02020603050405020304" pitchFamily="18" charset="0"/>
              </a:rPr>
              <a:t>langue</a:t>
            </a: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spc="-10" dirty="0">
                <a:effectLst/>
                <a:latin typeface="+mn-lt"/>
                <a:ea typeface="Times New Roman" panose="02020603050405020304" pitchFamily="18" charset="0"/>
              </a:rPr>
              <a:t>anglaise</a:t>
            </a:r>
          </a:p>
          <a:p>
            <a:pPr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Fiction et </a:t>
            </a:r>
            <a:r>
              <a:rPr lang="fr-FR" sz="2400" dirty="0" err="1">
                <a:effectLst/>
                <a:latin typeface="+mn-lt"/>
                <a:ea typeface="Times New Roman" panose="02020603050405020304" pitchFamily="18" charset="0"/>
              </a:rPr>
              <a:t>fictionnalité</a:t>
            </a: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 au XVIII</a:t>
            </a:r>
            <a:r>
              <a:rPr lang="fr-FR" sz="2400" baseline="30000" dirty="0">
                <a:effectLst/>
                <a:latin typeface="+mn-lt"/>
                <a:ea typeface="Times New Roman" panose="02020603050405020304" pitchFamily="18" charset="0"/>
              </a:rPr>
              <a:t>e</a:t>
            </a: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 siècle</a:t>
            </a:r>
          </a:p>
          <a:p>
            <a:pPr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Littérature américaine, corps et santé</a:t>
            </a:r>
          </a:p>
          <a:p>
            <a:pPr marR="1299845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Food, </a:t>
            </a:r>
            <a:r>
              <a:rPr lang="fr-FR" sz="2400" dirty="0" err="1">
                <a:effectLst/>
                <a:latin typeface="+mn-lt"/>
                <a:ea typeface="Times New Roman" panose="02020603050405020304" pitchFamily="18" charset="0"/>
              </a:rPr>
              <a:t>politics</a:t>
            </a: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 and society in </a:t>
            </a:r>
            <a:r>
              <a:rPr lang="fr-FR" sz="2400" dirty="0" err="1">
                <a:effectLst/>
                <a:latin typeface="+mn-lt"/>
                <a:ea typeface="Times New Roman" panose="02020603050405020304" pitchFamily="18" charset="0"/>
              </a:rPr>
              <a:t>twentieth</a:t>
            </a: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-century </a:t>
            </a:r>
            <a:r>
              <a:rPr lang="fr-FR" sz="2400" dirty="0" err="1">
                <a:effectLst/>
                <a:latin typeface="+mn-lt"/>
                <a:ea typeface="Times New Roman" panose="02020603050405020304" pitchFamily="18" charset="0"/>
              </a:rPr>
              <a:t>Britain</a:t>
            </a:r>
            <a:endParaRPr lang="fr-FR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R="25908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spc="-10" dirty="0" err="1">
                <a:effectLst/>
                <a:latin typeface="+mn-lt"/>
                <a:ea typeface="Times New Roman" panose="02020603050405020304" pitchFamily="18" charset="0"/>
              </a:rPr>
              <a:t>Gender</a:t>
            </a:r>
            <a:r>
              <a:rPr lang="fr-FR" sz="2400" spc="-10" dirty="0">
                <a:effectLst/>
                <a:latin typeface="+mn-lt"/>
                <a:ea typeface="Times New Roman" panose="02020603050405020304" pitchFamily="18" charset="0"/>
              </a:rPr>
              <a:t> and </a:t>
            </a:r>
            <a:r>
              <a:rPr lang="fr-FR" sz="2400" spc="-10" dirty="0" err="1">
                <a:effectLst/>
                <a:latin typeface="+mn-lt"/>
                <a:ea typeface="Times New Roman" panose="02020603050405020304" pitchFamily="18" charset="0"/>
              </a:rPr>
              <a:t>patriarchy</a:t>
            </a:r>
            <a:r>
              <a:rPr lang="fr-FR" sz="2400" spc="-10" dirty="0"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fr-FR" sz="2400" spc="-10" dirty="0" err="1">
                <a:effectLst/>
                <a:latin typeface="+mn-lt"/>
                <a:ea typeface="Times New Roman" panose="02020603050405020304" pitchFamily="18" charset="0"/>
              </a:rPr>
              <a:t>early</a:t>
            </a:r>
            <a:r>
              <a:rPr lang="fr-FR" sz="2400" spc="-10" dirty="0">
                <a:effectLst/>
                <a:latin typeface="+mn-lt"/>
                <a:ea typeface="Times New Roman" panose="02020603050405020304" pitchFamily="18" charset="0"/>
              </a:rPr>
              <a:t> modern </a:t>
            </a:r>
            <a:r>
              <a:rPr lang="fr-FR" sz="2400" spc="-10" dirty="0" err="1">
                <a:effectLst/>
                <a:latin typeface="+mn-lt"/>
                <a:ea typeface="Times New Roman" panose="02020603050405020304" pitchFamily="18" charset="0"/>
              </a:rPr>
              <a:t>England</a:t>
            </a:r>
            <a:endParaRPr lang="fr-FR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The </a:t>
            </a:r>
            <a:r>
              <a:rPr lang="fr-FR" sz="2400" spc="-20" dirty="0" err="1">
                <a:effectLst/>
                <a:latin typeface="+mn-lt"/>
                <a:ea typeface="Times New Roman" panose="02020603050405020304" pitchFamily="18" charset="0"/>
              </a:rPr>
              <a:t>colours</a:t>
            </a: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 of </a:t>
            </a:r>
            <a:r>
              <a:rPr lang="fr-FR" sz="2400" spc="-20" dirty="0" err="1">
                <a:effectLst/>
                <a:latin typeface="+mn-lt"/>
                <a:ea typeface="Times New Roman" panose="02020603050405020304" pitchFamily="18" charset="0"/>
              </a:rPr>
              <a:t>Victorian</a:t>
            </a:r>
            <a:r>
              <a:rPr lang="fr-FR" sz="2400" spc="-2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spc="-20" dirty="0" err="1">
                <a:effectLst/>
                <a:latin typeface="+mn-lt"/>
                <a:ea typeface="Times New Roman" panose="02020603050405020304" pitchFamily="18" charset="0"/>
              </a:rPr>
              <a:t>Britain</a:t>
            </a:r>
            <a:endParaRPr lang="fr-FR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La structure informationnelle de l’énoncé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American Literature &amp; the Poetics and Politics of Water</a:t>
            </a:r>
            <a:endParaRPr lang="fr-FR" sz="2400" dirty="0">
              <a:latin typeface="+mn-lt"/>
            </a:endParaRPr>
          </a:p>
          <a:p>
            <a:pPr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Reading and </a:t>
            </a:r>
            <a:r>
              <a:rPr lang="fr-FR" sz="2400" dirty="0" err="1">
                <a:effectLst/>
                <a:latin typeface="+mn-lt"/>
                <a:ea typeface="Times New Roman" panose="02020603050405020304" pitchFamily="18" charset="0"/>
              </a:rPr>
              <a:t>writing</a:t>
            </a: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+mn-lt"/>
                <a:ea typeface="Times New Roman" panose="02020603050405020304" pitchFamily="18" charset="0"/>
              </a:rPr>
              <a:t>lives</a:t>
            </a:r>
            <a:r>
              <a:rPr lang="fr-FR" sz="2400" dirty="0">
                <a:effectLst/>
                <a:latin typeface="+mn-lt"/>
                <a:ea typeface="Times New Roman" panose="02020603050405020304" pitchFamily="18" charset="0"/>
              </a:rPr>
              <a:t>: Native American and </a:t>
            </a:r>
            <a:r>
              <a:rPr lang="fr-FR" sz="2400" dirty="0" err="1">
                <a:effectLst/>
                <a:latin typeface="+mn-lt"/>
                <a:ea typeface="Times New Roman" panose="02020603050405020304" pitchFamily="18" charset="0"/>
              </a:rPr>
              <a:t>Africa</a:t>
            </a:r>
            <a:r>
              <a:rPr lang="fr-FR" sz="2400" dirty="0" err="1">
                <a:latin typeface="+mn-lt"/>
                <a:ea typeface="Times New Roman" panose="02020603050405020304" pitchFamily="18" charset="0"/>
              </a:rPr>
              <a:t>n</a:t>
            </a:r>
            <a:r>
              <a:rPr lang="fr-FR" sz="2400" dirty="0">
                <a:latin typeface="+mn-lt"/>
                <a:ea typeface="Times New Roman" panose="02020603050405020304" pitchFamily="18" charset="0"/>
              </a:rPr>
              <a:t> American autobiographies 	(1750-1900)</a:t>
            </a:r>
            <a:endParaRPr lang="fr-FR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86995">
              <a:spcAft>
                <a:spcPts val="600"/>
              </a:spcAft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26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DDF864B-E3EC-1145-BA4D-6FAFD3757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9496" y="404664"/>
            <a:ext cx="8460805" cy="1008112"/>
          </a:xfrm>
        </p:spPr>
        <p:txBody>
          <a:bodyPr/>
          <a:lstStyle/>
          <a:p>
            <a:pPr eaLnBrk="1" hangingPunct="1"/>
            <a:r>
              <a:rPr lang="fr-FR" altLang="fr-FR" sz="3600" dirty="0"/>
              <a:t>La mobilité internationale</a:t>
            </a:r>
            <a:endParaRPr lang="fr-FR" altLang="fr-FR" dirty="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F090FED-4F14-D618-06EB-07B68C56407A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2171700" y="1628800"/>
            <a:ext cx="8820843" cy="4679925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r-FR" altLang="fr-FR" sz="2800" dirty="0" err="1">
                <a:latin typeface="+mn-lt"/>
              </a:rPr>
              <a:t>Étudiant.e</a:t>
            </a:r>
            <a:r>
              <a:rPr lang="fr-FR" altLang="fr-FR" sz="2800" dirty="0">
                <a:latin typeface="+mn-lt"/>
              </a:rPr>
              <a:t>: Erasmus ou convention interuniversitaire dans les pays hors-Europe</a:t>
            </a:r>
          </a:p>
          <a:p>
            <a:pPr eaLnBrk="1" hangingPunct="1"/>
            <a:endParaRPr lang="fr-FR" altLang="fr-FR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r-FR" altLang="fr-FR" sz="2800" dirty="0" err="1">
                <a:latin typeface="+mn-lt"/>
              </a:rPr>
              <a:t>Lecteur.ice</a:t>
            </a:r>
            <a:r>
              <a:rPr lang="fr-FR" altLang="fr-FR" sz="2800" dirty="0">
                <a:latin typeface="+mn-lt"/>
              </a:rPr>
              <a:t> de français dans une université anglophone</a:t>
            </a:r>
          </a:p>
          <a:p>
            <a:pPr eaLnBrk="1" hangingPunct="1"/>
            <a:endParaRPr lang="fr-FR" altLang="fr-FR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r-FR" altLang="fr-FR" sz="2800" dirty="0" err="1">
                <a:latin typeface="+mn-lt"/>
              </a:rPr>
              <a:t>Assistant.e</a:t>
            </a:r>
            <a:r>
              <a:rPr lang="fr-FR" altLang="fr-FR" sz="2800" dirty="0">
                <a:latin typeface="+mn-lt"/>
              </a:rPr>
              <a:t> de français dans un établissement anglophone</a:t>
            </a:r>
          </a:p>
          <a:p>
            <a:pPr eaLnBrk="1" hangingPunct="1"/>
            <a:endParaRPr lang="fr-FR" altLang="fr-FR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fr-FR" altLang="fr-FR" sz="2800" dirty="0">
                <a:latin typeface="+mn-lt"/>
              </a:rPr>
              <a:t>Séjour court en été (Middlebury: Oxford, UK et Vermont, US)</a:t>
            </a:r>
          </a:p>
          <a:p>
            <a:pPr eaLnBrk="1" hangingPunct="1"/>
            <a:endParaRPr lang="fr-FR" altLang="fr-FR" sz="28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rbonne Université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solidFill>
            <a:schemeClr val="accent4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rbonne Université 4x3 v1a.potx" id="{359E9830-A544-482C-BE1A-53F9A16CE073}" vid="{7560FC0F-AFEA-4F44-ABF1-57F6CF9896BB}"/>
    </a:ext>
  </a:extLst>
</a:theme>
</file>

<file path=ppt/theme/theme2.xml><?xml version="1.0" encoding="utf-8"?>
<a:theme xmlns:a="http://schemas.openxmlformats.org/drawingml/2006/main" name="1_Sorbonne Université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solidFill>
            <a:schemeClr val="accent4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rbonne Université 4x3 v1a.potx" id="{359E9830-A544-482C-BE1A-53F9A16CE073}" vid="{7560FC0F-AFEA-4F44-ABF1-57F6CF9896BB}"/>
    </a:ext>
  </a:extLst>
</a:theme>
</file>

<file path=ppt/theme/theme3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" charset="0"/>
            <a:ea typeface="ＭＳ Ｐゴシック" pitchFamily="4" charset="-128"/>
            <a:cs typeface="ＭＳ Ｐゴシック" pitchFamily="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4" charset="0"/>
            <a:ea typeface="ＭＳ Ｐゴシック" pitchFamily="4" charset="-128"/>
            <a:cs typeface="ＭＳ Ｐゴシック" pitchFamily="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rbonne Université Lettres 4x3 v1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solidFill>
            <a:schemeClr val="accent4"/>
          </a:solidFill>
        </a:ln>
      </a:spPr>
      <a:bodyPr lIns="36000" tIns="36000" rIns="36000" bIns="36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16x9</Template>
  <TotalTime>247</TotalTime>
  <Words>1559</Words>
  <Application>Microsoft Office PowerPoint</Application>
  <PresentationFormat>Grand écran</PresentationFormat>
  <Paragraphs>529</Paragraphs>
  <Slides>29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Arial Black</vt:lpstr>
      <vt:lpstr>Calibri</vt:lpstr>
      <vt:lpstr>Segoe UI Semilight</vt:lpstr>
      <vt:lpstr>Times New Roman</vt:lpstr>
      <vt:lpstr>Wingdings</vt:lpstr>
      <vt:lpstr>Sorbonne Université</vt:lpstr>
      <vt:lpstr>1_Sorbonne Université</vt:lpstr>
      <vt:lpstr>Nouvelle présentation</vt:lpstr>
      <vt:lpstr>Sorbonne Université Lettres 4x3 v1</vt:lpstr>
      <vt:lpstr>Présentation PowerPoint</vt:lpstr>
      <vt:lpstr>Le Master Recherche d’Études anglophones à Sorbonne Université</vt:lpstr>
      <vt:lpstr>Master Recherche Études anglophones</vt:lpstr>
      <vt:lpstr>1</vt:lpstr>
      <vt:lpstr>Lieux d’enseignement</vt:lpstr>
      <vt:lpstr>Bibliothèques</vt:lpstr>
      <vt:lpstr>Une grande diversité de séminaires</vt:lpstr>
      <vt:lpstr>Quelques exemples de thèmes de séminaires (enseignés en anglais):</vt:lpstr>
      <vt:lpstr>La mobilité internationale</vt:lpstr>
      <vt:lpstr>Présentation PowerPoint</vt:lpstr>
      <vt:lpstr>Séjours aux États-Unis et au Canada dans les établissements du réseau MICEFA</vt:lpstr>
      <vt:lpstr>Présentation PowerPoint</vt:lpstr>
      <vt:lpstr>Unités de recherche partenaires</vt:lpstr>
      <vt:lpstr>2</vt:lpstr>
      <vt:lpstr>Master 1 Semestre 1</vt:lpstr>
      <vt:lpstr>Master 1 Semestre 2</vt:lpstr>
      <vt:lpstr>Master 2 Semestre 1</vt:lpstr>
      <vt:lpstr>Master 2 Semestre 2</vt:lpstr>
      <vt:lpstr>Exemples de sujets de mémoires récents</vt:lpstr>
      <vt:lpstr>3</vt:lpstr>
      <vt:lpstr>Les débouchés</vt:lpstr>
      <vt:lpstr>Quelques exemples tirés de notre enquête de suivi: </vt:lpstr>
      <vt:lpstr>Présentation PowerPoint</vt:lpstr>
      <vt:lpstr>4</vt:lpstr>
      <vt:lpstr>Présentation PowerPoint</vt:lpstr>
      <vt:lpstr>Monmaster.gouv.fr</vt:lpstr>
      <vt:lpstr>Prérequis et critères d’admission</vt:lpstr>
      <vt:lpstr>Pour trouver la liste des enseignant.e.s, l’emploi du temps, la brochure d’enseignement 2025-26, etc.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 Parageau</dc:creator>
  <cp:lastModifiedBy>Karine VALBON</cp:lastModifiedBy>
  <cp:revision>11</cp:revision>
  <dcterms:created xsi:type="dcterms:W3CDTF">2025-02-12T11:44:25Z</dcterms:created>
  <dcterms:modified xsi:type="dcterms:W3CDTF">2026-02-25T10:34:17Z</dcterms:modified>
</cp:coreProperties>
</file>