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55.xml" ContentType="application/vnd.openxmlformats-officedocument.theme+xml"/>
  <Override PartName="/ppt/theme/theme28.xml" ContentType="application/vnd.openxmlformats-officedocument.theme+xml"/>
  <Override PartName="/ppt/theme/theme2.xml" ContentType="application/vnd.openxmlformats-officedocument.theme+xml"/>
  <Override PartName="/ppt/theme/theme56.xml" ContentType="application/vnd.openxmlformats-officedocument.theme+xml"/>
  <Override PartName="/ppt/theme/theme29.xml" ContentType="application/vnd.openxmlformats-officedocument.theme+xml"/>
  <Override PartName="/ppt/theme/theme17.xml" ContentType="application/vnd.openxmlformats-officedocument.theme+xml"/>
  <Override PartName="/ppt/theme/theme92.xml" ContentType="application/vnd.openxmlformats-officedocument.theme+xml"/>
  <Override PartName="/ppt/theme/theme6.xml" ContentType="application/vnd.openxmlformats-officedocument.theme+xml"/>
  <Override PartName="/ppt/theme/theme13.xml" ContentType="application/vnd.openxmlformats-officedocument.theme+xml"/>
  <Override PartName="/ppt/theme/theme18.xml" ContentType="application/vnd.openxmlformats-officedocument.theme+xml"/>
  <Override PartName="/ppt/theme/theme93.xml" ContentType="application/vnd.openxmlformats-officedocument.theme+xml"/>
  <Override PartName="/ppt/theme/theme7.xml" ContentType="application/vnd.openxmlformats-officedocument.theme+xml"/>
  <Override PartName="/ppt/theme/theme14.xml" ContentType="application/vnd.openxmlformats-officedocument.theme+xml"/>
  <Override PartName="/ppt/theme/theme19.xml" ContentType="application/vnd.openxmlformats-officedocument.theme+xml"/>
  <Override PartName="/ppt/theme/theme94.xml" ContentType="application/vnd.openxmlformats-officedocument.theme+xml"/>
  <Override PartName="/ppt/theme/theme10.xml" ContentType="application/vnd.openxmlformats-officedocument.theme+xml"/>
  <Override PartName="/ppt/theme/theme69.xml" ContentType="application/vnd.openxmlformats-officedocument.theme+xml"/>
  <Override PartName="/ppt/theme/theme3.xml" ContentType="application/vnd.openxmlformats-officedocument.theme+xml"/>
  <Override PartName="/ppt/theme/theme57.xml" ContentType="application/vnd.openxmlformats-officedocument.theme+xml"/>
  <Override PartName="/ppt/theme/theme8.xml" ContentType="application/vnd.openxmlformats-officedocument.theme+xml"/>
  <Override PartName="/ppt/theme/theme15.xml" ContentType="application/vnd.openxmlformats-officedocument.theme+xml"/>
  <Override PartName="/ppt/theme/theme90.xml" ContentType="application/vnd.openxmlformats-officedocument.theme+xml"/>
  <Override PartName="/ppt/theme/theme11.xml" ContentType="application/vnd.openxmlformats-officedocument.theme+xml"/>
  <Override PartName="/ppt/theme/theme4.xml" ContentType="application/vnd.openxmlformats-officedocument.theme+xml"/>
  <Override PartName="/ppt/theme/theme58.xml" ContentType="application/vnd.openxmlformats-officedocument.theme+xml"/>
  <Override PartName="/ppt/theme/theme9.xml" ContentType="application/vnd.openxmlformats-officedocument.theme+xml"/>
  <Override PartName="/ppt/theme/theme16.xml" ContentType="application/vnd.openxmlformats-officedocument.theme+xml"/>
  <Override PartName="/ppt/theme/theme91.xml" ContentType="application/vnd.openxmlformats-officedocument.theme+xml"/>
  <Override PartName="/ppt/theme/theme12.xml" ContentType="application/vnd.openxmlformats-officedocument.theme+xml"/>
  <Override PartName="/ppt/theme/theme5.xml" ContentType="application/vnd.openxmlformats-officedocument.theme+xml"/>
  <Override PartName="/ppt/theme/theme59.xml" ContentType="application/vnd.openxmlformats-officedocument.theme+xml"/>
  <Override PartName="/ppt/theme/theme20.xml" ContentType="application/vnd.openxmlformats-officedocument.theme+xml"/>
  <Override PartName="/ppt/theme/theme79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30.xml" ContentType="application/vnd.openxmlformats-officedocument.theme+xml"/>
  <Override PartName="/ppt/theme/theme89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70.xml" ContentType="application/vnd.openxmlformats-officedocument.theme+xml"/>
  <Override PartName="/ppt/theme/theme38.xml" ContentType="application/vnd.openxmlformats-officedocument.theme+xml"/>
  <Override PartName="/ppt/theme/theme71.xml" ContentType="application/vnd.openxmlformats-officedocument.theme+xml"/>
  <Override PartName="/ppt/theme/theme39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47.xml" ContentType="application/vnd.openxmlformats-officedocument.theme+xml"/>
  <Override PartName="/ppt/theme/theme80.xml" ContentType="application/vnd.openxmlformats-officedocument.theme+xml"/>
  <Override PartName="/ppt/theme/theme48.xml" ContentType="application/vnd.openxmlformats-officedocument.theme+xml"/>
  <Override PartName="/ppt/theme/theme81.xml" ContentType="application/vnd.openxmlformats-officedocument.theme+xml"/>
  <Override PartName="/ppt/theme/theme67.xml" ContentType="application/vnd.openxmlformats-officedocument.theme+xml"/>
  <Override PartName="/ppt/theme/theme49.xml" ContentType="application/vnd.openxmlformats-officedocument.theme+xml"/>
  <Override PartName="/ppt/theme/theme82.xml" ContentType="application/vnd.openxmlformats-officedocument.theme+xml"/>
  <Override PartName="/ppt/theme/theme68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42.xml" ContentType="application/vnd.openxmlformats-officedocument.theme+xml"/>
  <Override PartName="/ppt/theme/theme95.xml" ContentType="application/vnd.openxmlformats-officedocument.theme+xml"/>
  <Override PartName="/ppt/theme/theme88.xml" ContentType="application/vnd.openxmlformats-officedocument.theme+xml"/>
  <Override PartName="/ppt/theme/theme43.xml" ContentType="application/vnd.openxmlformats-officedocument.theme+xml"/>
  <Override PartName="/ppt/theme/theme96.xml" ContentType="application/vnd.openxmlformats-officedocument.theme+xml"/>
  <Override PartName="/ppt/theme/theme44.xml" ContentType="application/vnd.openxmlformats-officedocument.theme+xml"/>
  <Override PartName="/ppt/theme/theme97.xml" ContentType="application/vnd.openxmlformats-officedocument.theme+xml"/>
  <Override PartName="/ppt/slideMasters/_rels/slideMaster96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40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37.xml.rels" ContentType="application/vnd.openxmlformats-package.relationships+xml"/>
  <Override PartName="/ppt/slideMasters/slideMaster37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96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media/image1.png" ContentType="image/png"/>
  <Override PartName="/ppt/media/image3.png" ContentType="image/png"/>
  <Override PartName="/ppt/media/image11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wmf" ContentType="image/x-wmf"/>
  <Override PartName="/ppt/media/image6.png" ContentType="image/png"/>
  <Override PartName="/ppt/media/image14.png" ContentType="image/png"/>
  <Override PartName="/ppt/media/hdphoto1.wdp" ContentType="image/vnd.ms-photo"/>
  <Override PartName="/ppt/media/image19.png" ContentType="image/png"/>
  <Override PartName="/ppt/media/image7.jpeg" ContentType="image/jpeg"/>
  <Override PartName="/ppt/media/image8.png" ContentType="image/png"/>
  <Override PartName="/ppt/media/image10.png" ContentType="image/png"/>
  <Override PartName="/ppt/media/image2.png" ContentType="image/png"/>
  <Override PartName="/ppt/media/image15.png" ContentType="image/png"/>
  <Override PartName="/ppt/media/image17.png" ContentType="image/png"/>
  <Override PartName="/ppt/media/image9.png" ContentType="image/png"/>
  <Override PartName="/ppt/media/image16.jpeg" ContentType="image/jpeg"/>
  <Override PartName="/ppt/media/image18.png" ContentType="image/png"/>
  <Override PartName="/ppt/media/image20.png" ContentType="image/png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_rels/slideLayout78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8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_rels/slide46.xml.rels" ContentType="application/vnd.openxmlformats-package.relationships+xml"/>
  <Override PartName="/ppt/slides/_rels/slide1.xml.rels" ContentType="application/vnd.openxmlformats-package.relationships+xml"/>
  <Override PartName="/ppt/slides/_rels/slide45.xml.rels" ContentType="application/vnd.openxmlformats-package.relationships+xml"/>
  <Override PartName="/ppt/slides/_rels/slide39.xml.rels" ContentType="application/vnd.openxmlformats-package.relationships+xml"/>
  <Override PartName="/ppt/slides/_rels/slide44.xml.rels" ContentType="application/vnd.openxmlformats-package.relationships+xml"/>
  <Override PartName="/ppt/slides/_rels/slide29.xml.rels" ContentType="application/vnd.openxmlformats-package.relationships+xml"/>
  <Override PartName="/ppt/slides/_rels/slide38.xml.rels" ContentType="application/vnd.openxmlformats-package.relationships+xml"/>
  <Override PartName="/ppt/slides/_rels/slide43.xml.rels" ContentType="application/vnd.openxmlformats-package.relationships+xml"/>
  <Override PartName="/ppt/slides/_rels/slide28.xml.rels" ContentType="application/vnd.openxmlformats-package.relationships+xml"/>
  <Override PartName="/ppt/slides/_rels/slide37.xml.rels" ContentType="application/vnd.openxmlformats-package.relationships+xml"/>
  <Override PartName="/ppt/slides/_rels/slide42.xml.rels" ContentType="application/vnd.openxmlformats-package.relationships+xml"/>
  <Override PartName="/ppt/slides/_rels/slide27.xml.rels" ContentType="application/vnd.openxmlformats-package.relationships+xml"/>
  <Override PartName="/ppt/slides/_rels/slide36.xml.rels" ContentType="application/vnd.openxmlformats-package.relationships+xml"/>
  <Override PartName="/ppt/slides/_rels/slide41.xml.rels" ContentType="application/vnd.openxmlformats-package.relationships+xml"/>
  <Override PartName="/ppt/slides/_rels/slide26.xml.rels" ContentType="application/vnd.openxmlformats-package.relationships+xml"/>
  <Override PartName="/ppt/slides/_rels/slide40.xml.rels" ContentType="application/vnd.openxmlformats-package.relationships+xml"/>
  <Override PartName="/ppt/slides/_rels/slide25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9.xml.rels" ContentType="application/vnd.openxmlformats-package.relationships+xml"/>
  <Override PartName="/ppt/slides/_rels/slide33.xml.rels" ContentType="application/vnd.openxmlformats-package.relationships+xml"/>
  <Override PartName="/ppt/slides/_rels/slide8.xml.rels" ContentType="application/vnd.openxmlformats-package.relationships+xml"/>
  <Override PartName="/ppt/slides/_rels/slide32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31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30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5.xml" ContentType="application/vnd.openxmlformats-officedocument.presentationml.slide+xml"/>
  <Override PartName="/ppt/slides/slide40.xml" ContentType="application/vnd.openxmlformats-officedocument.presentationml.slide+xml"/>
  <Override PartName="/ppt/slides/slide26.xml" ContentType="application/vnd.openxmlformats-officedocument.presentationml.slide+xml"/>
  <Override PartName="/ppt/slides/slide41.xml" ContentType="application/vnd.openxmlformats-officedocument.presentationml.slide+xml"/>
  <Override PartName="/ppt/slides/slide36.xml" ContentType="application/vnd.openxmlformats-officedocument.presentationml.slide+xml"/>
  <Override PartName="/ppt/slides/slide27.xml" ContentType="application/vnd.openxmlformats-officedocument.presentationml.slide+xml"/>
  <Override PartName="/ppt/slides/slide42.xml" ContentType="application/vnd.openxmlformats-officedocument.presentationml.slide+xml"/>
  <Override PartName="/ppt/slides/slide37.xml" ContentType="application/vnd.openxmlformats-officedocument.presentationml.slide+xml"/>
  <Override PartName="/ppt/slides/slide28.xml" ContentType="application/vnd.openxmlformats-officedocument.presentationml.slide+xml"/>
  <Override PartName="/ppt/slides/slide43.xml" ContentType="application/vnd.openxmlformats-officedocument.presentationml.slide+xml"/>
  <Override PartName="/ppt/slides/slide38.xml" ContentType="application/vnd.openxmlformats-officedocument.presentationml.slide+xml"/>
  <Override PartName="/ppt/slides/slide29.xml" ContentType="application/vnd.openxmlformats-officedocument.presentationml.slide+xml"/>
  <Override PartName="/ppt/slides/slide44.xml" ContentType="application/vnd.openxmlformats-officedocument.presentationml.slide+xml"/>
  <Override PartName="/ppt/slides/slide39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_rels/notesSlide43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13.xml.rels" ContentType="application/vnd.openxmlformats-package.relationships+xml"/>
  <Override PartName="/ppt/notesSlides/notesSlide33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40" r:id="rId94"/>
    <p:sldMasterId id="2147483842" r:id="rId95"/>
    <p:sldMasterId id="2147483844" r:id="rId96"/>
    <p:sldMasterId id="2147483846" r:id="rId97"/>
  </p:sldMasterIdLst>
  <p:notesMasterIdLst>
    <p:notesMasterId r:id="rId98"/>
  </p:notesMasterIdLst>
  <p:sldIdLst>
    <p:sldId id="256" r:id="rId99"/>
    <p:sldId id="257" r:id="rId100"/>
    <p:sldId id="258" r:id="rId101"/>
    <p:sldId id="259" r:id="rId102"/>
    <p:sldId id="260" r:id="rId103"/>
    <p:sldId id="261" r:id="rId104"/>
    <p:sldId id="262" r:id="rId105"/>
    <p:sldId id="263" r:id="rId106"/>
    <p:sldId id="264" r:id="rId107"/>
    <p:sldId id="265" r:id="rId108"/>
    <p:sldId id="266" r:id="rId109"/>
    <p:sldId id="267" r:id="rId110"/>
    <p:sldId id="268" r:id="rId111"/>
    <p:sldId id="269" r:id="rId112"/>
    <p:sldId id="270" r:id="rId113"/>
    <p:sldId id="271" r:id="rId114"/>
    <p:sldId id="272" r:id="rId115"/>
    <p:sldId id="273" r:id="rId116"/>
    <p:sldId id="274" r:id="rId117"/>
    <p:sldId id="275" r:id="rId118"/>
    <p:sldId id="276" r:id="rId119"/>
    <p:sldId id="277" r:id="rId120"/>
    <p:sldId id="278" r:id="rId121"/>
    <p:sldId id="279" r:id="rId122"/>
    <p:sldId id="280" r:id="rId123"/>
    <p:sldId id="281" r:id="rId124"/>
    <p:sldId id="282" r:id="rId125"/>
    <p:sldId id="283" r:id="rId126"/>
    <p:sldId id="284" r:id="rId127"/>
    <p:sldId id="285" r:id="rId128"/>
    <p:sldId id="286" r:id="rId129"/>
    <p:sldId id="287" r:id="rId130"/>
    <p:sldId id="288" r:id="rId131"/>
    <p:sldId id="289" r:id="rId132"/>
    <p:sldId id="290" r:id="rId133"/>
    <p:sldId id="291" r:id="rId134"/>
    <p:sldId id="292" r:id="rId135"/>
    <p:sldId id="293" r:id="rId136"/>
    <p:sldId id="294" r:id="rId137"/>
    <p:sldId id="295" r:id="rId138"/>
    <p:sldId id="296" r:id="rId139"/>
    <p:sldId id="297" r:id="rId140"/>
    <p:sldId id="298" r:id="rId141"/>
    <p:sldId id="299" r:id="rId142"/>
    <p:sldId id="300" r:id="rId143"/>
    <p:sldId id="301" r:id="rId144"/>
  </p:sldIdLst>
  <p:sldSz cx="12192000" cy="6858000"/>
  <p:notesSz cx="6797675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notesMaster" Target="notesMasters/notesMaster1.xml"/><Relationship Id="rId99" Type="http://schemas.openxmlformats.org/officeDocument/2006/relationships/slide" Target="slides/slide1.xml"/><Relationship Id="rId100" Type="http://schemas.openxmlformats.org/officeDocument/2006/relationships/slide" Target="slides/slide2.xml"/><Relationship Id="rId101" Type="http://schemas.openxmlformats.org/officeDocument/2006/relationships/slide" Target="slides/slide3.xml"/><Relationship Id="rId102" Type="http://schemas.openxmlformats.org/officeDocument/2006/relationships/slide" Target="slides/slide4.xml"/><Relationship Id="rId103" Type="http://schemas.openxmlformats.org/officeDocument/2006/relationships/slide" Target="slides/slide5.xml"/><Relationship Id="rId104" Type="http://schemas.openxmlformats.org/officeDocument/2006/relationships/slide" Target="slides/slide6.xml"/><Relationship Id="rId105" Type="http://schemas.openxmlformats.org/officeDocument/2006/relationships/slide" Target="slides/slide7.xml"/><Relationship Id="rId106" Type="http://schemas.openxmlformats.org/officeDocument/2006/relationships/slide" Target="slides/slide8.xml"/><Relationship Id="rId107" Type="http://schemas.openxmlformats.org/officeDocument/2006/relationships/slide" Target="slides/slide9.xml"/><Relationship Id="rId108" Type="http://schemas.openxmlformats.org/officeDocument/2006/relationships/slide" Target="slides/slide10.xml"/><Relationship Id="rId109" Type="http://schemas.openxmlformats.org/officeDocument/2006/relationships/slide" Target="slides/slide11.xml"/><Relationship Id="rId110" Type="http://schemas.openxmlformats.org/officeDocument/2006/relationships/slide" Target="slides/slide12.xml"/><Relationship Id="rId111" Type="http://schemas.openxmlformats.org/officeDocument/2006/relationships/slide" Target="slides/slide13.xml"/><Relationship Id="rId112" Type="http://schemas.openxmlformats.org/officeDocument/2006/relationships/slide" Target="slides/slide14.xml"/><Relationship Id="rId113" Type="http://schemas.openxmlformats.org/officeDocument/2006/relationships/slide" Target="slides/slide15.xml"/><Relationship Id="rId114" Type="http://schemas.openxmlformats.org/officeDocument/2006/relationships/slide" Target="slides/slide16.xml"/><Relationship Id="rId115" Type="http://schemas.openxmlformats.org/officeDocument/2006/relationships/slide" Target="slides/slide17.xml"/><Relationship Id="rId116" Type="http://schemas.openxmlformats.org/officeDocument/2006/relationships/slide" Target="slides/slide18.xml"/><Relationship Id="rId117" Type="http://schemas.openxmlformats.org/officeDocument/2006/relationships/slide" Target="slides/slide19.xml"/><Relationship Id="rId118" Type="http://schemas.openxmlformats.org/officeDocument/2006/relationships/slide" Target="slides/slide20.xml"/><Relationship Id="rId119" Type="http://schemas.openxmlformats.org/officeDocument/2006/relationships/slide" Target="slides/slide21.xml"/><Relationship Id="rId120" Type="http://schemas.openxmlformats.org/officeDocument/2006/relationships/slide" Target="slides/slide22.xml"/><Relationship Id="rId121" Type="http://schemas.openxmlformats.org/officeDocument/2006/relationships/slide" Target="slides/slide23.xml"/><Relationship Id="rId122" Type="http://schemas.openxmlformats.org/officeDocument/2006/relationships/slide" Target="slides/slide24.xml"/><Relationship Id="rId123" Type="http://schemas.openxmlformats.org/officeDocument/2006/relationships/slide" Target="slides/slide25.xml"/><Relationship Id="rId124" Type="http://schemas.openxmlformats.org/officeDocument/2006/relationships/slide" Target="slides/slide26.xml"/><Relationship Id="rId125" Type="http://schemas.openxmlformats.org/officeDocument/2006/relationships/slide" Target="slides/slide27.xml"/><Relationship Id="rId126" Type="http://schemas.openxmlformats.org/officeDocument/2006/relationships/slide" Target="slides/slide28.xml"/><Relationship Id="rId127" Type="http://schemas.openxmlformats.org/officeDocument/2006/relationships/slide" Target="slides/slide29.xml"/><Relationship Id="rId128" Type="http://schemas.openxmlformats.org/officeDocument/2006/relationships/slide" Target="slides/slide30.xml"/><Relationship Id="rId129" Type="http://schemas.openxmlformats.org/officeDocument/2006/relationships/slide" Target="slides/slide31.xml"/><Relationship Id="rId130" Type="http://schemas.openxmlformats.org/officeDocument/2006/relationships/slide" Target="slides/slide32.xml"/><Relationship Id="rId131" Type="http://schemas.openxmlformats.org/officeDocument/2006/relationships/slide" Target="slides/slide33.xml"/><Relationship Id="rId132" Type="http://schemas.openxmlformats.org/officeDocument/2006/relationships/slide" Target="slides/slide34.xml"/><Relationship Id="rId133" Type="http://schemas.openxmlformats.org/officeDocument/2006/relationships/slide" Target="slides/slide35.xml"/><Relationship Id="rId134" Type="http://schemas.openxmlformats.org/officeDocument/2006/relationships/slide" Target="slides/slide36.xml"/><Relationship Id="rId135" Type="http://schemas.openxmlformats.org/officeDocument/2006/relationships/slide" Target="slides/slide37.xml"/><Relationship Id="rId136" Type="http://schemas.openxmlformats.org/officeDocument/2006/relationships/slide" Target="slides/slide38.xml"/><Relationship Id="rId137" Type="http://schemas.openxmlformats.org/officeDocument/2006/relationships/slide" Target="slides/slide39.xml"/><Relationship Id="rId138" Type="http://schemas.openxmlformats.org/officeDocument/2006/relationships/slide" Target="slides/slide40.xml"/><Relationship Id="rId139" Type="http://schemas.openxmlformats.org/officeDocument/2006/relationships/slide" Target="slides/slide41.xml"/><Relationship Id="rId140" Type="http://schemas.openxmlformats.org/officeDocument/2006/relationships/slide" Target="slides/slide42.xml"/><Relationship Id="rId141" Type="http://schemas.openxmlformats.org/officeDocument/2006/relationships/slide" Target="slides/slide43.xml"/><Relationship Id="rId142" Type="http://schemas.openxmlformats.org/officeDocument/2006/relationships/slide" Target="slides/slide44.xml"/><Relationship Id="rId143" Type="http://schemas.openxmlformats.org/officeDocument/2006/relationships/slide" Target="slides/slide45.xml"/><Relationship Id="rId144" Type="http://schemas.openxmlformats.org/officeDocument/2006/relationships/slide" Target="slides/slide46.xml"/><Relationship Id="rId14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9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FR" sz="4400" strike="noStrike" u="none">
                <a:solidFill>
                  <a:srgbClr val="000000"/>
                </a:solidFill>
                <a:uFillTx/>
                <a:latin typeface="Arial"/>
              </a:rPr>
              <a:t>Click to move the slide</a:t>
            </a: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53" name="PlaceHolder 4"/>
          <p:cNvSpPr>
            <a:spLocks noGrp="1"/>
          </p:cNvSpPr>
          <p:nvPr>
            <p:ph type="dt" idx="7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54" name="PlaceHolder 5"/>
          <p:cNvSpPr>
            <a:spLocks noGrp="1"/>
          </p:cNvSpPr>
          <p:nvPr>
            <p:ph type="ftr" idx="7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55" name="PlaceHolder 6"/>
          <p:cNvSpPr>
            <a:spLocks noGrp="1"/>
          </p:cNvSpPr>
          <p:nvPr>
            <p:ph type="sldNum" idx="7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70F85045-1D76-484F-887C-9B273CD875BE}" type="slidenum"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PlaceHolder 1"/>
          <p:cNvSpPr>
            <a:spLocks noGrp="1"/>
          </p:cNvSpPr>
          <p:nvPr>
            <p:ph type="sldImg"/>
          </p:nvPr>
        </p:nvSpPr>
        <p:spPr>
          <a:xfrm>
            <a:off x="88920" y="744480"/>
            <a:ext cx="6618240" cy="3722400"/>
          </a:xfrm>
          <a:prstGeom prst="rect">
            <a:avLst/>
          </a:prstGeom>
          <a:ln w="0">
            <a:noFill/>
          </a:ln>
        </p:spPr>
      </p:sp>
      <p:sp>
        <p:nvSpPr>
          <p:cNvPr id="963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360" cy="446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4" name="PlaceHolder 3"/>
          <p:cNvSpPr>
            <a:spLocks noGrp="1"/>
          </p:cNvSpPr>
          <p:nvPr>
            <p:ph type="sldNum" idx="78"/>
          </p:nvPr>
        </p:nvSpPr>
        <p:spPr>
          <a:xfrm>
            <a:off x="3850560" y="9430200"/>
            <a:ext cx="2943720" cy="49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FFB20A6-326B-446A-8634-7797DB1D6C72}" type="slidenum">
              <a:rPr b="0" lang="fr-FR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PlaceHolder 1"/>
          <p:cNvSpPr>
            <a:spLocks noGrp="1"/>
          </p:cNvSpPr>
          <p:nvPr>
            <p:ph type="sldImg"/>
          </p:nvPr>
        </p:nvSpPr>
        <p:spPr>
          <a:xfrm>
            <a:off x="88920" y="744480"/>
            <a:ext cx="6618240" cy="3722400"/>
          </a:xfrm>
          <a:prstGeom prst="rect">
            <a:avLst/>
          </a:prstGeom>
          <a:ln w="0">
            <a:noFill/>
          </a:ln>
        </p:spPr>
      </p:sp>
      <p:sp>
        <p:nvSpPr>
          <p:cNvPr id="966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360" cy="446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7" name="PlaceHolder 3"/>
          <p:cNvSpPr>
            <a:spLocks noGrp="1"/>
          </p:cNvSpPr>
          <p:nvPr>
            <p:ph type="sldNum" idx="79"/>
          </p:nvPr>
        </p:nvSpPr>
        <p:spPr>
          <a:xfrm>
            <a:off x="3850560" y="9430200"/>
            <a:ext cx="2943720" cy="49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rgbClr val="000000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34DD482-C669-47AA-8D1C-0AAC5BF2212B}" type="slidenum">
              <a:rPr b="0" lang="fr-FR" sz="1200" strike="noStrike" u="none">
                <a:solidFill>
                  <a:srgbClr val="000000"/>
                </a:solidFill>
                <a:uFillTx/>
                <a:latin typeface="+mn-lt"/>
                <a:ea typeface="+mn-ea"/>
              </a:rPr>
              <a:t>&lt;number&gt;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PlaceHolder 1"/>
          <p:cNvSpPr>
            <a:spLocks noGrp="1"/>
          </p:cNvSpPr>
          <p:nvPr>
            <p:ph type="sldImg"/>
          </p:nvPr>
        </p:nvSpPr>
        <p:spPr>
          <a:xfrm>
            <a:off x="88920" y="744480"/>
            <a:ext cx="6618240" cy="3722400"/>
          </a:xfrm>
          <a:prstGeom prst="rect">
            <a:avLst/>
          </a:prstGeom>
          <a:ln w="0">
            <a:noFill/>
          </a:ln>
        </p:spPr>
      </p:sp>
      <p:sp>
        <p:nvSpPr>
          <p:cNvPr id="969" name="PlaceHolder 2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6360" cy="446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0" name="PlaceHolder 3"/>
          <p:cNvSpPr>
            <a:spLocks noGrp="1"/>
          </p:cNvSpPr>
          <p:nvPr>
            <p:ph type="sldNum" idx="80"/>
          </p:nvPr>
        </p:nvSpPr>
        <p:spPr>
          <a:xfrm>
            <a:off x="3850560" y="9430200"/>
            <a:ext cx="2943720" cy="49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927B8B4-3F0B-45D7-9987-CF9AABC02E0B}" type="slidenum">
              <a:rPr b="0" lang="fr-FR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PlaceHolder 1"/>
          <p:cNvSpPr>
            <a:spLocks noGrp="1"/>
          </p:cNvSpPr>
          <p:nvPr>
            <p:ph type="sldImg"/>
          </p:nvPr>
        </p:nvSpPr>
        <p:spPr>
          <a:xfrm>
            <a:off x="679680" y="1240920"/>
            <a:ext cx="5436720" cy="3349440"/>
          </a:xfrm>
          <a:prstGeom prst="rect">
            <a:avLst/>
          </a:prstGeom>
          <a:ln w="0">
            <a:noFill/>
          </a:ln>
        </p:spPr>
      </p:sp>
      <p:sp>
        <p:nvSpPr>
          <p:cNvPr id="972" name="PlaceHolder 2"/>
          <p:cNvSpPr>
            <a:spLocks noGrp="1"/>
          </p:cNvSpPr>
          <p:nvPr>
            <p:ph type="body"/>
          </p:nvPr>
        </p:nvSpPr>
        <p:spPr>
          <a:xfrm>
            <a:off x="679680" y="4777920"/>
            <a:ext cx="5436720" cy="3907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3" name="PlaceHolder 3"/>
          <p:cNvSpPr>
            <a:spLocks noGrp="1"/>
          </p:cNvSpPr>
          <p:nvPr>
            <p:ph type="sldNum" idx="81"/>
          </p:nvPr>
        </p:nvSpPr>
        <p:spPr>
          <a:xfrm>
            <a:off x="3850200" y="9429840"/>
            <a:ext cx="2944080" cy="49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BE207C3-4974-4D05-9915-444A5D7D8D94}" type="slidenum">
              <a:rPr b="0" lang="fr-FR" sz="12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8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4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7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0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3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5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6"/>
          </p:nvPr>
        </p:nvSpPr>
        <p:spPr/>
        <p:txBody>
          <a:bodyPr/>
          <a:p>
            <a:r>
              <a:t>Footer</a:t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4655C8EA-4C75-447E-BDCC-91AD6D3551D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DEB0DC86-8BF9-4B52-B825-6DE132BE8F5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2BD792DB-AEDE-45A7-BF5A-E8CC96B2F24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DE01DC0E-C081-43FC-928C-70A23920C90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0"/>
          </p:nvPr>
        </p:nvSpPr>
        <p:spPr/>
        <p:txBody>
          <a:bodyPr/>
          <a:p>
            <a:fld id="{66B3D872-5964-466C-882B-A37C1B2D415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61224FD3-D9C3-4D26-8F0D-B0D7EB6615D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6"/>
          </p:nvPr>
        </p:nvSpPr>
        <p:spPr/>
        <p:txBody>
          <a:bodyPr/>
          <a:p>
            <a:fld id="{CA6FC8DC-9D52-4D9B-BB54-A91B1AAC2A3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9"/>
          </p:nvPr>
        </p:nvSpPr>
        <p:spPr/>
        <p:txBody>
          <a:bodyPr/>
          <a:p>
            <a:fld id="{EC79033E-C6E3-4A68-B0D3-BECDB0A277A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2"/>
          </p:nvPr>
        </p:nvSpPr>
        <p:spPr/>
        <p:txBody>
          <a:bodyPr/>
          <a:p>
            <a:fld id="{DCEFD3A9-2E2F-41A5-ABFC-E93336FFE8C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5"/>
          </p:nvPr>
        </p:nvSpPr>
        <p:spPr/>
        <p:txBody>
          <a:bodyPr/>
          <a:p>
            <a:fld id="{5772CF08-856C-4CC8-A2B9-4FFE5E8963B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6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8"/>
          </p:nvPr>
        </p:nvSpPr>
        <p:spPr/>
        <p:txBody>
          <a:bodyPr/>
          <a:p>
            <a:fld id="{00E554D4-77ED-4FF5-854B-2AFA558E1F2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9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1"/>
          </p:nvPr>
        </p:nvSpPr>
        <p:spPr/>
        <p:txBody>
          <a:bodyPr/>
          <a:p>
            <a:fld id="{D6054252-7E39-4128-8AF9-6987512BD28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2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image" Target="../media/image1.png"/><Relationship Id="rId3" Type="http://schemas.openxmlformats.org/officeDocument/2006/relationships/hyperlink" Target="http://www.sorbonne-universites.fr/" TargetMode="External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image" Target="../media/image1.png"/><Relationship Id="rId3" Type="http://schemas.openxmlformats.org/officeDocument/2006/relationships/hyperlink" Target="http://www.sorbonne-universites.fr/" TargetMode="External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image" Target="../media/image1.png"/><Relationship Id="rId3" Type="http://schemas.openxmlformats.org/officeDocument/2006/relationships/hyperlink" Target="http://www.sorbonne-universites.fr/" TargetMode="External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image" Target="../media/image1.png"/><Relationship Id="rId3" Type="http://schemas.openxmlformats.org/officeDocument/2006/relationships/hyperlink" Target="http://www.sorbonne-universites.fr/" TargetMode="External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image" Target="../media/image1.png"/><Relationship Id="rId3" Type="http://schemas.openxmlformats.org/officeDocument/2006/relationships/hyperlink" Target="http://www.sorbonne-universites.fr/" TargetMode="External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image" Target="../media/image1.png"/><Relationship Id="rId3" Type="http://schemas.openxmlformats.org/officeDocument/2006/relationships/hyperlink" Target="http://www.sorbonne-universites.fr/" TargetMode="External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image" Target="../media/image1.png"/><Relationship Id="rId3" Type="http://schemas.openxmlformats.org/officeDocument/2006/relationships/hyperlink" Target="http://www.sorbonne-universites.fr/" TargetMode="External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image" Target="../media/image1.png"/><Relationship Id="rId3" Type="http://schemas.openxmlformats.org/officeDocument/2006/relationships/hyperlink" Target="http://www.sorbonne-universites.fr/" TargetMode="External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Relationship Id="rId9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0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image" Target="../media/image1.png"/><Relationship Id="rId3" Type="http://schemas.openxmlformats.org/officeDocument/2006/relationships/hyperlink" Target="http://www.sorbonne-universites.fr/" TargetMode="External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01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image" Target="../media/image1.png"/><Relationship Id="rId3" Type="http://schemas.openxmlformats.org/officeDocument/2006/relationships/hyperlink" Target="http://www.sorbonne-universites.fr/" TargetMode="External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02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image" Target="../media/image1.png"/><Relationship Id="rId3" Type="http://schemas.openxmlformats.org/officeDocument/2006/relationships/hyperlink" Target="http://www.sorbonne-universites.fr/" TargetMode="External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03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image" Target="../media/image1.png"/><Relationship Id="rId3" Type="http://schemas.openxmlformats.org/officeDocument/2006/relationships/hyperlink" Target="http://www.sorbonne-universites.fr/" TargetMode="External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0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BC9BB167-B111-4B78-8311-C2436D332D10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34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ZoneTexte 5"/>
          <p:cNvSpPr/>
          <p:nvPr/>
        </p:nvSpPr>
        <p:spPr>
          <a:xfrm>
            <a:off x="7125840" y="6022800"/>
            <a:ext cx="1874160" cy="53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Document confidentiel –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ne peut être reproduit ni diffusé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sans l'accord préalable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de Sorbonne Université.</a:t>
            </a:r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" name="Image 4" descr=""/>
          <p:cNvPicPr/>
          <p:nvPr/>
        </p:nvPicPr>
        <p:blipFill>
          <a:blip r:embed="rId3"/>
          <a:stretch/>
        </p:blipFill>
        <p:spPr>
          <a:xfrm>
            <a:off x="7125840" y="4762080"/>
            <a:ext cx="1874160" cy="75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2E7A1C68-29EE-4FB6-8E89-B1CFFE3A12CA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3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4" name="ZoneTexte 5"/>
          <p:cNvSpPr/>
          <p:nvPr/>
        </p:nvSpPr>
        <p:spPr>
          <a:xfrm>
            <a:off x="7125840" y="6022800"/>
            <a:ext cx="1874160" cy="53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Document confidentiel –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ne peut être reproduit ni diffusé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sans l'accord préalable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de Sorbonne Université.</a:t>
            </a:r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5" name="Image 4" descr=""/>
          <p:cNvPicPr/>
          <p:nvPr/>
        </p:nvPicPr>
        <p:blipFill>
          <a:blip r:embed="rId3"/>
          <a:stretch/>
        </p:blipFill>
        <p:spPr>
          <a:xfrm>
            <a:off x="7125840" y="4762080"/>
            <a:ext cx="1874160" cy="75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4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3E65E896-6279-4E38-8B92-4FA6C623C6F3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3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4" name="ZoneTexte 5"/>
          <p:cNvSpPr/>
          <p:nvPr/>
        </p:nvSpPr>
        <p:spPr>
          <a:xfrm>
            <a:off x="7125840" y="6022800"/>
            <a:ext cx="1874160" cy="53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Document confidentiel –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ne peut être reproduit ni diffusé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sans l'accord préalable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de Sorbonne Université.</a:t>
            </a:r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5" name="Image 4" descr=""/>
          <p:cNvPicPr/>
          <p:nvPr/>
        </p:nvPicPr>
        <p:blipFill>
          <a:blip r:embed="rId3"/>
          <a:stretch/>
        </p:blipFill>
        <p:spPr>
          <a:xfrm>
            <a:off x="7125840" y="4762080"/>
            <a:ext cx="1874160" cy="75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4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A7206FFB-F17F-4535-8F3A-E5D6357AE6DF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9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0" name="ZoneTexte 5"/>
          <p:cNvSpPr/>
          <p:nvPr/>
        </p:nvSpPr>
        <p:spPr>
          <a:xfrm>
            <a:off x="7125840" y="6022800"/>
            <a:ext cx="1874160" cy="53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Document confidentiel –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ne peut être reproduit ni diffusé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sans l'accord préalable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de Sorbonne Université.</a:t>
            </a:r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1" name="Image 4" descr=""/>
          <p:cNvPicPr/>
          <p:nvPr/>
        </p:nvPicPr>
        <p:blipFill>
          <a:blip r:embed="rId3"/>
          <a:stretch/>
        </p:blipFill>
        <p:spPr>
          <a:xfrm>
            <a:off x="7125840" y="4762080"/>
            <a:ext cx="1874160" cy="75240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4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38927D37-7918-432A-856C-60D05C10BA14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3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ftr" idx="1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chemeClr val="accent1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chemeClr val="accent1"/>
                </a:solidFill>
                <a:uFillTx/>
                <a:latin typeface="Arial"/>
              </a:rPr>
              <a:t>&lt;footer&gt;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4CDCB0D7-904C-4044-84F6-1B9845DCA8B7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4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ftr" idx="2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chemeClr val="accent1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chemeClr val="accent1"/>
                </a:solidFill>
                <a:uFillTx/>
                <a:latin typeface="Arial"/>
              </a:rPr>
              <a:t>&lt;footer&gt;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8ACC870D-4534-4032-95C9-09DCF53C8853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5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ftr" idx="3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chemeClr val="accent1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chemeClr val="accent1"/>
                </a:solidFill>
                <a:uFillTx/>
                <a:latin typeface="Arial"/>
              </a:rPr>
              <a:t>&lt;footer&gt;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3DB9A81F-7D35-48A9-9C16-677555ADA414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4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ftr" idx="4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chemeClr val="accent1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chemeClr val="accent1"/>
                </a:solidFill>
                <a:uFillTx/>
                <a:latin typeface="Arial"/>
              </a:rPr>
              <a:t>&lt;footer&gt;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3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96CFAC22-039E-4C17-9C79-2D8D2342E471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7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5" name="PlaceHolder 8"/>
          <p:cNvSpPr>
            <a:spLocks noGrp="1"/>
          </p:cNvSpPr>
          <p:nvPr>
            <p:ph type="ftr" idx="5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chemeClr val="accent1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chemeClr val="accent1"/>
                </a:solidFill>
                <a:uFillTx/>
                <a:latin typeface="Arial"/>
              </a:rPr>
              <a:t>&lt;footer&gt;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476D4B4D-B87B-4A38-B4BE-E303518E88EF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67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8" name="PlaceHolder 1"/>
          <p:cNvSpPr>
            <a:spLocks noGrp="1"/>
          </p:cNvSpPr>
          <p:nvPr>
            <p:ph type="ftr" idx="6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chemeClr val="accent1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chemeClr val="accent1"/>
                </a:solidFill>
                <a:uFillTx/>
                <a:latin typeface="Arial"/>
              </a:rPr>
              <a:t> 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3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1BDF8679-F06C-47E8-952D-74D104457CB7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2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ftr" idx="7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chemeClr val="accent1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chemeClr val="accent1"/>
                </a:solidFill>
                <a:uFillTx/>
                <a:latin typeface="Arial"/>
              </a:rPr>
              <a:t> 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0852A4A3-C165-4535-8E74-00D0796DDA82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" name="ZoneTexte 5"/>
          <p:cNvSpPr/>
          <p:nvPr/>
        </p:nvSpPr>
        <p:spPr>
          <a:xfrm>
            <a:off x="7125840" y="6022800"/>
            <a:ext cx="1874160" cy="53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Document confidentiel –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ne peut être reproduit ni diffusé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sans l'accord préalable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de Sorbonne Université.</a:t>
            </a:r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" name="Image 4" descr=""/>
          <p:cNvPicPr/>
          <p:nvPr/>
        </p:nvPicPr>
        <p:blipFill>
          <a:blip r:embed="rId3"/>
          <a:stretch/>
        </p:blipFill>
        <p:spPr>
          <a:xfrm>
            <a:off x="7125840" y="4762080"/>
            <a:ext cx="1874160" cy="75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4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55F110C1-2A0B-4A25-B221-B554751433C5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78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ftr" idx="8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chemeClr val="accent1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chemeClr val="accent1"/>
                </a:solidFill>
                <a:uFillTx/>
                <a:latin typeface="Arial"/>
              </a:rPr>
              <a:t>&lt;footer&gt;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3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66381E1A-70D9-4F64-B00E-95B6006FF1CD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85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ftr" idx="9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chemeClr val="accent1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chemeClr val="accent1"/>
                </a:solidFill>
                <a:uFillTx/>
                <a:latin typeface="Arial"/>
              </a:rPr>
              <a:t>&lt;footer&gt;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3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CDFB4DD8-A986-410D-A703-B808F7297226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94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ftr" idx="10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chemeClr val="accent1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chemeClr val="accent1"/>
                </a:solidFill>
                <a:uFillTx/>
                <a:latin typeface="Arial"/>
              </a:rPr>
              <a:t> 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3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5BAAC7C7-69D0-4F40-813F-F8AE0FDE4AEF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99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0" name="PlaceHolder 1"/>
          <p:cNvSpPr>
            <a:spLocks noGrp="1"/>
          </p:cNvSpPr>
          <p:nvPr>
            <p:ph type="ftr" idx="11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chemeClr val="accent1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chemeClr val="accent1"/>
                </a:solidFill>
                <a:uFillTx/>
                <a:latin typeface="Arial"/>
              </a:rPr>
              <a:t> 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3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AA42ADF8-1BCF-436A-AED7-46F8D535F1EA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02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ftr" idx="12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chemeClr val="accent1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chemeClr val="accent1"/>
                </a:solidFill>
                <a:uFillTx/>
                <a:latin typeface="Arial"/>
              </a:rPr>
              <a:t>&lt;footer&gt;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3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660DEAA6-E5ED-463F-A440-A3C8A1419A89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13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4" name="ZoneTexte 6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54F9F11B-57E1-4B4A-AFA7-C0606AA40BA6}" type="slidenum"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15" name="Image 8" descr=""/>
          <p:cNvPicPr/>
          <p:nvPr/>
        </p:nvPicPr>
        <p:blipFill>
          <a:blip r:embed="rId3"/>
          <a:stretch/>
        </p:blipFill>
        <p:spPr>
          <a:xfrm>
            <a:off x="234000" y="2421360"/>
            <a:ext cx="891360" cy="357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ftr" idx="13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</a:rPr>
              <a:t>&lt;footer&gt;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4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C7129D02-1004-4D99-BEFE-3B5879681A4E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26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7" name="ZoneTexte 6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80FE2CBA-FAAB-401F-B422-5744A9A4B22A}" type="slidenum"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28" name="Image 8" descr=""/>
          <p:cNvPicPr/>
          <p:nvPr/>
        </p:nvPicPr>
        <p:blipFill>
          <a:blip r:embed="rId3"/>
          <a:stretch/>
        </p:blipFill>
        <p:spPr>
          <a:xfrm>
            <a:off x="234000" y="2421360"/>
            <a:ext cx="891360" cy="357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 type="ftr" idx="14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</a:rPr>
              <a:t>&lt;footer&gt;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4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7AC7FC59-30CB-44DA-93CA-010D46419C64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39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0" name="ZoneTexte 6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024AF03E-45BD-4AE8-99D3-AB4F18565E5B}" type="slidenum"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41" name="Image 8" descr=""/>
          <p:cNvPicPr/>
          <p:nvPr/>
        </p:nvPicPr>
        <p:blipFill>
          <a:blip r:embed="rId3"/>
          <a:stretch/>
        </p:blipFill>
        <p:spPr>
          <a:xfrm>
            <a:off x="234000" y="2421360"/>
            <a:ext cx="891360" cy="357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6" name="PlaceHolder 5"/>
          <p:cNvSpPr>
            <a:spLocks noGrp="1"/>
          </p:cNvSpPr>
          <p:nvPr>
            <p:ph type="ftr" idx="15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</a:rPr>
              <a:t>&lt;footer&gt;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4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66EAF4B5-AD55-48F5-B037-ACEA97A8982C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52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3" name="ZoneTexte 6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61D84D83-9B54-4590-B1DE-26A7A8ACF983}" type="slidenum"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54" name="Image 8" descr=""/>
          <p:cNvPicPr/>
          <p:nvPr/>
        </p:nvPicPr>
        <p:blipFill>
          <a:blip r:embed="rId3"/>
          <a:stretch/>
        </p:blipFill>
        <p:spPr>
          <a:xfrm>
            <a:off x="234000" y="2421360"/>
            <a:ext cx="891360" cy="357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ftr" idx="16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</a:rPr>
              <a:t>&lt;footer&gt;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4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D5C83490-C662-43A4-A339-C98F0580F11D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63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4" name="ZoneTexte 6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9A95CB81-A960-44E3-8B21-2847F485BD76}" type="slidenum"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65" name="Image 8" descr=""/>
          <p:cNvPicPr/>
          <p:nvPr/>
        </p:nvPicPr>
        <p:blipFill>
          <a:blip r:embed="rId3"/>
          <a:stretch/>
        </p:blipFill>
        <p:spPr>
          <a:xfrm>
            <a:off x="234000" y="2421360"/>
            <a:ext cx="891360" cy="357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1" name="PlaceHolder 6"/>
          <p:cNvSpPr>
            <a:spLocks noGrp="1"/>
          </p:cNvSpPr>
          <p:nvPr>
            <p:ph type="ftr" idx="17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</a:rPr>
              <a:t>&lt;footer&gt;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F19E238C-F1C9-4623-BC22-4E6BBD0138D2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5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" name="ZoneTexte 5"/>
          <p:cNvSpPr/>
          <p:nvPr/>
        </p:nvSpPr>
        <p:spPr>
          <a:xfrm>
            <a:off x="7125840" y="6022800"/>
            <a:ext cx="1874160" cy="53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Document confidentiel –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ne peut être reproduit ni diffusé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sans l'accord préalable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de Sorbonne Université.</a:t>
            </a:r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7" name="Image 4" descr=""/>
          <p:cNvPicPr/>
          <p:nvPr/>
        </p:nvPicPr>
        <p:blipFill>
          <a:blip r:embed="rId3"/>
          <a:stretch/>
        </p:blipFill>
        <p:spPr>
          <a:xfrm>
            <a:off x="7125840" y="4762080"/>
            <a:ext cx="1874160" cy="75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4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8EF457F7-440A-4FE6-8C43-42DB02525580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78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9" name="ZoneTexte 6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56D972F4-9625-4167-94E5-97D9EFAF0F54}" type="slidenum"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80" name="Image 8" descr=""/>
          <p:cNvPicPr/>
          <p:nvPr/>
        </p:nvPicPr>
        <p:blipFill>
          <a:blip r:embed="rId3"/>
          <a:stretch/>
        </p:blipFill>
        <p:spPr>
          <a:xfrm>
            <a:off x="234000" y="2421360"/>
            <a:ext cx="891360" cy="357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8" name="PlaceHolder 8"/>
          <p:cNvSpPr>
            <a:spLocks noGrp="1"/>
          </p:cNvSpPr>
          <p:nvPr>
            <p:ph type="ftr" idx="18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</a:rPr>
              <a:t>&lt;footer&gt;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4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749996CE-54BD-42C8-9D2E-2A8BD35F3501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90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1" name="ZoneTexte 6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39E13DB2-8E72-433D-8AF8-AA829E5BEAC4}" type="slidenum"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92" name="Image 8" descr=""/>
          <p:cNvPicPr/>
          <p:nvPr/>
        </p:nvPicPr>
        <p:blipFill>
          <a:blip r:embed="rId3"/>
          <a:stretch/>
        </p:blipFill>
        <p:spPr>
          <a:xfrm>
            <a:off x="234000" y="2421360"/>
            <a:ext cx="891360" cy="357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3" name="PlaceHolder 1"/>
          <p:cNvSpPr>
            <a:spLocks noGrp="1"/>
          </p:cNvSpPr>
          <p:nvPr>
            <p:ph type="ftr" idx="19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4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0190207E-400C-4030-88EC-101C07D0E371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97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8" name="ZoneTexte 6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E2EE8BA3-BA1C-465F-BECC-D9A406FCEAFB}" type="slidenum"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99" name="Image 8" descr=""/>
          <p:cNvPicPr/>
          <p:nvPr/>
        </p:nvPicPr>
        <p:blipFill>
          <a:blip r:embed="rId3"/>
          <a:stretch/>
        </p:blipFill>
        <p:spPr>
          <a:xfrm>
            <a:off x="234000" y="2421360"/>
            <a:ext cx="891360" cy="357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ftr" idx="20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4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F22DE48F-ABD3-433A-BA34-A8CCE01CBECE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05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6" name="ZoneTexte 6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EC4F93CF-2A5B-45A7-AFFD-A5FD45527366}" type="slidenum"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07" name="Image 8" descr=""/>
          <p:cNvPicPr/>
          <p:nvPr/>
        </p:nvPicPr>
        <p:blipFill>
          <a:blip r:embed="rId3"/>
          <a:stretch/>
        </p:blipFill>
        <p:spPr>
          <a:xfrm>
            <a:off x="234000" y="2421360"/>
            <a:ext cx="891360" cy="357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ftr" idx="21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</a:rPr>
              <a:t>&lt;footer&gt;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4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612A6890-762F-41ED-A715-D72B1250DD45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14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5" name="ZoneTexte 6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09A43505-9B7F-4630-8E45-7E6DC9ABDF65}" type="slidenum"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16" name="Image 8" descr=""/>
          <p:cNvPicPr/>
          <p:nvPr/>
        </p:nvPicPr>
        <p:blipFill>
          <a:blip r:embed="rId3"/>
          <a:stretch/>
        </p:blipFill>
        <p:spPr>
          <a:xfrm>
            <a:off x="234000" y="2421360"/>
            <a:ext cx="891360" cy="357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 type="ftr" idx="22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</a:rPr>
              <a:t>&lt;footer&gt;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4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D8EF9DDB-C97E-430B-930F-22FC755DD8A1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25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6" name="ZoneTexte 6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3BB99A9D-D5A4-4D0D-89E9-7ACBF0C1A1F2}" type="slidenum"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27" name="Image 8" descr=""/>
          <p:cNvPicPr/>
          <p:nvPr/>
        </p:nvPicPr>
        <p:blipFill>
          <a:blip r:embed="rId3"/>
          <a:stretch/>
        </p:blipFill>
        <p:spPr>
          <a:xfrm>
            <a:off x="234000" y="2421360"/>
            <a:ext cx="891360" cy="357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ftr" idx="23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4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751765F3-F1D4-4B69-805F-695FB202A788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32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3" name="ZoneTexte 6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87A8E1B6-2D34-476A-A55F-3DC4100EDB68}" type="slidenum"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34" name="Image 8" descr=""/>
          <p:cNvPicPr/>
          <p:nvPr/>
        </p:nvPicPr>
        <p:blipFill>
          <a:blip r:embed="rId3"/>
          <a:stretch/>
        </p:blipFill>
        <p:spPr>
          <a:xfrm>
            <a:off x="234000" y="2421360"/>
            <a:ext cx="891360" cy="357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5" name="PlaceHolder 1"/>
          <p:cNvSpPr>
            <a:spLocks noGrp="1"/>
          </p:cNvSpPr>
          <p:nvPr>
            <p:ph type="ftr" idx="24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</a:rPr>
              <a:t> 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4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F1791DD8-160A-4966-8DE2-C7014ECA01CF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37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 type="ftr" idx="25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chemeClr val="accent1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chemeClr val="accent1"/>
                </a:solidFill>
                <a:uFillTx/>
                <a:latin typeface="Arial"/>
              </a:rPr>
              <a:t>&lt;footer&gt;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3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5BD4BF4D-B8A9-4A19-B2DA-895C3ED7D303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48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3" name="PlaceHolder 5"/>
          <p:cNvSpPr>
            <a:spLocks noGrp="1"/>
          </p:cNvSpPr>
          <p:nvPr>
            <p:ph type="ftr" idx="26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chemeClr val="accent1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chemeClr val="accent1"/>
                </a:solidFill>
                <a:uFillTx/>
                <a:latin typeface="Arial"/>
              </a:rPr>
              <a:t>&lt;footer&gt;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3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61E6AD33-1D04-4441-A067-2E9BFAC5B9D6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59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 type="ftr" idx="27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chemeClr val="accent1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chemeClr val="accent1"/>
                </a:solidFill>
                <a:uFillTx/>
                <a:latin typeface="Arial"/>
              </a:rPr>
              <a:t>&lt;footer&gt;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1093BEF7-15DA-4EDF-9F95-3779DAC6ABB4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7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" name="ZoneTexte 5"/>
          <p:cNvSpPr/>
          <p:nvPr/>
        </p:nvSpPr>
        <p:spPr>
          <a:xfrm>
            <a:off x="7125840" y="6022800"/>
            <a:ext cx="1874160" cy="53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Document confidentiel –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ne peut être reproduit ni diffusé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sans l'accord préalable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de Sorbonne Université.</a:t>
            </a:r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9" name="Image 4" descr=""/>
          <p:cNvPicPr/>
          <p:nvPr/>
        </p:nvPicPr>
        <p:blipFill>
          <a:blip r:embed="rId3"/>
          <a:stretch/>
        </p:blipFill>
        <p:spPr>
          <a:xfrm>
            <a:off x="7125840" y="4762080"/>
            <a:ext cx="1874160" cy="75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4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236F88BA-F4A2-4DB6-A312-5B1984891119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68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4" name="PlaceHolder 6"/>
          <p:cNvSpPr>
            <a:spLocks noGrp="1"/>
          </p:cNvSpPr>
          <p:nvPr>
            <p:ph type="ftr" idx="28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chemeClr val="accent1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chemeClr val="accent1"/>
                </a:solidFill>
                <a:uFillTx/>
                <a:latin typeface="Arial"/>
              </a:rPr>
              <a:t>&lt;footer&gt;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3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F205CC8E-088C-46DA-94B2-5F1F3F9C6246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81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9" name="PlaceHolder 8"/>
          <p:cNvSpPr>
            <a:spLocks noGrp="1"/>
          </p:cNvSpPr>
          <p:nvPr>
            <p:ph type="ftr" idx="29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chemeClr val="accent1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chemeClr val="accent1"/>
                </a:solidFill>
                <a:uFillTx/>
                <a:latin typeface="Arial"/>
              </a:rPr>
              <a:t>&lt;footer&gt;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3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517B4D07-DAA2-4926-B180-A98D7F4C904E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91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2" name="PlaceHolder 1"/>
          <p:cNvSpPr>
            <a:spLocks noGrp="1"/>
          </p:cNvSpPr>
          <p:nvPr>
            <p:ph type="ftr" idx="30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chemeClr val="accent1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chemeClr val="accent1"/>
                </a:solidFill>
                <a:uFillTx/>
                <a:latin typeface="Arial"/>
              </a:rPr>
              <a:t> 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3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95F61BC5-35A2-423B-B633-E0B10F945FBD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96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ftr" idx="31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chemeClr val="accent1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chemeClr val="accent1"/>
                </a:solidFill>
                <a:uFillTx/>
                <a:latin typeface="Arial"/>
              </a:rPr>
              <a:t> 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3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188C23C0-EC52-4803-BA13-840D22C28255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02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ftr" idx="32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chemeClr val="accent1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chemeClr val="accent1"/>
                </a:solidFill>
                <a:uFillTx/>
                <a:latin typeface="Arial"/>
              </a:rPr>
              <a:t>&lt;footer&gt;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3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482FF925-0AC2-43B1-97A6-A3E4843371B8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09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3" name="PlaceHolder 4"/>
          <p:cNvSpPr>
            <a:spLocks noGrp="1"/>
          </p:cNvSpPr>
          <p:nvPr>
            <p:ph type="ftr" idx="33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chemeClr val="accent1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chemeClr val="accent1"/>
                </a:solidFill>
                <a:uFillTx/>
                <a:latin typeface="Arial"/>
              </a:rPr>
              <a:t>&lt;footer&gt;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3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D2551A84-3AD7-484E-B3C0-93169807EE87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18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ftr" idx="34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chemeClr val="accent1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chemeClr val="accent1"/>
                </a:solidFill>
                <a:uFillTx/>
                <a:latin typeface="Arial"/>
              </a:rPr>
              <a:t> 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3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184D3B83-3B85-4CC9-A17D-C3CD233D3A73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23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4" name="PlaceHolder 1"/>
          <p:cNvSpPr>
            <a:spLocks noGrp="1"/>
          </p:cNvSpPr>
          <p:nvPr>
            <p:ph type="ftr" idx="35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chemeClr val="accent1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chemeClr val="accent1"/>
                </a:solidFill>
                <a:uFillTx/>
                <a:latin typeface="Arial"/>
              </a:rPr>
              <a:t> 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3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BC284E11-205A-4D26-B6B8-E3308CBF349C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26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1" name="PlaceHolder 5"/>
          <p:cNvSpPr>
            <a:spLocks noGrp="1"/>
          </p:cNvSpPr>
          <p:nvPr>
            <p:ph type="ftr" idx="36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chemeClr val="accent1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chemeClr val="accent1"/>
                </a:solidFill>
                <a:uFillTx/>
                <a:latin typeface="Arial"/>
              </a:rPr>
              <a:t>&lt;footer&gt;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3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C062449C-18D4-44BB-BC90-796C9E68B46F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37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C782D125-31DB-4211-816A-B05F78BD682D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7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" name="ZoneTexte 5"/>
          <p:cNvSpPr/>
          <p:nvPr/>
        </p:nvSpPr>
        <p:spPr>
          <a:xfrm>
            <a:off x="7125840" y="6022800"/>
            <a:ext cx="1874160" cy="53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Document confidentiel –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ne peut être reproduit ni diffusé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sans l'accord préalable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de Sorbonne Université.</a:t>
            </a:r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9" name="Image 4" descr=""/>
          <p:cNvPicPr/>
          <p:nvPr/>
        </p:nvPicPr>
        <p:blipFill>
          <a:blip r:embed="rId3"/>
          <a:stretch/>
        </p:blipFill>
        <p:spPr>
          <a:xfrm>
            <a:off x="7125840" y="4762080"/>
            <a:ext cx="1874160" cy="75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4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9D3F7C72-AC9F-435B-BCE3-CBD0C6942F1A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47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3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ADC34359-FD0C-456E-A35A-ED443832D585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57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3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80567B03-366A-47B2-ACDD-BEE8E96F80EF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65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3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688C868F-DCC8-4FE0-A819-2DB02F5C0229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77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3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7AB6078D-B167-4CBE-95A7-6D46530A3D4D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86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3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96BD18E5-23AF-4DED-B7A1-FD91618DCB35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90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3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EC03339C-E7CA-4113-8DC0-55638121E58A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95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3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EC8D230E-B29C-4B1E-819A-97E7F40B56E7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01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3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69BD9F73-90BD-4D7D-B2DB-CF6124467036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09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3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7C05DBB2-464B-4FCE-8DDF-3B1CE75EC38F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13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D72F0F6E-1F0B-43D3-99AE-065C27FEF0D9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1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2" name="ZoneTexte 5"/>
          <p:cNvSpPr/>
          <p:nvPr/>
        </p:nvSpPr>
        <p:spPr>
          <a:xfrm>
            <a:off x="7125840" y="6022800"/>
            <a:ext cx="1874160" cy="53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Document confidentiel –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ne peut être reproduit ni diffusé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sans l'accord préalable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de Sorbonne Université.</a:t>
            </a:r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3" name="Image 4" descr=""/>
          <p:cNvPicPr/>
          <p:nvPr/>
        </p:nvPicPr>
        <p:blipFill>
          <a:blip r:embed="rId3"/>
          <a:stretch/>
        </p:blipFill>
        <p:spPr>
          <a:xfrm>
            <a:off x="7125840" y="4762080"/>
            <a:ext cx="1874160" cy="75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4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ZoneTexte 7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08EC01ED-40F7-48B0-BAB6-9B64B33F96D1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15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3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E5B7196E-A1A3-47C7-8800-86B29DE8E343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25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3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9AFBD2BD-14B1-49CD-A003-DF7CA932631C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35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3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729C5990-EF5F-4FFF-AF2D-D63E19955150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45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3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887F8B9B-A31A-4FC6-B914-18A707FE774D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53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3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FAA8043A-91C8-444B-AD2C-12B85B9EC473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65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3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5DB155C1-C02F-4366-9775-862CE4C2E778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74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3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58115957-183E-4445-9162-04513EE74DDD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78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3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FA5A8275-C2CC-4871-8BF7-A87DC70CF37F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83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3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C2C93154-9FE3-4324-ADC9-55AA620AB65F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89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23A54DD3-9949-457D-90FD-3E29935A078F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2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" name="ZoneTexte 5"/>
          <p:cNvSpPr/>
          <p:nvPr/>
        </p:nvSpPr>
        <p:spPr>
          <a:xfrm>
            <a:off x="7125840" y="6022800"/>
            <a:ext cx="1874160" cy="53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Document confidentiel –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ne peut être reproduit ni diffusé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sans l'accord préalable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de Sorbonne Université.</a:t>
            </a:r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4" name="Image 4" descr=""/>
          <p:cNvPicPr/>
          <p:nvPr/>
        </p:nvPicPr>
        <p:blipFill>
          <a:blip r:embed="rId3"/>
          <a:stretch/>
        </p:blipFill>
        <p:spPr>
          <a:xfrm>
            <a:off x="7125840" y="4762080"/>
            <a:ext cx="1874160" cy="75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4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06CF0057-D36E-4CC4-A4A6-7A216C9656C6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97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3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7E13899D-2F3F-4D4F-BCB1-EC6ACCE712D1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01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3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CE0893CC-C7BA-4A8F-8EA7-E6060EB3D769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03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3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6" name="PlaceHolder 5"/>
          <p:cNvSpPr>
            <a:spLocks noGrp="1"/>
          </p:cNvSpPr>
          <p:nvPr>
            <p:ph type="ftr" idx="37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17" name="PlaceHolder 6"/>
          <p:cNvSpPr>
            <a:spLocks noGrp="1"/>
          </p:cNvSpPr>
          <p:nvPr>
            <p:ph type="sldNum" idx="38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rgbClr val="787878"/>
                </a:solidFill>
                <a:uFillTx/>
                <a:latin typeface="Apto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0CAA45F-D704-4AB8-B2C0-9AE7628DDA7D}" type="slidenum">
              <a:rPr b="0" lang="fr-FR" sz="1200" strike="noStrike" u="none">
                <a:solidFill>
                  <a:srgbClr val="787878"/>
                </a:solidFill>
                <a:uFillTx/>
                <a:latin typeface="Aptos"/>
              </a:rPr>
              <a:t>&lt;number&gt;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18" name="PlaceHolder 7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6" name="PlaceHolder 4"/>
          <p:cNvSpPr>
            <a:spLocks noGrp="1"/>
          </p:cNvSpPr>
          <p:nvPr>
            <p:ph type="ftr" idx="40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27" name="PlaceHolder 5"/>
          <p:cNvSpPr>
            <a:spLocks noGrp="1"/>
          </p:cNvSpPr>
          <p:nvPr>
            <p:ph type="sldNum" idx="41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rgbClr val="787878"/>
                </a:solidFill>
                <a:uFillTx/>
                <a:latin typeface="Apto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A84CD68-4EC3-4003-B59B-8A10BAC76A9D}" type="slidenum">
              <a:rPr b="0" lang="fr-FR" sz="1200" strike="noStrike" u="none">
                <a:solidFill>
                  <a:srgbClr val="787878"/>
                </a:solidFill>
                <a:uFillTx/>
                <a:latin typeface="Aptos"/>
              </a:rPr>
              <a:t>&lt;number&gt;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28" name="PlaceHolder 6"/>
          <p:cNvSpPr>
            <a:spLocks noGrp="1"/>
          </p:cNvSpPr>
          <p:nvPr>
            <p:ph type="dt" idx="42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7" name="PlaceHolder 6"/>
          <p:cNvSpPr>
            <a:spLocks noGrp="1"/>
          </p:cNvSpPr>
          <p:nvPr>
            <p:ph type="ftr" idx="43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38" name="PlaceHolder 7"/>
          <p:cNvSpPr>
            <a:spLocks noGrp="1"/>
          </p:cNvSpPr>
          <p:nvPr>
            <p:ph type="sldNum" idx="44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rgbClr val="787878"/>
                </a:solidFill>
                <a:uFillTx/>
                <a:latin typeface="Apto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16DB996-C8C0-4848-BC2C-0A4664FC0DB0}" type="slidenum">
              <a:rPr b="0" lang="fr-FR" sz="1200" strike="noStrike" u="none">
                <a:solidFill>
                  <a:srgbClr val="787878"/>
                </a:solidFill>
                <a:uFillTx/>
                <a:latin typeface="Aptos"/>
              </a:rPr>
              <a:t>&lt;number&gt;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39" name="PlaceHolder 8"/>
          <p:cNvSpPr>
            <a:spLocks noGrp="1"/>
          </p:cNvSpPr>
          <p:nvPr>
            <p:ph type="dt" idx="45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2" name="PlaceHolder 8"/>
          <p:cNvSpPr>
            <a:spLocks noGrp="1"/>
          </p:cNvSpPr>
          <p:nvPr>
            <p:ph type="ftr" idx="46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53" name="PlaceHolder 9"/>
          <p:cNvSpPr>
            <a:spLocks noGrp="1"/>
          </p:cNvSpPr>
          <p:nvPr>
            <p:ph type="sldNum" idx="47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rgbClr val="787878"/>
                </a:solidFill>
                <a:uFillTx/>
                <a:latin typeface="Apto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15E3DF1-7B67-4C45-BAE0-3AAE57429050}" type="slidenum">
              <a:rPr b="0" lang="fr-FR" sz="1200" strike="noStrike" u="none">
                <a:solidFill>
                  <a:srgbClr val="787878"/>
                </a:solidFill>
                <a:uFillTx/>
                <a:latin typeface="Aptos"/>
              </a:rPr>
              <a:t>&lt;number&gt;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54" name="PlaceHolder 10"/>
          <p:cNvSpPr>
            <a:spLocks noGrp="1"/>
          </p:cNvSpPr>
          <p:nvPr>
            <p:ph type="dt" idx="48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PlaceHolder 1"/>
          <p:cNvSpPr>
            <a:spLocks noGrp="1"/>
          </p:cNvSpPr>
          <p:nvPr>
            <p:ph type="ftr" idx="49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56" name="PlaceHolder 2"/>
          <p:cNvSpPr>
            <a:spLocks noGrp="1"/>
          </p:cNvSpPr>
          <p:nvPr>
            <p:ph type="sldNum" idx="50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rgbClr val="787878"/>
                </a:solidFill>
                <a:uFillTx/>
                <a:latin typeface="Apto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26A3632-1685-4198-BCA4-FB67D1913938}" type="slidenum">
              <a:rPr b="0" lang="fr-FR" sz="1200" strike="noStrike" u="none">
                <a:solidFill>
                  <a:srgbClr val="787878"/>
                </a:solidFill>
                <a:uFillTx/>
                <a:latin typeface="Aptos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57" name="PlaceHolder 3"/>
          <p:cNvSpPr>
            <a:spLocks noGrp="1"/>
          </p:cNvSpPr>
          <p:nvPr>
            <p:ph type="dt" idx="51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5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1" name="PlaceHolder 2"/>
          <p:cNvSpPr>
            <a:spLocks noGrp="1"/>
          </p:cNvSpPr>
          <p:nvPr>
            <p:ph type="ftr" idx="52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62" name="PlaceHolder 3"/>
          <p:cNvSpPr>
            <a:spLocks noGrp="1"/>
          </p:cNvSpPr>
          <p:nvPr>
            <p:ph type="sldNum" idx="53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rgbClr val="787878"/>
                </a:solidFill>
                <a:uFillTx/>
                <a:latin typeface="Apto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88ECD81-375F-490A-B769-F6ADC860E902}" type="slidenum">
              <a:rPr b="0" lang="fr-FR" sz="1200" strike="noStrike" u="none">
                <a:solidFill>
                  <a:srgbClr val="787878"/>
                </a:solidFill>
                <a:uFillTx/>
                <a:latin typeface="Aptos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63" name="PlaceHolder 4"/>
          <p:cNvSpPr>
            <a:spLocks noGrp="1"/>
          </p:cNvSpPr>
          <p:nvPr>
            <p:ph type="dt" idx="54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8" name="PlaceHolder 3"/>
          <p:cNvSpPr>
            <a:spLocks noGrp="1"/>
          </p:cNvSpPr>
          <p:nvPr>
            <p:ph type="ftr" idx="55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69" name="PlaceHolder 4"/>
          <p:cNvSpPr>
            <a:spLocks noGrp="1"/>
          </p:cNvSpPr>
          <p:nvPr>
            <p:ph type="sldNum" idx="56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rgbClr val="787878"/>
                </a:solidFill>
                <a:uFillTx/>
                <a:latin typeface="Apto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C539E3E-31DE-4995-A895-C77F8923A7B5}" type="slidenum">
              <a:rPr b="0" lang="fr-FR" sz="1200" strike="noStrike" u="none">
                <a:solidFill>
                  <a:srgbClr val="787878"/>
                </a:solidFill>
                <a:uFillTx/>
                <a:latin typeface="Aptos"/>
              </a:rPr>
              <a:t>&lt;number&gt;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70" name="PlaceHolder 5"/>
          <p:cNvSpPr>
            <a:spLocks noGrp="1"/>
          </p:cNvSpPr>
          <p:nvPr>
            <p:ph type="dt" idx="57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CB5F92D3-3FDC-4D8D-84C9-D19B02ED05D2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8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ZoneTexte 5"/>
          <p:cNvSpPr/>
          <p:nvPr/>
        </p:nvSpPr>
        <p:spPr>
          <a:xfrm>
            <a:off x="7125840" y="6022800"/>
            <a:ext cx="1874160" cy="53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Document confidentiel –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ne peut être reproduit ni diffusé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sans l'accord préalable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de Sorbonne Université.</a:t>
            </a:r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0" name="Image 4" descr=""/>
          <p:cNvPicPr/>
          <p:nvPr/>
        </p:nvPicPr>
        <p:blipFill>
          <a:blip r:embed="rId3"/>
          <a:stretch/>
        </p:blipFill>
        <p:spPr>
          <a:xfrm>
            <a:off x="7125840" y="4762080"/>
            <a:ext cx="1874160" cy="75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4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6" name="PlaceHolder 4"/>
          <p:cNvSpPr>
            <a:spLocks noGrp="1"/>
          </p:cNvSpPr>
          <p:nvPr>
            <p:ph type="ftr" idx="58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77" name="PlaceHolder 5"/>
          <p:cNvSpPr>
            <a:spLocks noGrp="1"/>
          </p:cNvSpPr>
          <p:nvPr>
            <p:ph type="sldNum" idx="59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rgbClr val="787878"/>
                </a:solidFill>
                <a:uFillTx/>
                <a:latin typeface="Apto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D6671B6-C8DF-4772-A459-6058410D40A1}" type="slidenum">
              <a:rPr b="0" lang="fr-FR" sz="1200" strike="noStrike" u="none">
                <a:solidFill>
                  <a:srgbClr val="787878"/>
                </a:solidFill>
                <a:uFillTx/>
                <a:latin typeface="Aptos"/>
              </a:rPr>
              <a:t>&lt;number&gt;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78" name="PlaceHolder 6"/>
          <p:cNvSpPr>
            <a:spLocks noGrp="1"/>
          </p:cNvSpPr>
          <p:nvPr>
            <p:ph type="dt" idx="60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3" name="PlaceHolder 2"/>
          <p:cNvSpPr>
            <a:spLocks noGrp="1"/>
          </p:cNvSpPr>
          <p:nvPr>
            <p:ph type="ftr" idx="61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84" name="PlaceHolder 3"/>
          <p:cNvSpPr>
            <a:spLocks noGrp="1"/>
          </p:cNvSpPr>
          <p:nvPr>
            <p:ph type="sldNum" idx="62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rgbClr val="787878"/>
                </a:solidFill>
                <a:uFillTx/>
                <a:latin typeface="Apto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1B17B7C-3392-4CD6-84C8-0653838FEB08}" type="slidenum">
              <a:rPr b="0" lang="fr-FR" sz="1200" strike="noStrike" u="none">
                <a:solidFill>
                  <a:srgbClr val="787878"/>
                </a:solidFill>
                <a:uFillTx/>
                <a:latin typeface="Aptos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85" name="PlaceHolder 4"/>
          <p:cNvSpPr>
            <a:spLocks noGrp="1"/>
          </p:cNvSpPr>
          <p:nvPr>
            <p:ph type="dt" idx="63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PlaceHolder 1"/>
          <p:cNvSpPr>
            <a:spLocks noGrp="1"/>
          </p:cNvSpPr>
          <p:nvPr>
            <p:ph type="ftr" idx="64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88" name="PlaceHolder 2"/>
          <p:cNvSpPr>
            <a:spLocks noGrp="1"/>
          </p:cNvSpPr>
          <p:nvPr>
            <p:ph type="sldNum" idx="65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rgbClr val="787878"/>
                </a:solidFill>
                <a:uFillTx/>
                <a:latin typeface="Apto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8D1F124-B9DC-486B-AED5-3D6795B6634F}" type="slidenum">
              <a:rPr b="0" lang="fr-FR" sz="1200" strike="noStrike" u="none">
                <a:solidFill>
                  <a:srgbClr val="787878"/>
                </a:solidFill>
                <a:uFillTx/>
                <a:latin typeface="Aptos"/>
              </a:rPr>
              <a:t>1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89" name="PlaceHolder 3"/>
          <p:cNvSpPr>
            <a:spLocks noGrp="1"/>
          </p:cNvSpPr>
          <p:nvPr>
            <p:ph type="dt" idx="66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4" name="PlaceHolder 5"/>
          <p:cNvSpPr>
            <a:spLocks noGrp="1"/>
          </p:cNvSpPr>
          <p:nvPr>
            <p:ph type="ftr" idx="67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95" name="PlaceHolder 6"/>
          <p:cNvSpPr>
            <a:spLocks noGrp="1"/>
          </p:cNvSpPr>
          <p:nvPr>
            <p:ph type="sldNum" idx="68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rgbClr val="787878"/>
                </a:solidFill>
                <a:uFillTx/>
                <a:latin typeface="Apto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F158AF8-85D2-467A-BD91-F83133AC4E1F}" type="slidenum">
              <a:rPr b="0" lang="fr-FR" sz="1200" strike="noStrike" u="none">
                <a:solidFill>
                  <a:srgbClr val="787878"/>
                </a:solidFill>
                <a:uFillTx/>
                <a:latin typeface="Aptos"/>
              </a:rPr>
              <a:t>&lt;number&gt;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96" name="PlaceHolder 7"/>
          <p:cNvSpPr>
            <a:spLocks noGrp="1"/>
          </p:cNvSpPr>
          <p:nvPr>
            <p:ph type="dt" idx="69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5" name="PlaceHolder 5"/>
          <p:cNvSpPr>
            <a:spLocks noGrp="1"/>
          </p:cNvSpPr>
          <p:nvPr>
            <p:ph type="ftr" idx="70"/>
          </p:nvPr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06" name="PlaceHolder 6"/>
          <p:cNvSpPr>
            <a:spLocks noGrp="1"/>
          </p:cNvSpPr>
          <p:nvPr>
            <p:ph type="sldNum" idx="71"/>
          </p:nvPr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fr-FR" sz="1200" strike="noStrike" u="none">
                <a:solidFill>
                  <a:srgbClr val="787878"/>
                </a:solidFill>
                <a:uFillTx/>
                <a:latin typeface="Apto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7656033-1B40-42DF-AA32-D6D9FA36D1F8}" type="slidenum">
              <a:rPr b="0" lang="fr-FR" sz="1200" strike="noStrike" u="none">
                <a:solidFill>
                  <a:srgbClr val="787878"/>
                </a:solidFill>
                <a:uFillTx/>
                <a:latin typeface="Aptos"/>
              </a:rPr>
              <a:t>&lt;number&gt;</a:t>
            </a:fld>
            <a:endParaRPr b="0" lang="fr-FR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07" name="PlaceHolder 7"/>
          <p:cNvSpPr>
            <a:spLocks noGrp="1"/>
          </p:cNvSpPr>
          <p:nvPr>
            <p:ph type="dt" idx="72"/>
          </p:nvPr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fr-FR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fr-FR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CEADF55B-4132-4BDD-8C83-B5444E836B25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13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4" name="ZoneTexte 6">
            <a:hlinkClick r:id="rId3"/>
          </p:cNvPr>
          <p:cNvSpPr/>
          <p:nvPr/>
        </p:nvSpPr>
        <p:spPr>
          <a:xfrm>
            <a:off x="5163480" y="6602400"/>
            <a:ext cx="1467720" cy="12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fr-FR" sz="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SORBONNE-UNIVERSITE.FR</a:t>
            </a:r>
            <a:endParaRPr b="0" lang="fr-FR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15" name="Image 4" descr=""/>
          <p:cNvPicPr/>
          <p:nvPr/>
        </p:nvPicPr>
        <p:blipFill>
          <a:blip r:embed="rId4"/>
          <a:stretch/>
        </p:blipFill>
        <p:spPr>
          <a:xfrm>
            <a:off x="5159880" y="3214080"/>
            <a:ext cx="2053080" cy="82404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5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0D981FA2-2CA5-462D-A5AA-874A14F8D179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17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8" name="ZoneTexte 6">
            <a:hlinkClick r:id="rId3"/>
          </p:cNvPr>
          <p:cNvSpPr/>
          <p:nvPr/>
        </p:nvSpPr>
        <p:spPr>
          <a:xfrm>
            <a:off x="5163480" y="6602400"/>
            <a:ext cx="1467720" cy="12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fr-FR" sz="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SORBONNE-UNIVERSITE.FR</a:t>
            </a:r>
            <a:endParaRPr b="0" lang="fr-FR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19" name="Image 4" descr=""/>
          <p:cNvPicPr/>
          <p:nvPr/>
        </p:nvPicPr>
        <p:blipFill>
          <a:blip r:embed="rId4"/>
          <a:stretch/>
        </p:blipFill>
        <p:spPr>
          <a:xfrm>
            <a:off x="5159880" y="3214080"/>
            <a:ext cx="2053080" cy="82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5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20FBD2E3-F45F-49BA-8408-A49E95CABF25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29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0" name="ZoneTexte 6">
            <a:hlinkClick r:id="rId3"/>
          </p:cNvPr>
          <p:cNvSpPr/>
          <p:nvPr/>
        </p:nvSpPr>
        <p:spPr>
          <a:xfrm>
            <a:off x="5163480" y="6602400"/>
            <a:ext cx="1467720" cy="12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fr-FR" sz="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SORBONNE-UNIVERSITE.FR</a:t>
            </a:r>
            <a:endParaRPr b="0" lang="fr-FR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31" name="Image 4" descr=""/>
          <p:cNvPicPr/>
          <p:nvPr/>
        </p:nvPicPr>
        <p:blipFill>
          <a:blip r:embed="rId4"/>
          <a:stretch/>
        </p:blipFill>
        <p:spPr>
          <a:xfrm>
            <a:off x="5159880" y="3214080"/>
            <a:ext cx="2053080" cy="82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3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5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45DFF241-6C0A-46BF-A0A5-4658378710F6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41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2" name="ZoneTexte 6">
            <a:hlinkClick r:id="rId3"/>
          </p:cNvPr>
          <p:cNvSpPr/>
          <p:nvPr/>
        </p:nvSpPr>
        <p:spPr>
          <a:xfrm>
            <a:off x="5163480" y="6602400"/>
            <a:ext cx="1467720" cy="12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fr-FR" sz="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SORBONNE-UNIVERSITE.FR</a:t>
            </a:r>
            <a:endParaRPr b="0" lang="fr-FR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43" name="Image 4" descr=""/>
          <p:cNvPicPr/>
          <p:nvPr/>
        </p:nvPicPr>
        <p:blipFill>
          <a:blip r:embed="rId4"/>
          <a:stretch/>
        </p:blipFill>
        <p:spPr>
          <a:xfrm>
            <a:off x="5159880" y="3214080"/>
            <a:ext cx="2053080" cy="82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5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61CBF937-4BC3-4365-9DB1-E874CE02EF60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53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4" name="ZoneTexte 6">
            <a:hlinkClick r:id="rId3"/>
          </p:cNvPr>
          <p:cNvSpPr/>
          <p:nvPr/>
        </p:nvSpPr>
        <p:spPr>
          <a:xfrm>
            <a:off x="5163480" y="6602400"/>
            <a:ext cx="1467720" cy="12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fr-FR" sz="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SORBONNE-UNIVERSITE.FR</a:t>
            </a:r>
            <a:endParaRPr b="0" lang="fr-FR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55" name="Image 4" descr=""/>
          <p:cNvPicPr/>
          <p:nvPr/>
        </p:nvPicPr>
        <p:blipFill>
          <a:blip r:embed="rId4"/>
          <a:stretch/>
        </p:blipFill>
        <p:spPr>
          <a:xfrm>
            <a:off x="5159880" y="3214080"/>
            <a:ext cx="2053080" cy="82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5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5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DE2DDE81-F0A2-429B-8C2B-032B9FC84365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5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" name="ZoneTexte 5"/>
          <p:cNvSpPr/>
          <p:nvPr/>
        </p:nvSpPr>
        <p:spPr>
          <a:xfrm>
            <a:off x="7125840" y="6022800"/>
            <a:ext cx="1874160" cy="53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36000" rIns="3600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Document confidentiel –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ne peut être reproduit ni diffusé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sans l'accord préalable</a:t>
            </a:r>
            <a:br>
              <a:rPr sz="700"/>
            </a:br>
            <a:r>
              <a:rPr b="0" lang="fr-FR" sz="7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de Sorbonne Université.</a:t>
            </a:r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7" name="Image 4" descr=""/>
          <p:cNvPicPr/>
          <p:nvPr/>
        </p:nvPicPr>
        <p:blipFill>
          <a:blip r:embed="rId3"/>
          <a:stretch/>
        </p:blipFill>
        <p:spPr>
          <a:xfrm>
            <a:off x="7125840" y="4762080"/>
            <a:ext cx="1874160" cy="752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4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3A7C0F93-F501-4259-AA69-F5F7A97DFC7F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63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4" name="ZoneTexte 6">
            <a:hlinkClick r:id="rId3"/>
          </p:cNvPr>
          <p:cNvSpPr/>
          <p:nvPr/>
        </p:nvSpPr>
        <p:spPr>
          <a:xfrm>
            <a:off x="5163480" y="6602400"/>
            <a:ext cx="1467720" cy="12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fr-FR" sz="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SORBONNE-UNIVERSITE.FR</a:t>
            </a:r>
            <a:endParaRPr b="0" lang="fr-FR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65" name="Image 4" descr=""/>
          <p:cNvPicPr/>
          <p:nvPr/>
        </p:nvPicPr>
        <p:blipFill>
          <a:blip r:embed="rId4"/>
          <a:stretch/>
        </p:blipFill>
        <p:spPr>
          <a:xfrm>
            <a:off x="5159880" y="3214080"/>
            <a:ext cx="2053080" cy="82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5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45440D65-3360-48D1-B426-3E916ABCAAC7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77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8" name="ZoneTexte 6">
            <a:hlinkClick r:id="rId3"/>
          </p:cNvPr>
          <p:cNvSpPr/>
          <p:nvPr/>
        </p:nvSpPr>
        <p:spPr>
          <a:xfrm>
            <a:off x="5163480" y="6602400"/>
            <a:ext cx="1467720" cy="12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fr-FR" sz="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SORBONNE-UNIVERSITE.FR</a:t>
            </a:r>
            <a:endParaRPr b="0" lang="fr-FR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79" name="Image 4" descr=""/>
          <p:cNvPicPr/>
          <p:nvPr/>
        </p:nvPicPr>
        <p:blipFill>
          <a:blip r:embed="rId4"/>
          <a:stretch/>
        </p:blipFill>
        <p:spPr>
          <a:xfrm>
            <a:off x="5159880" y="3214080"/>
            <a:ext cx="2053080" cy="82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5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286AE54F-3007-4980-B97B-6036335CE644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88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9" name="ZoneTexte 6">
            <a:hlinkClick r:id="rId3"/>
          </p:cNvPr>
          <p:cNvSpPr/>
          <p:nvPr/>
        </p:nvSpPr>
        <p:spPr>
          <a:xfrm>
            <a:off x="5163480" y="6602400"/>
            <a:ext cx="1467720" cy="12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fr-FR" sz="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SORBONNE-UNIVERSITE.FR</a:t>
            </a:r>
            <a:endParaRPr b="0" lang="fr-FR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90" name="Image 4" descr=""/>
          <p:cNvPicPr/>
          <p:nvPr/>
        </p:nvPicPr>
        <p:blipFill>
          <a:blip r:embed="rId4"/>
          <a:stretch/>
        </p:blipFill>
        <p:spPr>
          <a:xfrm>
            <a:off x="5159880" y="3214080"/>
            <a:ext cx="2053080" cy="82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13F02F0D-1B5A-4C8D-8E8B-7BE53FC11BB9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20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1" name="ZoneTexte 6">
            <a:hlinkClick r:id="rId3"/>
          </p:cNvPr>
          <p:cNvSpPr/>
          <p:nvPr/>
        </p:nvSpPr>
        <p:spPr>
          <a:xfrm>
            <a:off x="5163480" y="6602400"/>
            <a:ext cx="1467720" cy="12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fr-FR" sz="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SORBONNE-UNIVERSITE.FR</a:t>
            </a:r>
            <a:endParaRPr b="0" lang="fr-FR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22" name="Image 4" descr=""/>
          <p:cNvPicPr/>
          <p:nvPr/>
        </p:nvPicPr>
        <p:blipFill>
          <a:blip r:embed="rId4"/>
          <a:stretch/>
        </p:blipFill>
        <p:spPr>
          <a:xfrm>
            <a:off x="5159880" y="3214080"/>
            <a:ext cx="2053080" cy="82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5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3EC3CC97-057B-46A5-A086-6CA2437C7F66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27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8" name="ZoneTexte 6">
            <a:hlinkClick r:id="rId3"/>
          </p:cNvPr>
          <p:cNvSpPr/>
          <p:nvPr/>
        </p:nvSpPr>
        <p:spPr>
          <a:xfrm>
            <a:off x="5163480" y="6602400"/>
            <a:ext cx="1467720" cy="12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fr-FR" sz="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SORBONNE-UNIVERSITE.FR</a:t>
            </a:r>
            <a:endParaRPr b="0" lang="fr-FR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29" name="Image 4" descr=""/>
          <p:cNvPicPr/>
          <p:nvPr/>
        </p:nvPicPr>
        <p:blipFill>
          <a:blip r:embed="rId4"/>
          <a:stretch/>
        </p:blipFill>
        <p:spPr>
          <a:xfrm>
            <a:off x="5159880" y="3214080"/>
            <a:ext cx="2053080" cy="82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5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5AB47B32-F2CD-4CCF-A9F4-97C237C8F96C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35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6" name="ZoneTexte 6">
            <a:hlinkClick r:id="rId3"/>
          </p:cNvPr>
          <p:cNvSpPr/>
          <p:nvPr/>
        </p:nvSpPr>
        <p:spPr>
          <a:xfrm>
            <a:off x="5163480" y="6602400"/>
            <a:ext cx="1467720" cy="12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fr-FR" sz="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SORBONNE-UNIVERSITE.FR</a:t>
            </a:r>
            <a:endParaRPr b="0" lang="fr-FR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37" name="Image 4" descr=""/>
          <p:cNvPicPr/>
          <p:nvPr/>
        </p:nvPicPr>
        <p:blipFill>
          <a:blip r:embed="rId4"/>
          <a:stretch/>
        </p:blipFill>
        <p:spPr>
          <a:xfrm>
            <a:off x="5159880" y="3214080"/>
            <a:ext cx="2053080" cy="82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5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ZoneTexte 7" hidden="1"/>
          <p:cNvSpPr/>
          <p:nvPr/>
        </p:nvSpPr>
        <p:spPr>
          <a:xfrm>
            <a:off x="910440" y="6600600"/>
            <a:ext cx="474480" cy="10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b">
            <a:spAutoFit/>
          </a:bodyPr>
          <a:p>
            <a:pPr>
              <a:lnSpc>
                <a:spcPct val="100000"/>
              </a:lnSpc>
            </a:pPr>
            <a:fld id="{E561973F-D355-4A75-B8DC-680E401BB831}" type="slidenum">
              <a:rPr b="0" lang="fr-FR" sz="700" strike="noStrike" u="none">
                <a:solidFill>
                  <a:schemeClr val="accent1"/>
                </a:solidFill>
                <a:uFillTx/>
                <a:latin typeface="Arial"/>
                <a:ea typeface="DejaVu Sans"/>
              </a:rPr>
              <a:t>1</a:t>
            </a:fld>
            <a:endParaRPr b="0" lang="fr-FR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45" name="Image 5" descr=""/>
          <p:cNvPicPr/>
          <p:nvPr/>
        </p:nvPicPr>
        <p:blipFill>
          <a:blip r:embed="rId2"/>
          <a:stretch/>
        </p:blipFill>
        <p:spPr>
          <a:xfrm>
            <a:off x="232920" y="2421000"/>
            <a:ext cx="891360" cy="357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6" name="ZoneTexte 6">
            <a:hlinkClick r:id="rId3"/>
          </p:cNvPr>
          <p:cNvSpPr/>
          <p:nvPr/>
        </p:nvSpPr>
        <p:spPr>
          <a:xfrm>
            <a:off x="5163480" y="6602400"/>
            <a:ext cx="1467720" cy="12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fr-FR" sz="800" strike="noStrike" u="none">
                <a:solidFill>
                  <a:srgbClr val="ffffff"/>
                </a:solidFill>
                <a:uFillTx/>
                <a:latin typeface="Arial"/>
                <a:ea typeface="DejaVu Sans"/>
              </a:rPr>
              <a:t>SORBONNE-UNIVERSITE.FR</a:t>
            </a:r>
            <a:endParaRPr b="0" lang="fr-FR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47" name="Image 4" descr=""/>
          <p:cNvPicPr/>
          <p:nvPr/>
        </p:nvPicPr>
        <p:blipFill>
          <a:blip r:embed="rId4"/>
          <a:stretch/>
        </p:blipFill>
        <p:spPr>
          <a:xfrm>
            <a:off x="5159880" y="3214080"/>
            <a:ext cx="2053080" cy="824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hyperlink" Target="mailto:arnaud.page@sorbonne-universite.fr" TargetMode="External"/><Relationship Id="rId3" Type="http://schemas.openxmlformats.org/officeDocument/2006/relationships/slideLayout" Target="../slideLayouts/slideLayout4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2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4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8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hyperlink" Target="https://activites.sorbonne-universite.fr/" TargetMode="External"/><Relationship Id="rId3" Type="http://schemas.openxmlformats.org/officeDocument/2006/relationships/slideLayout" Target="../slideLayouts/slideLayout4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hyperlink" Target="https://ipweb.sorbonne-universite.fr/" TargetMode="External"/><Relationship Id="rId3" Type="http://schemas.openxmlformats.org/officeDocument/2006/relationships/hyperlink" Target="https://ipweb.sorbonne-universite.fr/loginConsultation.jsf" TargetMode="External"/><Relationship Id="rId4" Type="http://schemas.openxmlformats.org/officeDocument/2006/relationships/slideLayout" Target="../slideLayouts/slideLayout4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hyperlink" Target="https://ipweb.sorbonne-universite.fr/" TargetMode="External"/><Relationship Id="rId4" Type="http://schemas.openxmlformats.org/officeDocument/2006/relationships/slideLayout" Target="../slideLayouts/slideLayout4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hyperlink" Target="https://inscriptions.sorbonne-universite.fr/lime3/index.php?r=survey/index&amp;sid=444363&amp;lang=fr" TargetMode="External"/><Relationship Id="rId2" Type="http://schemas.openxmlformats.org/officeDocument/2006/relationships/hyperlink" Target="https://inscriptions.sorbonne-universite.fr/lime3/index.php?r=survey/index&amp;sid=444363&amp;lang=fr" TargetMode="External"/><Relationship Id="rId3" Type="http://schemas.openxmlformats.org/officeDocument/2006/relationships/hyperlink" Target="https://ent.sorbonne-universite.fr/lettres-etudiants/_attachments/inscription-pedagogique-article/FAQ-IP%2520Web-septembre%25202018-MAJ%25202018.09.04.pdf?download=true" TargetMode="External"/><Relationship Id="rId4" Type="http://schemas.openxmlformats.org/officeDocument/2006/relationships/slideLayout" Target="../slideLayouts/slideLayout4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2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2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slideLayout" Target="../slideLayouts/slideLayout4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66.xml"/><Relationship Id="rId3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2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42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2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42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hyperlink" Target="mailto:nathalie.caron@sorbonne-universite.fr" TargetMode="External"/><Relationship Id="rId2" Type="http://schemas.openxmlformats.org/officeDocument/2006/relationships/hyperlink" Target="https://www.france-education-international.fr/partir-letranger/devenir-assistant-de-langue-francaise-letranger" TargetMode="External"/><Relationship Id="rId3" Type="http://schemas.openxmlformats.org/officeDocument/2006/relationships/hyperlink" Target="https://lettres.sorbonne-universite.fr/international-0/relations-internationales" TargetMode="External"/><Relationship Id="rId4" Type="http://schemas.openxmlformats.org/officeDocument/2006/relationships/slideLayout" Target="../slideLayouts/slideLayout4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microsoft.com/office/2007/relationships/hdphoto" Target="../media/hdphoto1.wdp"/><Relationship Id="rId3" Type="http://schemas.openxmlformats.org/officeDocument/2006/relationships/slideLayout" Target="../slideLayouts/slideLayout42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hyperlink" Target="mailto:lettres-dosip@sorbonne-universit&#233;.fr" TargetMode="External"/><Relationship Id="rId2" Type="http://schemas.openxmlformats.org/officeDocument/2006/relationships/slideLayout" Target="../slideLayouts/slideLayout42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hyperlink" Target="https://service-sante-etudiante.sorbonne-universite.fr/" TargetMode="External"/><Relationship Id="rId2" Type="http://schemas.openxmlformats.org/officeDocument/2006/relationships/slideLayout" Target="../slideLayouts/slideLayout42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hyperlink" Target="mailto:lettres-accueilhandicap@sorbonne-universite.fr" TargetMode="External"/><Relationship Id="rId2" Type="http://schemas.openxmlformats.org/officeDocument/2006/relationships/hyperlink" Target="mailto:lettres-accueilhandicap@sorbonne-universite.fr" TargetMode="External"/><Relationship Id="rId3" Type="http://schemas.openxmlformats.org/officeDocument/2006/relationships/hyperlink" Target="mailto:lettres-accueilhandicap@sorbonne-universite.fr" TargetMode="External"/><Relationship Id="rId4" Type="http://schemas.openxmlformats.org/officeDocument/2006/relationships/hyperlink" Target="mailto:lettres-accueilhandicap@sorbonne-universite.fr" TargetMode="External"/><Relationship Id="rId5" Type="http://schemas.openxmlformats.org/officeDocument/2006/relationships/hyperlink" Target="mailto:lettres-accueilhandicap@sorbonne-universite.fr" TargetMode="External"/><Relationship Id="rId6" Type="http://schemas.openxmlformats.org/officeDocument/2006/relationships/hyperlink" Target="mailto:lettres-accueilhandicap@sorbonne-universite.fr" TargetMode="External"/><Relationship Id="rId7" Type="http://schemas.openxmlformats.org/officeDocument/2006/relationships/slideLayout" Target="../slideLayouts/slideLayout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77.xml"/><Relationship Id="rId5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2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42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5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PlaceHolder 1"/>
          <p:cNvSpPr>
            <a:spLocks noGrp="1"/>
          </p:cNvSpPr>
          <p:nvPr>
            <p:ph type="title"/>
          </p:nvPr>
        </p:nvSpPr>
        <p:spPr>
          <a:xfrm>
            <a:off x="551520" y="692640"/>
            <a:ext cx="11231280" cy="431856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br>
              <a:rPr sz="4800"/>
            </a:br>
            <a:r>
              <a:rPr b="0" lang="en-GB" sz="4800" strike="noStrike" u="none">
                <a:solidFill>
                  <a:srgbClr val="ffffff"/>
                </a:solidFill>
                <a:uFillTx/>
                <a:latin typeface="Arial Black"/>
              </a:rPr>
              <a:t>Bienvenue en L3 </a:t>
            </a:r>
            <a:br>
              <a:rPr sz="4800"/>
            </a:br>
            <a:r>
              <a:rPr b="0" lang="en-GB" sz="4800" strike="noStrike" u="none">
                <a:solidFill>
                  <a:srgbClr val="ffffff"/>
                </a:solidFill>
                <a:uFillTx/>
                <a:latin typeface="Arial Black"/>
              </a:rPr>
              <a:t>à l’UFR d'Études anglophones!</a:t>
            </a:r>
            <a:br>
              <a:rPr sz="4800"/>
            </a:br>
            <a:br>
              <a:rPr sz="4800"/>
            </a:br>
            <a:r>
              <a:rPr b="0" lang="fr-FR" sz="4800" strike="noStrike" u="none">
                <a:solidFill>
                  <a:srgbClr val="ffffff"/>
                </a:solidFill>
                <a:uFillTx/>
                <a:latin typeface="Arial Black"/>
              </a:rPr>
              <a:t>Rentrée 2025-2026</a:t>
            </a:r>
            <a:br>
              <a:rPr sz="4800"/>
            </a:br>
            <a:r>
              <a:rPr b="0" lang="fr-FR" sz="4800" strike="noStrike" u="none">
                <a:solidFill>
                  <a:srgbClr val="ffffff"/>
                </a:solidFill>
                <a:uFillTx/>
                <a:latin typeface="Arial Black"/>
              </a:rPr>
              <a:t> </a:t>
            </a:r>
            <a:br>
              <a:rPr sz="4800"/>
            </a:br>
            <a:endParaRPr b="0" lang="fr-FR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7" name="PlaceHolder 2"/>
          <p:cNvSpPr>
            <a:spLocks noGrp="1"/>
          </p:cNvSpPr>
          <p:nvPr>
            <p:ph type="subTitle"/>
          </p:nvPr>
        </p:nvSpPr>
        <p:spPr>
          <a:xfrm>
            <a:off x="839520" y="2781000"/>
            <a:ext cx="10187280" cy="317952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600" strike="noStrike" u="none" cap="all">
                <a:solidFill>
                  <a:srgbClr val="ffffff"/>
                </a:solidFill>
                <a:uFillTx/>
                <a:latin typeface="Arial"/>
              </a:rPr>
              <a:t> </a:t>
            </a:r>
            <a:endParaRPr b="0" lang="fr-FR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" name="Image 6" descr=""/>
          <p:cNvPicPr/>
          <p:nvPr/>
        </p:nvPicPr>
        <p:blipFill>
          <a:blip r:embed="rId1"/>
          <a:stretch/>
        </p:blipFill>
        <p:spPr>
          <a:xfrm>
            <a:off x="-720" y="3933000"/>
            <a:ext cx="4331880" cy="2951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3" name="PlaceHolder 1"/>
          <p:cNvSpPr>
            <a:spLocks noGrp="1"/>
          </p:cNvSpPr>
          <p:nvPr>
            <p:ph type="title"/>
          </p:nvPr>
        </p:nvSpPr>
        <p:spPr>
          <a:xfrm>
            <a:off x="1487520" y="443160"/>
            <a:ext cx="8783280" cy="593640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rmAutofit fontScale="92500" lnSpcReduction="19999"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br>
              <a:rPr sz="3400"/>
            </a:br>
            <a:r>
              <a:rPr b="1" lang="fr-FR" sz="3100" strike="noStrike" u="none">
                <a:solidFill>
                  <a:srgbClr val="1d2769"/>
                </a:solidFill>
                <a:uFillTx/>
                <a:latin typeface="Arial"/>
              </a:rPr>
              <a:t>Nos adresses électroniques</a:t>
            </a:r>
            <a:r>
              <a:rPr b="0" lang="fr-FR" sz="3100" strike="noStrike" u="none">
                <a:solidFill>
                  <a:srgbClr val="1d2769"/>
                </a:solidFill>
                <a:uFillTx/>
                <a:latin typeface="Arial"/>
              </a:rPr>
              <a:t>	</a:t>
            </a:r>
            <a:br>
              <a:rPr sz="3100"/>
            </a:br>
            <a:br>
              <a:rPr sz="3100"/>
            </a:br>
            <a:r>
              <a:rPr b="0" lang="fr-FR" sz="3100" strike="noStrike" u="none">
                <a:solidFill>
                  <a:srgbClr val="1d2769"/>
                </a:solidFill>
                <a:uFillTx/>
                <a:latin typeface="Arial"/>
              </a:rPr>
              <a:t>prenom.nom@sorbonne-universite.fr</a:t>
            </a:r>
            <a:br>
              <a:rPr sz="3100"/>
            </a:br>
            <a:r>
              <a:rPr b="0" lang="fr-FR" sz="3100" strike="noStrike" u="none">
                <a:solidFill>
                  <a:srgbClr val="1d2769"/>
                </a:solidFill>
                <a:uFillTx/>
                <a:latin typeface="Arial"/>
              </a:rPr>
              <a:t>	</a:t>
            </a:r>
            <a:r>
              <a:rPr b="0" lang="fr-FR" sz="3100" strike="noStrike" u="none">
                <a:solidFill>
                  <a:srgbClr val="1d2769"/>
                </a:solidFill>
                <a:uFillTx/>
                <a:latin typeface="Arial"/>
              </a:rPr>
              <a:t>Ex. </a:t>
            </a:r>
            <a:r>
              <a:rPr b="0" lang="fr-FR" sz="3100" strike="noStrike" u="sng">
                <a:solidFill>
                  <a:srgbClr val="e6332a"/>
                </a:solidFill>
                <a:uFillTx/>
                <a:latin typeface="Arial"/>
                <a:hlinkClick r:id="rId2"/>
              </a:rPr>
              <a:t>arnaud.page@sorbonne-universite.fr</a:t>
            </a:r>
            <a:br>
              <a:rPr sz="3100"/>
            </a:br>
            <a:r>
              <a:rPr b="0" lang="fr-FR" sz="3100" strike="noStrike" u="sng">
                <a:solidFill>
                  <a:srgbClr val="e6332a"/>
                </a:solidFill>
                <a:uFillTx/>
                <a:latin typeface="Arial"/>
              </a:rPr>
              <a:t>	</a:t>
            </a:r>
            <a:r>
              <a:rPr b="0" lang="fr-FR" sz="3100" strike="noStrike" u="sng">
                <a:solidFill>
                  <a:srgbClr val="e6332a"/>
                </a:solidFill>
                <a:uFillTx/>
                <a:latin typeface="Arial"/>
              </a:rPr>
              <a:t>(page.arnaud@gmail.com)</a:t>
            </a:r>
            <a:br>
              <a:rPr sz="3100"/>
            </a:br>
            <a:r>
              <a:rPr b="0" lang="fr-FR" sz="3100" strike="noStrike" u="none">
                <a:solidFill>
                  <a:srgbClr val="1d2769"/>
                </a:solidFill>
                <a:uFillTx/>
                <a:latin typeface="Arial"/>
              </a:rPr>
              <a:t>	</a:t>
            </a:r>
            <a:r>
              <a:rPr b="0" lang="fr-FR" sz="3100" strike="noStrike" u="none">
                <a:solidFill>
                  <a:srgbClr val="1d2769"/>
                </a:solidFill>
                <a:uFillTx/>
                <a:latin typeface="Arial"/>
              </a:rPr>
              <a:t>mohamed.chamakhi@sorbonne-universite.fr</a:t>
            </a:r>
            <a:br>
              <a:rPr sz="3100"/>
            </a:br>
            <a:br>
              <a:rPr sz="3100"/>
            </a:br>
            <a:r>
              <a:rPr b="1" lang="en-GB" sz="3100" strike="noStrike" u="none">
                <a:solidFill>
                  <a:srgbClr val="1d2769"/>
                </a:solidFill>
                <a:uFillTx/>
                <a:latin typeface="Arial"/>
              </a:rPr>
              <a:t>Annuaire des enseignant.e.s</a:t>
            </a:r>
            <a:br>
              <a:rPr sz="3100"/>
            </a:br>
            <a:br>
              <a:rPr sz="3100"/>
            </a:br>
            <a:r>
              <a:rPr b="0" lang="en-GB" sz="3100" strike="noStrike" u="none">
                <a:solidFill>
                  <a:srgbClr val="1d2769"/>
                </a:solidFill>
                <a:uFillTx/>
                <a:latin typeface="Arial"/>
              </a:rPr>
              <a:t>Toutes les adresses mails des enseignant.e.s se trouvent à la fin de la brochure de Licence en ligne  sur Moodle.</a:t>
            </a:r>
            <a:br>
              <a:rPr sz="3100"/>
            </a:br>
            <a:r>
              <a:rPr b="0" lang="en-GB" sz="3100" strike="noStrike" u="none">
                <a:solidFill>
                  <a:srgbClr val="000000"/>
                </a:solidFill>
                <a:uFillTx/>
                <a:latin typeface="Arial"/>
              </a:rPr>
              <a:t>https://moodle-lettres-25.sorbonne-universite.fr/mod/folder/view.php?id=3086</a:t>
            </a:r>
            <a:br>
              <a:rPr sz="3100"/>
            </a:br>
            <a:br>
              <a:rPr sz="2400"/>
            </a:br>
            <a:br>
              <a:rPr sz="3200"/>
            </a:br>
            <a:br>
              <a:rPr sz="2200"/>
            </a:br>
            <a:r>
              <a:rPr b="0" lang="en-GB" sz="2200" strike="noStrike" u="none">
                <a:solidFill>
                  <a:srgbClr val="1d2769"/>
                </a:solidFill>
                <a:uFillTx/>
                <a:latin typeface="Arial Black"/>
              </a:rPr>
              <a:t> </a:t>
            </a:r>
            <a:endParaRPr b="0" lang="fr-FR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Image 6" descr=""/>
          <p:cNvPicPr/>
          <p:nvPr/>
        </p:nvPicPr>
        <p:blipFill>
          <a:blip r:embed="rId1"/>
          <a:stretch/>
        </p:blipFill>
        <p:spPr>
          <a:xfrm>
            <a:off x="0" y="3683160"/>
            <a:ext cx="4696920" cy="3200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5" name="PlaceHolder 1"/>
          <p:cNvSpPr>
            <a:spLocks noGrp="1"/>
          </p:cNvSpPr>
          <p:nvPr>
            <p:ph type="title"/>
          </p:nvPr>
        </p:nvSpPr>
        <p:spPr>
          <a:xfrm>
            <a:off x="1271520" y="443160"/>
            <a:ext cx="9791280" cy="615348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</a:rPr>
              <a:t>Avant d’écrire un ou des courriel(s)…</a:t>
            </a:r>
            <a:br>
              <a:rPr sz="3400"/>
            </a:br>
            <a:br>
              <a:rPr sz="3400"/>
            </a:br>
            <a:r>
              <a:rPr b="0" lang="fr-FR" sz="2800" strike="noStrike" u="none">
                <a:solidFill>
                  <a:srgbClr val="1d2769"/>
                </a:solidFill>
                <a:uFillTx/>
                <a:latin typeface="Arial"/>
              </a:rPr>
              <a:t>Vérifiez bien les informations déjà disponibles (brochure de Licence, mails envoyés, ENT…)</a:t>
            </a:r>
            <a:br>
              <a:rPr sz="2800"/>
            </a:br>
            <a:br>
              <a:rPr sz="3400"/>
            </a:br>
            <a:r>
              <a:rPr b="1" lang="fr-FR" sz="3400" strike="noStrike" u="none">
                <a:solidFill>
                  <a:srgbClr val="1d2769"/>
                </a:solidFill>
                <a:uFillTx/>
                <a:latin typeface="Arial Black"/>
              </a:rPr>
              <a:t>Qui sait quoi ?</a:t>
            </a:r>
            <a:br>
              <a:rPr sz="3200"/>
            </a:br>
            <a:br>
              <a:rPr sz="2800"/>
            </a:br>
            <a:r>
              <a:rPr b="0" lang="fr-FR" sz="2800" strike="noStrike" u="none">
                <a:solidFill>
                  <a:srgbClr val="1d2769"/>
                </a:solidFill>
                <a:uFillTx/>
                <a:latin typeface="Arial"/>
              </a:rPr>
              <a:t>Question concernant le contenu ou le déroulement d’un enseignement : posez la question lors des TD (sauf urgence), </a:t>
            </a:r>
            <a:br>
              <a:rPr sz="2800"/>
            </a:br>
            <a:r>
              <a:rPr b="0" lang="fr-FR" sz="2800" strike="noStrike" u="none">
                <a:solidFill>
                  <a:srgbClr val="1d2769"/>
                </a:solidFill>
                <a:uFillTx/>
                <a:latin typeface="Arial"/>
              </a:rPr>
              <a:t>ou à l’enseignant</a:t>
            </a:r>
            <a:r>
              <a:rPr b="0" lang="en-GB" sz="2800" strike="noStrike" u="none">
                <a:solidFill>
                  <a:srgbClr val="1d2769"/>
                </a:solidFill>
                <a:uFillTx/>
                <a:latin typeface="Arial"/>
              </a:rPr>
              <a:t>·e </a:t>
            </a:r>
            <a:r>
              <a:rPr b="0" lang="fr-FR" sz="2800" strike="noStrike" u="none">
                <a:solidFill>
                  <a:srgbClr val="1d2769"/>
                </a:solidFill>
                <a:uFillTx/>
                <a:latin typeface="Arial"/>
              </a:rPr>
              <a:t>qui coordonne la matière</a:t>
            </a:r>
            <a:br>
              <a:rPr sz="2800"/>
            </a:br>
            <a:br>
              <a:rPr sz="2800"/>
            </a:br>
            <a:r>
              <a:rPr b="0" lang="fr-FR" sz="2800" strike="noStrike" u="none">
                <a:solidFill>
                  <a:srgbClr val="1d2769"/>
                </a:solidFill>
                <a:uFillTx/>
                <a:latin typeface="Arial"/>
              </a:rPr>
              <a:t>Question administrative : contactez le gestionnaire pédagogique de la L3, M. Mohamed Chamakhi</a:t>
            </a:r>
            <a:br>
              <a:rPr sz="2800"/>
            </a:br>
            <a:r>
              <a:rPr b="0" lang="fr-FR" sz="2800" strike="noStrike" u="none">
                <a:solidFill>
                  <a:srgbClr val="1d2769"/>
                </a:solidFill>
                <a:uFillTx/>
                <a:latin typeface="Arial"/>
              </a:rPr>
              <a:t>(mohamed.chamakhi@sorbonne-universite.fr )</a:t>
            </a:r>
            <a:endParaRPr b="0" lang="fr-F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6" name="Image 6" descr=""/>
          <p:cNvPicPr/>
          <p:nvPr/>
        </p:nvPicPr>
        <p:blipFill>
          <a:blip r:embed="rId1"/>
          <a:stretch/>
        </p:blipFill>
        <p:spPr>
          <a:xfrm>
            <a:off x="0" y="4331160"/>
            <a:ext cx="3745800" cy="255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7" name="PlaceHolder 1"/>
          <p:cNvSpPr>
            <a:spLocks noGrp="1"/>
          </p:cNvSpPr>
          <p:nvPr>
            <p:ph type="title"/>
          </p:nvPr>
        </p:nvSpPr>
        <p:spPr>
          <a:xfrm>
            <a:off x="1343520" y="794880"/>
            <a:ext cx="9863280" cy="4822560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</a:ln>
        </p:spPr>
        <p:txBody>
          <a:bodyPr lIns="36000" rIns="36000" tIns="0" bIns="0" anchor="t">
            <a:normAutofit fontScale="92500" lnSpcReduction="9999"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fr-FR" sz="3800" strike="noStrike" u="none">
                <a:solidFill>
                  <a:srgbClr val="1d2769"/>
                </a:solidFill>
                <a:uFillTx/>
                <a:latin typeface="Arial Black"/>
              </a:rPr>
              <a:t>Nous allons vous écrire ! </a:t>
            </a:r>
            <a:br>
              <a:rPr sz="3400"/>
            </a:b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</a:rPr>
              <a:t>	</a:t>
            </a:r>
            <a:br>
              <a:rPr sz="3400"/>
            </a:br>
            <a:br>
              <a:rPr sz="3400"/>
            </a:br>
            <a:r>
              <a:rPr b="0" lang="fr-FR" sz="2800" strike="noStrike" u="none">
                <a:solidFill>
                  <a:srgbClr val="1d2769"/>
                </a:solidFill>
                <a:uFillTx/>
                <a:latin typeface="Arial"/>
              </a:rPr>
              <a:t>Indiquez votre adresse mail personnelle dans votre dossier</a:t>
            </a:r>
            <a:br>
              <a:rPr sz="2800"/>
            </a:br>
            <a:r>
              <a:rPr b="0" lang="fr-FR" sz="2800" strike="noStrike" u="none">
                <a:solidFill>
                  <a:srgbClr val="1d2769"/>
                </a:solidFill>
                <a:uFillTx/>
                <a:latin typeface="Arial"/>
              </a:rPr>
              <a:t>et veillez bien à </a:t>
            </a:r>
            <a:r>
              <a:rPr b="1" lang="fr-FR" sz="2800" strike="noStrike" u="none">
                <a:solidFill>
                  <a:srgbClr val="1d2769"/>
                </a:solidFill>
                <a:uFillTx/>
                <a:latin typeface="Arial"/>
              </a:rPr>
              <a:t>rediriger votre adresse mail de l’université </a:t>
            </a:r>
            <a:r>
              <a:rPr b="0" lang="fr-FR" sz="2800" strike="noStrike" u="none">
                <a:solidFill>
                  <a:srgbClr val="1d2769"/>
                </a:solidFill>
                <a:uFillTx/>
                <a:latin typeface="Arial"/>
              </a:rPr>
              <a:t>si vous le souhaitez. Attention: si vous avez une adresse hotmail, outlook ou live, vous ne pourrez pas la rediriger (incompatibilité).</a:t>
            </a:r>
            <a:br>
              <a:rPr sz="2800"/>
            </a:br>
            <a:br>
              <a:rPr sz="2800"/>
            </a:br>
            <a:r>
              <a:rPr b="1" lang="fr-FR" sz="4400" strike="noStrike" u="none">
                <a:solidFill>
                  <a:srgbClr val="1d2769"/>
                </a:solidFill>
                <a:uFillTx/>
                <a:latin typeface="Wingdings"/>
              </a:rPr>
              <a:t></a:t>
            </a:r>
            <a:r>
              <a:rPr b="1" lang="fr-FR" sz="4400" strike="noStrike" u="none">
                <a:solidFill>
                  <a:srgbClr val="1d2769"/>
                </a:solidFill>
                <a:uFillTx/>
                <a:latin typeface="Arial"/>
              </a:rPr>
              <a:t> </a:t>
            </a:r>
            <a:r>
              <a:rPr b="1" lang="fr-FR" sz="2800" strike="noStrike" u="none">
                <a:solidFill>
                  <a:srgbClr val="1d2769"/>
                </a:solidFill>
                <a:uFillTx/>
                <a:latin typeface="Arial"/>
              </a:rPr>
              <a:t>Il est essentiel de consulter sa messagerie de Sorbonne Université très régulièrement.</a:t>
            </a:r>
            <a:br>
              <a:rPr sz="2800"/>
            </a:br>
            <a:br>
              <a:rPr sz="2800"/>
            </a:br>
            <a:br>
              <a:rPr sz="3400"/>
            </a:b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</a:rPr>
              <a:t>	</a:t>
            </a:r>
            <a:endParaRPr b="0" lang="fr-FR" sz="3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8" name="Image 8" descr=""/>
          <p:cNvPicPr/>
          <p:nvPr/>
        </p:nvPicPr>
        <p:blipFill>
          <a:blip r:embed="rId1"/>
          <a:srcRect l="0" t="1362" r="1569" b="0"/>
          <a:stretch/>
        </p:blipFill>
        <p:spPr>
          <a:xfrm>
            <a:off x="180000" y="189000"/>
            <a:ext cx="11998800" cy="4671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9" name="Espace réservé du texte 2"/>
          <p:cNvSpPr/>
          <p:nvPr/>
        </p:nvSpPr>
        <p:spPr>
          <a:xfrm>
            <a:off x="409680" y="4860000"/>
            <a:ext cx="12190320" cy="1294200"/>
          </a:xfrm>
          <a:prstGeom prst="rect">
            <a:avLst/>
          </a:prstGeom>
          <a:solidFill>
            <a:schemeClr val="accent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2000" strike="noStrike" u="none" cap="all">
                <a:solidFill>
                  <a:srgbClr val="ffffff"/>
                </a:solidFill>
                <a:uFillTx/>
                <a:latin typeface="Arial"/>
                <a:ea typeface="DejaVu Sans"/>
              </a:rPr>
              <a:t>ENT / Espace Numérique de Travail – UFR d’Etudes anglophones [Mon UFR]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" name="" descr=""/>
          <p:cNvPicPr/>
          <p:nvPr/>
        </p:nvPicPr>
        <p:blipFill>
          <a:blip r:embed="rId1"/>
          <a:stretch/>
        </p:blipFill>
        <p:spPr>
          <a:xfrm>
            <a:off x="1377720" y="3076560"/>
            <a:ext cx="9062280" cy="2683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1" name=""/>
          <p:cNvSpPr txBox="1"/>
          <p:nvPr/>
        </p:nvSpPr>
        <p:spPr>
          <a:xfrm>
            <a:off x="1799640" y="1440000"/>
            <a:ext cx="10260360" cy="1440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fr-FR" sz="2600" strike="noStrike" u="none">
                <a:solidFill>
                  <a:srgbClr val="000000"/>
                </a:solidFill>
                <a:uFillTx/>
                <a:latin typeface="Arial"/>
              </a:rPr>
              <a:t>https://moodle-lettres-25.sorbonne-universite.fr/</a:t>
            </a:r>
            <a:endParaRPr b="1" lang="fr-FR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" name="Image 6" descr=""/>
          <p:cNvPicPr/>
          <p:nvPr/>
        </p:nvPicPr>
        <p:blipFill>
          <a:blip r:embed="rId1"/>
          <a:stretch/>
        </p:blipFill>
        <p:spPr>
          <a:xfrm>
            <a:off x="0" y="4365000"/>
            <a:ext cx="3640320" cy="2480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3" name="PlaceHolder 1"/>
          <p:cNvSpPr>
            <a:spLocks noGrp="1"/>
          </p:cNvSpPr>
          <p:nvPr>
            <p:ph type="title"/>
          </p:nvPr>
        </p:nvSpPr>
        <p:spPr>
          <a:xfrm>
            <a:off x="1199520" y="476640"/>
            <a:ext cx="10223280" cy="622440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  <a:ea typeface="PingFang SC"/>
              </a:rPr>
              <a:t>TOUT</a:t>
            </a:r>
            <a:r>
              <a:rPr b="0" i="1" lang="fr-FR" sz="3400" strike="noStrike" u="none">
                <a:solidFill>
                  <a:srgbClr val="1d2769"/>
                </a:solidFill>
                <a:uFillTx/>
                <a:latin typeface="Arial Black"/>
                <a:ea typeface="PingFang SC"/>
              </a:rPr>
              <a:t> </a:t>
            </a: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  <a:ea typeface="PingFang SC"/>
              </a:rPr>
              <a:t>est dans notre brochure de Licence!</a:t>
            </a:r>
            <a:br>
              <a:rPr sz="3400"/>
            </a:br>
            <a:br>
              <a:rPr sz="3400"/>
            </a:br>
            <a:r>
              <a:rPr b="0" lang="fr-FR" sz="2800" strike="noStrike" u="none">
                <a:solidFill>
                  <a:srgbClr val="1d2769"/>
                </a:solidFill>
                <a:uFillTx/>
                <a:latin typeface="Arial"/>
                <a:ea typeface="PingFang SC"/>
              </a:rPr>
              <a:t>Elle est en ligne. N’hésitez pas à la télécharger en PDF sur votre ordinateur, votre téléphone ou votre tablette:</a:t>
            </a:r>
            <a:br>
              <a:rPr sz="2800"/>
            </a:br>
            <a:br>
              <a:rPr sz="2800"/>
            </a:br>
            <a:r>
              <a:rPr b="0" lang="en-GB" sz="3100" strike="noStrike" u="none">
                <a:solidFill>
                  <a:srgbClr val="000000"/>
                </a:solidFill>
                <a:uFillTx/>
                <a:latin typeface="Arial"/>
              </a:rPr>
              <a:t>https://moodle-lettres-25.sorbonne-universite.fr/mod/folder/view.php?id=3086</a:t>
            </a:r>
            <a:br>
              <a:rPr sz="2800"/>
            </a:br>
            <a:br>
              <a:rPr sz="2800"/>
            </a:br>
            <a:endParaRPr b="0" lang="fr-FR" sz="3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PlaceHolder 1"/>
          <p:cNvSpPr>
            <a:spLocks noGrp="1"/>
          </p:cNvSpPr>
          <p:nvPr>
            <p:ph/>
          </p:nvPr>
        </p:nvSpPr>
        <p:spPr>
          <a:xfrm>
            <a:off x="2160000" y="6598440"/>
            <a:ext cx="269820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p>
            <a:pPr indent="0">
              <a:spcBef>
                <a:spcPts val="1417"/>
              </a:spcBef>
              <a:buNone/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85" name="Image 6" descr=""/>
          <p:cNvPicPr/>
          <p:nvPr/>
        </p:nvPicPr>
        <p:blipFill>
          <a:blip r:embed="rId1"/>
          <a:stretch/>
        </p:blipFill>
        <p:spPr>
          <a:xfrm>
            <a:off x="0" y="3448080"/>
            <a:ext cx="5041800" cy="343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6" name="PlaceHolder 2"/>
          <p:cNvSpPr>
            <a:spLocks noGrp="1"/>
          </p:cNvSpPr>
          <p:nvPr>
            <p:ph type="title"/>
          </p:nvPr>
        </p:nvSpPr>
        <p:spPr>
          <a:xfrm>
            <a:off x="1343520" y="476640"/>
            <a:ext cx="9791280" cy="575892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br>
              <a:rPr sz="2400"/>
            </a:br>
            <a:r>
              <a:rPr b="1" lang="fr-FR" sz="2400" strike="noStrike" u="none">
                <a:solidFill>
                  <a:srgbClr val="1d2769"/>
                </a:solidFill>
                <a:uFillTx/>
                <a:latin typeface="Arial Black"/>
              </a:rPr>
              <a:t>Le Fil jaune étudiant, un numéro d'appel gratuit: </a:t>
            </a:r>
            <a:br>
              <a:rPr sz="2400"/>
            </a:br>
            <a:r>
              <a:rPr b="1" lang="fr-FR" sz="2400" strike="noStrike" u="none">
                <a:solidFill>
                  <a:srgbClr val="1d2769"/>
                </a:solidFill>
                <a:uFillTx/>
                <a:latin typeface="Arial Black"/>
              </a:rPr>
              <a:t>0 805 360 804 (actif depuis le 1</a:t>
            </a:r>
            <a:r>
              <a:rPr b="1" lang="fr-FR" sz="2400" strike="noStrike" u="none" baseline="30000">
                <a:solidFill>
                  <a:srgbClr val="1d2769"/>
                </a:solidFill>
                <a:uFillTx/>
                <a:latin typeface="Arial Black"/>
              </a:rPr>
              <a:t>er</a:t>
            </a:r>
            <a:r>
              <a:rPr b="1" lang="fr-FR" sz="2400" strike="noStrike" u="none">
                <a:solidFill>
                  <a:srgbClr val="1d2769"/>
                </a:solidFill>
                <a:uFillTx/>
                <a:latin typeface="Arial Black"/>
              </a:rPr>
              <a:t> septembre)</a:t>
            </a:r>
            <a:br>
              <a:rPr sz="2400"/>
            </a:br>
            <a:br>
              <a:rPr sz="2400"/>
            </a:br>
            <a:r>
              <a:rPr b="1" lang="fr-FR" sz="2400" strike="noStrike" u="none">
                <a:solidFill>
                  <a:srgbClr val="1d2769"/>
                </a:solidFill>
                <a:uFillTx/>
                <a:latin typeface="Arial"/>
              </a:rPr>
              <a:t>Bachelières et bacheliers, primo arrivantes et primo arrivants : des étudiantes et étudiants vous orientent sur le Fil jaune de la Faculté des Lettres. Pour toute question, composez le n° (gratuit) 0 805 360 804 du lundi au vendredi de 9H à 12H30 puis de 13H30 à 17H.</a:t>
            </a:r>
            <a:br>
              <a:rPr sz="2400"/>
            </a:br>
            <a:br>
              <a:rPr sz="2400"/>
            </a:br>
            <a:br>
              <a:rPr sz="2400"/>
            </a:br>
            <a:r>
              <a:rPr b="1" lang="fr-FR" sz="2400" strike="noStrike" u="none">
                <a:solidFill>
                  <a:srgbClr val="1d2769"/>
                </a:solidFill>
                <a:uFillTx/>
                <a:latin typeface="Arial"/>
              </a:rPr>
              <a:t>Pour quoi faire ?</a:t>
            </a:r>
            <a:br>
              <a:rPr sz="2400"/>
            </a:b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Renseigner, orienter et accompagner dans leurs démarches celles et ceux qui souhaitent s’inscrire à la Faculté des Lettres.</a:t>
            </a:r>
            <a:br>
              <a:rPr sz="2400"/>
            </a:b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Attention : ce Fil jaune ne se substitue pas aux lignes d’écoute psychologique existantes, vers lesquelles une redirection sera le cas échéant proposée.</a:t>
            </a:r>
            <a:br>
              <a:rPr sz="2400"/>
            </a:b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PlaceHolder 1"/>
          <p:cNvSpPr>
            <a:spLocks noGrp="1"/>
          </p:cNvSpPr>
          <p:nvPr>
            <p:ph type="title"/>
          </p:nvPr>
        </p:nvSpPr>
        <p:spPr>
          <a:xfrm>
            <a:off x="1451520" y="2205000"/>
            <a:ext cx="1920600" cy="1617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Autofit/>
          </a:bodyPr>
          <a:p>
            <a:pPr indent="0">
              <a:lnSpc>
                <a:spcPts val="15999"/>
              </a:lnSpc>
              <a:buNone/>
              <a:tabLst>
                <a:tab algn="l" pos="0"/>
              </a:tabLst>
            </a:pPr>
            <a:r>
              <a:rPr b="0" lang="fr-FR" sz="16000" strike="noStrike" u="none" cap="all">
                <a:solidFill>
                  <a:srgbClr val="ffffff"/>
                </a:solidFill>
                <a:uFillTx/>
                <a:latin typeface="Arial Black"/>
              </a:rPr>
              <a:t>3</a:t>
            </a:r>
            <a:endParaRPr b="0" lang="fr-FR" sz="1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8" name="PlaceHolder 2"/>
          <p:cNvSpPr>
            <a:spLocks noGrp="1"/>
          </p:cNvSpPr>
          <p:nvPr>
            <p:ph/>
          </p:nvPr>
        </p:nvSpPr>
        <p:spPr>
          <a:xfrm>
            <a:off x="1549440" y="3944880"/>
            <a:ext cx="10017360" cy="131832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Autofit/>
          </a:bodyPr>
          <a:p>
            <a:pPr indent="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fr-FR" sz="4800" strike="noStrike" u="none" cap="all">
                <a:solidFill>
                  <a:srgbClr val="ffffff"/>
                </a:solidFill>
                <a:uFillTx/>
                <a:latin typeface="Arial"/>
              </a:rPr>
              <a:t>Les enseignements de L3</a:t>
            </a:r>
            <a:endParaRPr b="0" lang="fr-FR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9" name="Image 2" descr=""/>
          <p:cNvPicPr/>
          <p:nvPr/>
        </p:nvPicPr>
        <p:blipFill>
          <a:blip r:embed="rId1"/>
          <a:stretch/>
        </p:blipFill>
        <p:spPr>
          <a:xfrm>
            <a:off x="18360" y="4805640"/>
            <a:ext cx="3156120" cy="2150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0" name="PlaceHolder 1"/>
          <p:cNvSpPr>
            <a:spLocks noGrp="1"/>
          </p:cNvSpPr>
          <p:nvPr>
            <p:ph type="title"/>
          </p:nvPr>
        </p:nvSpPr>
        <p:spPr>
          <a:xfrm>
            <a:off x="277200" y="180000"/>
            <a:ext cx="11062800" cy="572040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rmAutofit fontScale="92500" lnSpcReduction="9999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br>
              <a:rPr sz="3400"/>
            </a:b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</a:rPr>
              <a:t>La structure des </a:t>
            </a:r>
            <a:br>
              <a:rPr sz="3400"/>
            </a:b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</a:rPr>
              <a:t>enseignements</a:t>
            </a:r>
            <a:br>
              <a:rPr sz="3400"/>
            </a:b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</a:rPr>
              <a:t>pour la mono-</a:t>
            </a:r>
            <a:br>
              <a:rPr sz="3400"/>
            </a:b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</a:rPr>
              <a:t>licence anglais</a:t>
            </a:r>
            <a:br>
              <a:rPr sz="3400"/>
            </a:br>
            <a:br>
              <a:rPr sz="3400"/>
            </a:br>
            <a:br>
              <a:rPr sz="3400"/>
            </a:br>
            <a:br>
              <a:rPr sz="3400"/>
            </a:br>
            <a:br>
              <a:rPr sz="3400"/>
            </a:br>
            <a:br>
              <a:rPr sz="3400"/>
            </a:br>
            <a:r>
              <a:rPr b="0" lang="fr-FR" sz="2200" strike="noStrike" u="none">
                <a:solidFill>
                  <a:srgbClr val="1d2769"/>
                </a:solidFill>
                <a:uFillTx/>
                <a:latin typeface="Arial"/>
              </a:rPr>
              <a:t>(pour les doubles licences, il faut</a:t>
            </a:r>
            <a:br>
              <a:rPr sz="2200"/>
            </a:br>
            <a:r>
              <a:rPr b="0" lang="fr-FR" sz="2200" strike="noStrike" u="none">
                <a:solidFill>
                  <a:srgbClr val="1d2769"/>
                </a:solidFill>
                <a:uFillTx/>
                <a:latin typeface="Arial"/>
              </a:rPr>
              <a:t>se reporter aux brochures des </a:t>
            </a:r>
            <a:br>
              <a:rPr sz="2200"/>
            </a:br>
            <a:r>
              <a:rPr b="0" lang="fr-FR" sz="2200" strike="noStrike" u="none">
                <a:solidFill>
                  <a:srgbClr val="1d2769"/>
                </a:solidFill>
                <a:uFillTx/>
                <a:latin typeface="Arial"/>
              </a:rPr>
              <a:t>autres UFR concernées) </a:t>
            </a: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</a:rPr>
              <a:t>	</a:t>
            </a:r>
            <a:endParaRPr b="0" lang="fr-FR" sz="3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91" name="" descr=""/>
          <p:cNvPicPr/>
          <p:nvPr/>
        </p:nvPicPr>
        <p:blipFill>
          <a:blip r:embed="rId2"/>
          <a:stretch/>
        </p:blipFill>
        <p:spPr>
          <a:xfrm>
            <a:off x="4014360" y="720000"/>
            <a:ext cx="8045640" cy="540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PlaceHolder 7"/>
          <p:cNvSpPr txBox="1"/>
          <p:nvPr/>
        </p:nvSpPr>
        <p:spPr>
          <a:xfrm>
            <a:off x="1260000" y="865440"/>
            <a:ext cx="9540000" cy="543456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rmAutofit lnSpcReduction="9999"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  <a:ea typeface="PingFang SC"/>
              </a:rPr>
              <a:t>L’UE 1 – Langue Ecrite et parlée</a:t>
            </a:r>
            <a:br>
              <a:rPr sz="3400"/>
            </a:br>
            <a:br>
              <a:rPr sz="3400"/>
            </a:br>
            <a:br>
              <a:rPr sz="2800"/>
            </a:br>
            <a:br>
              <a:rPr sz="2800"/>
            </a:br>
            <a:r>
              <a:rPr b="1" lang="fr-FR" sz="2800" strike="noStrike" u="none">
                <a:solidFill>
                  <a:srgbClr val="000000"/>
                </a:solidFill>
                <a:uFillTx/>
                <a:latin typeface="Arial"/>
                <a:ea typeface="PingFang SC"/>
              </a:rPr>
              <a:t>Linguistique</a:t>
            </a:r>
            <a:r>
              <a:rPr b="0" lang="fr-FR" sz="2800" strike="noStrike" u="none">
                <a:solidFill>
                  <a:srgbClr val="000000"/>
                </a:solidFill>
                <a:uFillTx/>
                <a:latin typeface="Arial"/>
                <a:ea typeface="PingFang SC"/>
              </a:rPr>
              <a:t> L5ANM1GR : 1h CM + 1h30 TD</a:t>
            </a:r>
            <a:br>
              <a:rPr sz="2800"/>
            </a:br>
            <a:r>
              <a:rPr b="0" lang="fr-FR" sz="2800" strike="noStrike" u="none">
                <a:solidFill>
                  <a:srgbClr val="000000"/>
                </a:solidFill>
                <a:uFillTx/>
                <a:latin typeface="Arial"/>
                <a:ea typeface="PingFang SC"/>
              </a:rPr>
              <a:t>ET </a:t>
            </a:r>
            <a:r>
              <a:rPr b="1" lang="fr-FR" sz="2800" strike="noStrike" u="none">
                <a:solidFill>
                  <a:srgbClr val="000000"/>
                </a:solidFill>
                <a:uFillTx/>
                <a:latin typeface="Arial"/>
                <a:ea typeface="PingFang SC"/>
              </a:rPr>
              <a:t>Thème</a:t>
            </a:r>
            <a:r>
              <a:rPr b="0" lang="fr-FR" sz="2800" strike="noStrike" u="none">
                <a:solidFill>
                  <a:srgbClr val="000000"/>
                </a:solidFill>
                <a:uFillTx/>
                <a:latin typeface="Arial"/>
                <a:ea typeface="PingFang SC"/>
              </a:rPr>
              <a:t> : L5ANM4TH :  1h30 TD</a:t>
            </a:r>
            <a:br>
              <a:rPr sz="2800"/>
            </a:br>
            <a:r>
              <a:rPr b="0" lang="fr-FR" sz="2800" strike="noStrike" u="none">
                <a:solidFill>
                  <a:srgbClr val="000000"/>
                </a:solidFill>
                <a:uFillTx/>
                <a:latin typeface="Arial"/>
                <a:ea typeface="PingFang SC"/>
              </a:rPr>
              <a:t>ET </a:t>
            </a:r>
            <a:r>
              <a:rPr b="1" lang="fr-FR" sz="2800" strike="noStrike" u="none">
                <a:solidFill>
                  <a:srgbClr val="000000"/>
                </a:solidFill>
                <a:uFillTx/>
                <a:latin typeface="Arial"/>
                <a:ea typeface="PingFang SC"/>
              </a:rPr>
              <a:t>Version</a:t>
            </a:r>
            <a:r>
              <a:rPr b="0" lang="fr-FR" sz="2800" strike="noStrike" u="none">
                <a:solidFill>
                  <a:srgbClr val="000000"/>
                </a:solidFill>
                <a:uFillTx/>
                <a:latin typeface="Arial"/>
                <a:ea typeface="PingFang SC"/>
              </a:rPr>
              <a:t> : L5ANM4VE : 1h30 TD</a:t>
            </a:r>
            <a:br>
              <a:rPr sz="2800"/>
            </a:br>
            <a:br>
              <a:rPr sz="2800"/>
            </a:br>
            <a:r>
              <a:rPr b="0" lang="fr-FR" sz="2800" strike="noStrike" u="none">
                <a:solidFill>
                  <a:srgbClr val="000000"/>
                </a:solidFill>
                <a:uFillTx/>
                <a:latin typeface="Arial"/>
                <a:ea typeface="PingFang SC"/>
              </a:rPr>
              <a:t>ET </a:t>
            </a:r>
            <a:br>
              <a:rPr sz="2800"/>
            </a:br>
            <a:r>
              <a:rPr b="0" lang="fr-FR" sz="2800" strike="noStrike" u="none">
                <a:solidFill>
                  <a:srgbClr val="000000"/>
                </a:solidFill>
                <a:uFillTx/>
                <a:latin typeface="Arial"/>
                <a:ea typeface="PingFang SC"/>
              </a:rPr>
              <a:t>	</a:t>
            </a:r>
            <a:r>
              <a:rPr b="1" lang="fr-FR" sz="2800" strike="noStrike" u="none">
                <a:solidFill>
                  <a:srgbClr val="000000"/>
                </a:solidFill>
                <a:uFillTx/>
                <a:latin typeface="Arial"/>
                <a:ea typeface="PingFang SC"/>
              </a:rPr>
              <a:t>Histoire de la langue</a:t>
            </a:r>
            <a:r>
              <a:rPr b="0" lang="fr-FR" sz="2800" strike="noStrike" u="none">
                <a:solidFill>
                  <a:srgbClr val="000000"/>
                </a:solidFill>
                <a:uFillTx/>
                <a:latin typeface="Arial"/>
                <a:ea typeface="PingFang SC"/>
              </a:rPr>
              <a:t> L5AN1HIL : 1h CM + 1h TD </a:t>
            </a:r>
            <a:br>
              <a:rPr sz="2800"/>
            </a:br>
            <a:r>
              <a:rPr b="0" lang="fr-FR" sz="2800" strike="noStrike" u="none">
                <a:solidFill>
                  <a:srgbClr val="000000"/>
                </a:solidFill>
                <a:uFillTx/>
                <a:latin typeface="Arial"/>
                <a:ea typeface="PingFang SC"/>
              </a:rPr>
              <a:t>OU </a:t>
            </a:r>
            <a:r>
              <a:rPr b="0" lang="fr-FR" sz="2800" strike="noStrike" u="none">
                <a:solidFill>
                  <a:srgbClr val="000000"/>
                </a:solidFill>
                <a:uFillTx/>
                <a:latin typeface="Arial"/>
                <a:ea typeface="PingFang SC"/>
              </a:rPr>
              <a:t>	</a:t>
            </a:r>
            <a:r>
              <a:rPr b="1" lang="fr-FR" sz="2800" strike="noStrike" u="none">
                <a:solidFill>
                  <a:srgbClr val="000000"/>
                </a:solidFill>
                <a:uFillTx/>
                <a:latin typeface="Arial"/>
                <a:ea typeface="PingFang SC"/>
              </a:rPr>
              <a:t>Phonologie</a:t>
            </a:r>
            <a:r>
              <a:rPr b="0" lang="fr-FR" sz="2800" strike="noStrike" u="none">
                <a:solidFill>
                  <a:srgbClr val="000000"/>
                </a:solidFill>
                <a:uFillTx/>
                <a:latin typeface="Arial"/>
                <a:ea typeface="PingFang SC"/>
              </a:rPr>
              <a:t> L5AN1PHO : </a:t>
            </a:r>
            <a:r>
              <a:rPr b="0" lang="fr-FR" sz="2800" strike="noStrike" u="none">
                <a:solidFill>
                  <a:srgbClr val="000000"/>
                </a:solidFill>
                <a:uFillTx/>
                <a:latin typeface="Arial"/>
              </a:rPr>
              <a:t> 1h CM + 1h TD </a:t>
            </a:r>
            <a:br>
              <a:rPr sz="2800"/>
            </a:br>
            <a:br>
              <a:rPr sz="2800"/>
            </a:br>
            <a:br>
              <a:rPr sz="2800"/>
            </a:br>
            <a:br>
              <a:rPr sz="2800"/>
            </a:br>
            <a:endParaRPr b="0" lang="fr-F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" name="Image 5" descr=""/>
          <p:cNvPicPr/>
          <p:nvPr/>
        </p:nvPicPr>
        <p:blipFill>
          <a:blip r:embed="rId1"/>
          <a:stretch/>
        </p:blipFill>
        <p:spPr>
          <a:xfrm>
            <a:off x="0" y="3221280"/>
            <a:ext cx="5385600" cy="3669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59" name="PlaceHolder 1"/>
          <p:cNvSpPr>
            <a:spLocks noGrp="1"/>
          </p:cNvSpPr>
          <p:nvPr>
            <p:ph/>
          </p:nvPr>
        </p:nvSpPr>
        <p:spPr>
          <a:xfrm>
            <a:off x="1228320" y="1063080"/>
            <a:ext cx="11501280" cy="488448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rmAutofit/>
          </a:bodyPr>
          <a:p>
            <a:pPr marL="287280" indent="-287280">
              <a:lnSpc>
                <a:spcPct val="100000"/>
              </a:lnSpc>
              <a:spcBef>
                <a:spcPts val="601"/>
              </a:spcBef>
              <a:buClr>
                <a:srgbClr val="ffb700"/>
              </a:buClr>
              <a:buFont typeface="Arial Black"/>
              <a:buAutoNum type="arabicPeriod"/>
            </a:pPr>
            <a:r>
              <a:rPr b="0" lang="en-GB" sz="2400" strike="noStrike" u="none" cap="all">
                <a:solidFill>
                  <a:srgbClr val="1d2769"/>
                </a:solidFill>
                <a:uFillTx/>
                <a:latin typeface="Arial Black"/>
              </a:rPr>
              <a:t> </a:t>
            </a:r>
            <a:r>
              <a:rPr b="0" lang="en-GB" sz="2400" strike="noStrike" u="none" cap="all">
                <a:solidFill>
                  <a:srgbClr val="1d2769"/>
                </a:solidFill>
                <a:uFillTx/>
                <a:latin typeface="Arial Black"/>
              </a:rPr>
              <a:t>présentation de l’UFR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601"/>
              </a:spcBef>
              <a:buClr>
                <a:srgbClr val="ffb700"/>
              </a:buClr>
              <a:buFont typeface="Arial Black"/>
              <a:buAutoNum type="arabicPeriod"/>
            </a:pPr>
            <a:r>
              <a:rPr b="0" lang="fr-FR" sz="2400" strike="noStrike" u="none" cap="all">
                <a:solidFill>
                  <a:srgbClr val="1d2769"/>
                </a:solidFill>
                <a:uFillTx/>
                <a:latin typeface="Arial Black"/>
              </a:rPr>
              <a:t> </a:t>
            </a:r>
            <a:r>
              <a:rPr b="0" lang="fr-FR" sz="2400" strike="noStrike" u="none" cap="all">
                <a:solidFill>
                  <a:srgbClr val="1d2769"/>
                </a:solidFill>
                <a:uFillTx/>
                <a:latin typeface="Arial Black"/>
              </a:rPr>
              <a:t>Contacts et informations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601"/>
              </a:spcBef>
              <a:buClr>
                <a:srgbClr val="ffb700"/>
              </a:buClr>
              <a:buFont typeface="Arial Black"/>
              <a:buAutoNum type="arabicPeriod"/>
            </a:pPr>
            <a:r>
              <a:rPr b="0" lang="fr-FR" sz="2400" strike="noStrike" u="none" cap="all">
                <a:solidFill>
                  <a:srgbClr val="1d2769"/>
                </a:solidFill>
                <a:uFillTx/>
                <a:latin typeface="Arial Black"/>
                <a:ea typeface="PingFang SC"/>
              </a:rPr>
              <a:t> </a:t>
            </a:r>
            <a:r>
              <a:rPr b="0" lang="fr-FR" sz="2400" strike="noStrike" u="none" cap="all">
                <a:solidFill>
                  <a:srgbClr val="1d2769"/>
                </a:solidFill>
                <a:uFillTx/>
                <a:latin typeface="Arial Black"/>
                <a:ea typeface="PingFang SC"/>
              </a:rPr>
              <a:t>les enseignements de L3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601"/>
              </a:spcBef>
              <a:buClr>
                <a:srgbClr val="ffb700"/>
              </a:buClr>
              <a:buFont typeface="Arial Black"/>
              <a:buAutoNum type="arabicPeriod"/>
            </a:pPr>
            <a:r>
              <a:rPr b="0" lang="fr-FR" sz="2400" strike="noStrike" u="none" cap="all">
                <a:solidFill>
                  <a:srgbClr val="1d2769"/>
                </a:solidFill>
                <a:uFillTx/>
                <a:latin typeface="Arial Black"/>
              </a:rPr>
              <a:t>vos inscriptions de début d’année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601"/>
              </a:spcBef>
              <a:buClr>
                <a:srgbClr val="ffb700"/>
              </a:buClr>
              <a:buFont typeface="Arial Black"/>
              <a:buAutoNum type="arabicPeriod"/>
            </a:pPr>
            <a:r>
              <a:rPr b="0" lang="fr-FR" sz="2400" strike="noStrike" u="none" cap="all">
                <a:solidFill>
                  <a:srgbClr val="1d2769"/>
                </a:solidFill>
                <a:uFillTx/>
                <a:latin typeface="Arial Black"/>
              </a:rPr>
              <a:t> </a:t>
            </a:r>
            <a:r>
              <a:rPr b="0" lang="fr-FR" sz="2400" strike="noStrike" u="none" cap="all">
                <a:solidFill>
                  <a:srgbClr val="1d2769"/>
                </a:solidFill>
                <a:uFillTx/>
                <a:latin typeface="Arial Black"/>
              </a:rPr>
              <a:t>l’évaluation en L3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7280" indent="-287280">
              <a:lnSpc>
                <a:spcPct val="100000"/>
              </a:lnSpc>
              <a:spcBef>
                <a:spcPts val="601"/>
              </a:spcBef>
              <a:buClr>
                <a:srgbClr val="ffb700"/>
              </a:buClr>
              <a:buFont typeface="Arial Black"/>
              <a:buAutoNum type="arabicPeriod"/>
            </a:pPr>
            <a:r>
              <a:rPr b="0" lang="fr-FR" sz="2400" strike="noStrike" u="none" cap="all">
                <a:solidFill>
                  <a:srgbClr val="1d2769"/>
                </a:solidFill>
                <a:uFillTx/>
                <a:latin typeface="Arial Black"/>
              </a:rPr>
              <a:t> </a:t>
            </a:r>
            <a:r>
              <a:rPr b="0" lang="fr-FR" sz="2400" strike="noStrike" u="none" cap="all">
                <a:solidFill>
                  <a:srgbClr val="1d2769"/>
                </a:solidFill>
                <a:uFillTx/>
                <a:latin typeface="Arial Black"/>
              </a:rPr>
              <a:t>Pour PASSER UNE BONNE année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fr-FR" sz="2400" strike="noStrike" u="none" cap="all">
                <a:solidFill>
                  <a:srgbClr val="1d2769"/>
                </a:solidFill>
                <a:uFillTx/>
                <a:latin typeface="Arial Black"/>
              </a:rPr>
              <a:t>questions ?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PlaceHolder 8"/>
          <p:cNvSpPr txBox="1"/>
          <p:nvPr/>
        </p:nvSpPr>
        <p:spPr>
          <a:xfrm>
            <a:off x="1260000" y="865440"/>
            <a:ext cx="9540000" cy="543456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rmAutofit lnSpcReduction="9999"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  <a:ea typeface="PingFang SC"/>
              </a:rPr>
              <a:t>L’UE 2 – Cultures des mondes anglophones</a:t>
            </a:r>
            <a:br>
              <a:rPr sz="3400"/>
            </a:br>
            <a:br>
              <a:rPr sz="3400"/>
            </a:br>
            <a:br>
              <a:rPr sz="2800"/>
            </a:br>
            <a:br>
              <a:rPr sz="2800"/>
            </a:br>
            <a:r>
              <a:rPr b="1" lang="fr-FR" sz="2800" strike="noStrike" u="none">
                <a:solidFill>
                  <a:srgbClr val="000000"/>
                </a:solidFill>
                <a:uFillTx/>
                <a:latin typeface="Arial"/>
                <a:ea typeface="PingFang SC"/>
              </a:rPr>
              <a:t>Civilisation américaine L5ANM2CA</a:t>
            </a:r>
            <a:r>
              <a:rPr b="0" lang="fr-FR" sz="2800" strike="noStrike" u="none">
                <a:solidFill>
                  <a:srgbClr val="000000"/>
                </a:solidFill>
                <a:uFillTx/>
                <a:latin typeface="Arial"/>
                <a:ea typeface="PingFang SC"/>
              </a:rPr>
              <a:t>  1h CM + 2h TD</a:t>
            </a:r>
            <a:br>
              <a:rPr sz="2800"/>
            </a:br>
            <a:br>
              <a:rPr sz="2800"/>
            </a:br>
            <a:r>
              <a:rPr b="0" lang="fr-FR" sz="2800" strike="noStrike" u="none">
                <a:solidFill>
                  <a:srgbClr val="000000"/>
                </a:solidFill>
                <a:uFillTx/>
                <a:latin typeface="Arial"/>
                <a:ea typeface="PingFang SC"/>
              </a:rPr>
              <a:t>ET</a:t>
            </a:r>
            <a:br>
              <a:rPr sz="2800"/>
            </a:br>
            <a:br>
              <a:rPr sz="2800"/>
            </a:br>
            <a:r>
              <a:rPr b="1" lang="fr-FR" sz="2800" strike="noStrike" u="none">
                <a:solidFill>
                  <a:srgbClr val="000000"/>
                </a:solidFill>
                <a:uFillTx/>
                <a:latin typeface="Arial"/>
                <a:ea typeface="PingFang SC"/>
              </a:rPr>
              <a:t>Littérature américaine</a:t>
            </a:r>
            <a:r>
              <a:rPr b="0" lang="fr-FR" sz="2800" strike="noStrike" u="none">
                <a:solidFill>
                  <a:srgbClr val="000000"/>
                </a:solidFill>
                <a:uFillTx/>
                <a:latin typeface="Arial"/>
                <a:ea typeface="PingFang SC"/>
              </a:rPr>
              <a:t> L5ANM3LA 1h CM + 2h TD</a:t>
            </a:r>
            <a:br>
              <a:rPr sz="2800"/>
            </a:br>
            <a:br>
              <a:rPr sz="2800"/>
            </a:br>
            <a:br>
              <a:rPr sz="2800"/>
            </a:br>
            <a:br>
              <a:rPr sz="2800"/>
            </a:br>
            <a:endParaRPr b="0" lang="fr-F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" name="Image 3" descr=""/>
          <p:cNvPicPr/>
          <p:nvPr/>
        </p:nvPicPr>
        <p:blipFill>
          <a:blip r:embed="rId1"/>
          <a:stretch/>
        </p:blipFill>
        <p:spPr>
          <a:xfrm>
            <a:off x="0" y="3944160"/>
            <a:ext cx="4274280" cy="2912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5" name="PlaceHolder 1"/>
          <p:cNvSpPr>
            <a:spLocks noGrp="1"/>
          </p:cNvSpPr>
          <p:nvPr>
            <p:ph type="title"/>
          </p:nvPr>
        </p:nvSpPr>
        <p:spPr>
          <a:xfrm>
            <a:off x="1487520" y="1052640"/>
            <a:ext cx="9863280" cy="528840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rmAutofit fontScale="77500" lnSpcReduction="19999"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</a:rPr>
              <a:t>L’UE 3 – Options de spécialistes / Parcours</a:t>
            </a:r>
            <a:br>
              <a:rPr sz="3400"/>
            </a:br>
            <a:br>
              <a:rPr sz="3400"/>
            </a:br>
            <a:br>
              <a:rPr sz="3400"/>
            </a:br>
            <a:r>
              <a:rPr b="0" lang="fr-FR" sz="2800" strike="noStrike" u="none">
                <a:solidFill>
                  <a:srgbClr val="1d2769"/>
                </a:solidFill>
                <a:uFillTx/>
                <a:latin typeface="Arial Black"/>
              </a:rPr>
              <a:t>Parcours </a:t>
            </a:r>
            <a:r>
              <a:rPr b="0" lang="fr-FR" sz="2800" strike="noStrike" u="none">
                <a:solidFill>
                  <a:srgbClr val="1d2769"/>
                </a:solidFill>
                <a:uFillTx/>
                <a:latin typeface="Arial Black"/>
              </a:rPr>
              <a:t>	</a:t>
            </a:r>
            <a:r>
              <a:rPr b="0" lang="fr-FR" sz="2800" strike="noStrike" u="none">
                <a:solidFill>
                  <a:srgbClr val="1d2769"/>
                </a:solidFill>
                <a:uFillTx/>
                <a:latin typeface="Arial Black"/>
              </a:rPr>
              <a:t>Humanités environnementales</a:t>
            </a:r>
            <a:br>
              <a:rPr sz="2800"/>
            </a:br>
            <a:r>
              <a:rPr b="0" lang="fr-FR" sz="2800" strike="noStrike" u="none">
                <a:solidFill>
                  <a:srgbClr val="1d2769"/>
                </a:solidFill>
                <a:uFillTx/>
                <a:latin typeface="Arial Black"/>
              </a:rPr>
              <a:t>	</a:t>
            </a:r>
            <a:r>
              <a:rPr b="0" lang="fr-FR" sz="2800" strike="noStrike" u="none">
                <a:solidFill>
                  <a:srgbClr val="1d2769"/>
                </a:solidFill>
                <a:uFillTx/>
                <a:latin typeface="Arial Black"/>
              </a:rPr>
              <a:t>	</a:t>
            </a:r>
            <a:r>
              <a:rPr b="0" lang="fr-FR" sz="2800" strike="noStrike" u="none">
                <a:solidFill>
                  <a:srgbClr val="1d2769"/>
                </a:solidFill>
                <a:uFillTx/>
                <a:latin typeface="Arial Black"/>
              </a:rPr>
              <a:t>	</a:t>
            </a:r>
            <a:r>
              <a:rPr b="0" lang="fr-FR" sz="2800" strike="noStrike" u="none">
                <a:solidFill>
                  <a:srgbClr val="1d2769"/>
                </a:solidFill>
                <a:uFillTx/>
                <a:latin typeface="Arial Black"/>
              </a:rPr>
              <a:t>Cultures visuelles et matérielles</a:t>
            </a:r>
            <a:br>
              <a:rPr sz="2800"/>
            </a:br>
            <a:r>
              <a:rPr b="0" lang="fr-FR" sz="2800" strike="noStrike" u="none">
                <a:solidFill>
                  <a:srgbClr val="1d2769"/>
                </a:solidFill>
                <a:uFillTx/>
                <a:latin typeface="Arial Black"/>
              </a:rPr>
              <a:t>	</a:t>
            </a:r>
            <a:r>
              <a:rPr b="0" lang="fr-FR" sz="2800" strike="noStrike" u="none">
                <a:solidFill>
                  <a:srgbClr val="1d2769"/>
                </a:solidFill>
                <a:uFillTx/>
                <a:latin typeface="Arial Black"/>
              </a:rPr>
              <a:t>	</a:t>
            </a:r>
            <a:r>
              <a:rPr b="0" lang="fr-FR" sz="2800" strike="noStrike" u="none">
                <a:solidFill>
                  <a:srgbClr val="1d2769"/>
                </a:solidFill>
                <a:uFillTx/>
                <a:latin typeface="Arial Black"/>
              </a:rPr>
              <a:t>	</a:t>
            </a:r>
            <a:r>
              <a:rPr b="0" lang="fr-FR" sz="2800" strike="noStrike" u="none">
                <a:solidFill>
                  <a:srgbClr val="1d2769"/>
                </a:solidFill>
                <a:uFillTx/>
                <a:latin typeface="Arial Black"/>
              </a:rPr>
              <a:t>Humanités numériques</a:t>
            </a:r>
            <a:br>
              <a:rPr sz="2800"/>
            </a:br>
            <a:br>
              <a:rPr sz="2800"/>
            </a:br>
            <a:br>
              <a:rPr sz="2800"/>
            </a:br>
            <a:r>
              <a:rPr b="0" lang="fr-FR" sz="2800" strike="noStrike" u="none">
                <a:solidFill>
                  <a:srgbClr val="1d2769"/>
                </a:solidFill>
                <a:uFillTx/>
                <a:latin typeface="Arial Black"/>
              </a:rPr>
              <a:t>1 enseignement de parcours et 1 option de spécialistes</a:t>
            </a:r>
            <a:br>
              <a:rPr sz="2800"/>
            </a:br>
            <a:br>
              <a:rPr sz="2800"/>
            </a:br>
            <a:r>
              <a:rPr b="0" lang="fr-FR" sz="2800" strike="noStrike" u="none">
                <a:solidFill>
                  <a:srgbClr val="1d2769"/>
                </a:solidFill>
                <a:uFillTx/>
                <a:latin typeface="Arial Black"/>
              </a:rPr>
              <a:t>Ou 2 options de spécialistes (Parcours Cultures anglophones)</a:t>
            </a:r>
            <a:br>
              <a:rPr sz="2800"/>
            </a:br>
            <a:br>
              <a:rPr sz="2800"/>
            </a:br>
            <a:br>
              <a:rPr sz="2800"/>
            </a:br>
            <a:br>
              <a:rPr sz="2800"/>
            </a:br>
            <a:br>
              <a:rPr sz="2800"/>
            </a:br>
            <a:r>
              <a:rPr b="0" lang="en-GB" sz="2800" strike="noStrike" u="none">
                <a:solidFill>
                  <a:srgbClr val="1d2769"/>
                </a:solidFill>
                <a:uFillTx/>
                <a:latin typeface="Arial"/>
              </a:rPr>
              <a:t>Vous pouvez choisir des parcours différents au S5 et au S6, sauf pour la mention FLE (déterminée dès l’inscription administrative).</a:t>
            </a:r>
            <a:br>
              <a:rPr sz="2800"/>
            </a:br>
            <a:br>
              <a:rPr sz="2800"/>
            </a:br>
            <a:br>
              <a:rPr sz="2800"/>
            </a:br>
            <a:endParaRPr b="0" lang="fr-F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PlaceHolder 1"/>
          <p:cNvSpPr>
            <a:spLocks noGrp="1"/>
          </p:cNvSpPr>
          <p:nvPr>
            <p:ph type="title"/>
          </p:nvPr>
        </p:nvSpPr>
        <p:spPr>
          <a:xfrm>
            <a:off x="1055520" y="155160"/>
            <a:ext cx="8962920" cy="60768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3400" strike="noStrike" u="none">
                <a:solidFill>
                  <a:srgbClr val="1d2769"/>
                </a:solidFill>
                <a:uFillTx/>
                <a:latin typeface="Arial Black"/>
              </a:rPr>
              <a:t>Les options de spécialistes au S5</a:t>
            </a:r>
            <a:endParaRPr b="0" lang="fr-FR" sz="3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7" name="PlaceHolder 2"/>
          <p:cNvSpPr>
            <a:spLocks noGrp="1"/>
          </p:cNvSpPr>
          <p:nvPr>
            <p:ph/>
          </p:nvPr>
        </p:nvSpPr>
        <p:spPr>
          <a:xfrm>
            <a:off x="1153440" y="1080000"/>
            <a:ext cx="9646560" cy="540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152280" rIns="3600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Études médiévales 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Littérature Britannique (Shakespeare) 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Littérature Américaine (Mark Twain &amp; F. Scott Fitzgerald)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Poésie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Littérature contemporaine (Black British Writing)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Histoire de l’art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Linguistique I (Théories linguistiques)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Linguistique II (interface syntaxe-sémantique)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" name="Image 4" descr=""/>
          <p:cNvPicPr/>
          <p:nvPr/>
        </p:nvPicPr>
        <p:blipFill>
          <a:blip r:embed="rId1"/>
          <a:stretch/>
        </p:blipFill>
        <p:spPr>
          <a:xfrm>
            <a:off x="0" y="4016160"/>
            <a:ext cx="4168440" cy="2840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9" name="PlaceHolder 1"/>
          <p:cNvSpPr>
            <a:spLocks noGrp="1"/>
          </p:cNvSpPr>
          <p:nvPr>
            <p:ph type="title"/>
          </p:nvPr>
        </p:nvSpPr>
        <p:spPr>
          <a:xfrm>
            <a:off x="1415520" y="443160"/>
            <a:ext cx="10367280" cy="593640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rmAutofit fontScale="85000" lnSpcReduction="19999"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  <a:ea typeface="PingFang SC"/>
              </a:rPr>
              <a:t>L’UE 4 - Option d’ouverture</a:t>
            </a:r>
            <a:br>
              <a:rPr sz="3400"/>
            </a:br>
            <a:br>
              <a:rPr sz="3400"/>
            </a:br>
            <a:r>
              <a:rPr b="0" lang="fr-FR" sz="2700" strike="noStrike" u="none">
                <a:solidFill>
                  <a:srgbClr val="1d2769"/>
                </a:solidFill>
                <a:uFillTx/>
                <a:latin typeface="Arial"/>
                <a:ea typeface="PingFang SC"/>
              </a:rPr>
              <a:t>- À choisir en dehors de l’UFR d’Etudes anglophones</a:t>
            </a:r>
            <a:br>
              <a:rPr sz="2700"/>
            </a:br>
            <a:br>
              <a:rPr sz="2700"/>
            </a:br>
            <a:r>
              <a:rPr b="0" lang="fr-FR" sz="2700" strike="noStrike" u="none">
                <a:solidFill>
                  <a:srgbClr val="1d2769"/>
                </a:solidFill>
                <a:uFillTx/>
                <a:latin typeface="Arial"/>
                <a:ea typeface="PingFang SC"/>
              </a:rPr>
              <a:t>- Différents cours de LV possibles, soit au SIAL, soit dans les UFR de langues </a:t>
            </a:r>
            <a:br>
              <a:rPr sz="2700"/>
            </a:br>
            <a:r>
              <a:rPr b="0" lang="fr-FR" sz="2700" strike="noStrike" u="none">
                <a:solidFill>
                  <a:srgbClr val="1d2769"/>
                </a:solidFill>
                <a:uFillTx/>
                <a:latin typeface="Arial"/>
                <a:ea typeface="PingFang SC"/>
              </a:rPr>
              <a:t>	</a:t>
            </a:r>
            <a:r>
              <a:rPr b="0" lang="fr-FR" sz="2700" strike="noStrike" u="none">
                <a:solidFill>
                  <a:srgbClr val="1d2769"/>
                </a:solidFill>
                <a:uFillTx/>
                <a:latin typeface="Arial"/>
                <a:ea typeface="PingFang SC"/>
              </a:rPr>
              <a:t>N.B. : les cours pour grands débutants doivent être commencés dès le premier semestre</a:t>
            </a:r>
            <a:br>
              <a:rPr sz="2700"/>
            </a:br>
            <a:br>
              <a:rPr sz="2700"/>
            </a:br>
            <a:r>
              <a:rPr b="0" lang="fr-FR" sz="2700" strike="noStrike" u="none">
                <a:solidFill>
                  <a:srgbClr val="1d2769"/>
                </a:solidFill>
                <a:uFillTx/>
                <a:latin typeface="Arial"/>
                <a:ea typeface="PingFang SC"/>
              </a:rPr>
              <a:t>- De nombreux cours d’autres UFR sont dispensés en français (musique italienne, culture latine, panorama de la peinture flamande, etc.)</a:t>
            </a:r>
            <a:br>
              <a:rPr sz="2700"/>
            </a:br>
            <a:br>
              <a:rPr sz="2700"/>
            </a:br>
            <a:r>
              <a:rPr b="0" lang="fr-FR" sz="2700" strike="noStrike" u="none">
                <a:solidFill>
                  <a:srgbClr val="1d2769"/>
                </a:solidFill>
                <a:uFillTx/>
                <a:latin typeface="Arial"/>
                <a:ea typeface="PingFang SC"/>
              </a:rPr>
              <a:t>- Une cinquantaine de sports sont proposés par le Service des Sports de Sorbonne Université. Dates des inscriptions : Début des inscriptions : </a:t>
            </a:r>
            <a:r>
              <a:rPr b="1" lang="fr-FR" sz="2700" strike="noStrike" u="none">
                <a:solidFill>
                  <a:srgbClr val="1d2769"/>
                </a:solidFill>
                <a:uFillTx/>
                <a:latin typeface="Arial"/>
                <a:ea typeface="PingFang SC"/>
              </a:rPr>
              <a:t>12 SEPTEMBRE 2025 à 10h</a:t>
            </a:r>
            <a:r>
              <a:rPr b="0" lang="fr-FR" sz="2700" strike="noStrike" u="none">
                <a:solidFill>
                  <a:srgbClr val="1d2769"/>
                </a:solidFill>
                <a:uFillTx/>
                <a:latin typeface="Arial"/>
                <a:ea typeface="PingFang SC"/>
              </a:rPr>
              <a:t> en ligne uniquement au lien suivant :</a:t>
            </a:r>
            <a:r>
              <a:rPr b="0" lang="fr-FR" sz="2700" strike="noStrike" u="sng">
                <a:solidFill>
                  <a:srgbClr val="e6332a"/>
                </a:solidFill>
                <a:uFillTx/>
                <a:latin typeface="Arial"/>
                <a:ea typeface="PingFang SC"/>
                <a:hlinkClick r:id="rId2"/>
              </a:rPr>
              <a:t>https://activites.sorbonne-universite.fr</a:t>
            </a:r>
            <a:br>
              <a:rPr sz="2700"/>
            </a:br>
            <a:r>
              <a:rPr b="0" lang="fr-FR" sz="2700" strike="noStrike" u="none">
                <a:solidFill>
                  <a:srgbClr val="1d2769"/>
                </a:solidFill>
                <a:uFillTx/>
                <a:latin typeface="Arial"/>
                <a:ea typeface="PingFang SC"/>
              </a:rPr>
              <a:t>Début des cours le lundi 15 septembre 2024.</a:t>
            </a:r>
            <a:br>
              <a:rPr sz="2700"/>
            </a:br>
            <a:r>
              <a:rPr b="0" lang="fr-FR" sz="2700" strike="noStrike" u="none">
                <a:solidFill>
                  <a:srgbClr val="1d2769"/>
                </a:solidFill>
                <a:uFillTx/>
                <a:latin typeface="Arial"/>
                <a:ea typeface="PingFang SC"/>
              </a:rPr>
              <a:t>FIN D'INSCRIPTION EN OPTION LE 28 SEPTEMBRE 2024.</a:t>
            </a:r>
            <a:br>
              <a:rPr sz="2700"/>
            </a:br>
            <a:br>
              <a:rPr sz="2700"/>
            </a:br>
            <a:br>
              <a:rPr sz="2700"/>
            </a:br>
            <a:r>
              <a:rPr b="0" lang="en-GB" sz="2700" strike="noStrike" u="none">
                <a:solidFill>
                  <a:srgbClr val="1d2769"/>
                </a:solidFill>
                <a:uFillTx/>
                <a:latin typeface="Arial Black"/>
                <a:ea typeface="PingFang SC"/>
              </a:rPr>
              <a:t>Les inscriptions à cette option se font directement auprès de l’UFR concernée ou du SIAL ou du service Sports.</a:t>
            </a:r>
            <a:endParaRPr b="0" lang="fr-FR" sz="2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" name="Image 9" descr=""/>
          <p:cNvPicPr/>
          <p:nvPr/>
        </p:nvPicPr>
        <p:blipFill>
          <a:blip r:embed="rId1"/>
          <a:stretch/>
        </p:blipFill>
        <p:spPr>
          <a:xfrm>
            <a:off x="0" y="4144320"/>
            <a:ext cx="3985200" cy="2715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01" name="Rectangle 2"/>
          <p:cNvSpPr/>
          <p:nvPr/>
        </p:nvSpPr>
        <p:spPr>
          <a:xfrm>
            <a:off x="1513800" y="1558440"/>
            <a:ext cx="7199280" cy="435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30456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fr-FR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Projet professionnel 1  (L5ANCTPR)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Projet professionnel : trouver son projet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fr-FR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Projet professionnel 2  (L5ANENPR)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Projet professionnel : enseigner dans le secondaire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fr-FR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Projet professionnel 3 (L5ANGTPR)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Projet professionnel : gestion de projet (MOOC)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fr-FR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Projet professionnel 4  (L5ANINPR)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Projet professionnel : Préparation à la mobilité internationale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i="1" lang="fr-FR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Projet professionnel 5 (L5FMENPR)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  <a:ea typeface="Arial"/>
              </a:rPr>
              <a:t>Projet professionnel : enseigner dans le primaire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2" name="PlaceHolder 13"/>
          <p:cNvSpPr txBox="1"/>
          <p:nvPr/>
        </p:nvSpPr>
        <p:spPr>
          <a:xfrm>
            <a:off x="1144080" y="474840"/>
            <a:ext cx="10223280" cy="53568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rmAutofit/>
          </a:bodyPr>
          <a:p>
            <a:pPr algn="ctr"/>
            <a:endParaRPr b="0" lang="fr-FR" sz="2600" strike="noStrike" u="none">
              <a:solidFill>
                <a:srgbClr val="000000"/>
              </a:solidFill>
              <a:uFillTx/>
              <a:latin typeface="Arial Black"/>
            </a:endParaRPr>
          </a:p>
        </p:txBody>
      </p:sp>
      <p:sp>
        <p:nvSpPr>
          <p:cNvPr id="903" name=""/>
          <p:cNvSpPr txBox="1"/>
          <p:nvPr/>
        </p:nvSpPr>
        <p:spPr>
          <a:xfrm>
            <a:off x="540000" y="360000"/>
            <a:ext cx="10260000" cy="2888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fr-FR" sz="2600" strike="noStrike" u="none">
                <a:solidFill>
                  <a:srgbClr val="1d2769"/>
                </a:solidFill>
                <a:uFillTx/>
                <a:latin typeface="Arial Black"/>
              </a:rPr>
              <a:t>L’UE 5 - Orientation professionnelle (voir la brochure de Licence pour plus de précisions)</a:t>
            </a:r>
            <a:br>
              <a:rPr sz="2600"/>
            </a:br>
            <a:br>
              <a:rPr sz="2600"/>
            </a:br>
            <a:br>
              <a:rPr sz="2600"/>
            </a:br>
            <a:br>
              <a:rPr sz="2600"/>
            </a:br>
            <a:endParaRPr b="0" lang="fr-FR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PlaceHolder 1"/>
          <p:cNvSpPr>
            <a:spLocks noGrp="1"/>
          </p:cNvSpPr>
          <p:nvPr>
            <p:ph type="title"/>
          </p:nvPr>
        </p:nvSpPr>
        <p:spPr>
          <a:xfrm>
            <a:off x="1451520" y="2205000"/>
            <a:ext cx="1920600" cy="1617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Autofit/>
          </a:bodyPr>
          <a:p>
            <a:pPr indent="0">
              <a:lnSpc>
                <a:spcPts val="15999"/>
              </a:lnSpc>
              <a:buNone/>
              <a:tabLst>
                <a:tab algn="l" pos="0"/>
              </a:tabLst>
            </a:pPr>
            <a:r>
              <a:rPr b="0" lang="fr-FR" sz="16000" strike="noStrike" u="none" cap="all">
                <a:solidFill>
                  <a:srgbClr val="ffffff"/>
                </a:solidFill>
                <a:uFillTx/>
                <a:latin typeface="Arial Black"/>
              </a:rPr>
              <a:t>4</a:t>
            </a:r>
            <a:endParaRPr b="0" lang="fr-FR" sz="1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5" name="PlaceHolder 2"/>
          <p:cNvSpPr>
            <a:spLocks noGrp="1"/>
          </p:cNvSpPr>
          <p:nvPr>
            <p:ph/>
          </p:nvPr>
        </p:nvSpPr>
        <p:spPr>
          <a:xfrm>
            <a:off x="1549440" y="3944880"/>
            <a:ext cx="10017360" cy="131832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Autofit/>
          </a:bodyPr>
          <a:p>
            <a:pPr marL="432000" indent="0">
              <a:spcBef>
                <a:spcPts val="1417"/>
              </a:spcBef>
              <a:buNone/>
            </a:pPr>
            <a:r>
              <a:rPr b="0" lang="fr-FR" sz="3200" strike="noStrike" u="none">
                <a:solidFill>
                  <a:srgbClr val="ffffff"/>
                </a:solidFill>
                <a:uFillTx/>
                <a:latin typeface="Arial Black"/>
              </a:rPr>
              <a:t>Vos inscriptions</a:t>
            </a:r>
            <a:endParaRPr b="0" lang="fr-FR" sz="3200" strike="noStrike" u="none">
              <a:solidFill>
                <a:srgbClr val="ffffff"/>
              </a:solidFill>
              <a:uFillTx/>
              <a:latin typeface="Arial Blac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Image 6" descr=""/>
          <p:cNvPicPr/>
          <p:nvPr/>
        </p:nvPicPr>
        <p:blipFill>
          <a:blip r:embed="rId1"/>
          <a:stretch/>
        </p:blipFill>
        <p:spPr>
          <a:xfrm>
            <a:off x="6480" y="3717000"/>
            <a:ext cx="4607280" cy="3139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07" name="PlaceHolder 1"/>
          <p:cNvSpPr>
            <a:spLocks noGrp="1"/>
          </p:cNvSpPr>
          <p:nvPr>
            <p:ph type="title"/>
          </p:nvPr>
        </p:nvSpPr>
        <p:spPr>
          <a:xfrm>
            <a:off x="1631520" y="908640"/>
            <a:ext cx="10551960" cy="594756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fr-FR" sz="2700" strike="noStrike" u="none">
                <a:solidFill>
                  <a:srgbClr val="1d2769"/>
                </a:solidFill>
                <a:uFillTx/>
                <a:latin typeface="Arial Black"/>
              </a:rPr>
              <a:t>IA, IP, qu’est-ce que c’est ?</a:t>
            </a:r>
            <a:br>
              <a:rPr sz="2700"/>
            </a:br>
            <a:br>
              <a:rPr sz="2700"/>
            </a:br>
            <a:r>
              <a:rPr b="0" lang="fr-FR" sz="2700" strike="noStrike" u="none">
                <a:solidFill>
                  <a:srgbClr val="1d2769"/>
                </a:solidFill>
                <a:uFillTx/>
                <a:latin typeface="Arial"/>
              </a:rPr>
              <a:t>1) </a:t>
            </a:r>
            <a:r>
              <a:rPr b="0" lang="en-GB" sz="2700" strike="noStrike" u="none">
                <a:solidFill>
                  <a:srgbClr val="1d2769"/>
                </a:solidFill>
                <a:uFillTx/>
                <a:latin typeface="Arial"/>
              </a:rPr>
              <a:t>L’inscription administrative – IA</a:t>
            </a:r>
            <a:br>
              <a:rPr sz="2700"/>
            </a:br>
            <a:r>
              <a:rPr b="0" lang="en-GB" sz="2700" strike="noStrike" u="none">
                <a:solidFill>
                  <a:srgbClr val="1d2769"/>
                </a:solidFill>
                <a:uFillTx/>
                <a:latin typeface="Arial"/>
              </a:rPr>
              <a:t>2) L’inscription pédagogique – IP-Web</a:t>
            </a:r>
            <a:br>
              <a:rPr sz="2700"/>
            </a:br>
            <a:br>
              <a:rPr sz="2700"/>
            </a:br>
            <a:r>
              <a:rPr b="1" lang="fr-FR" sz="2700" strike="noStrike" u="none">
                <a:solidFill>
                  <a:srgbClr val="1d2769"/>
                </a:solidFill>
                <a:uFillTx/>
                <a:latin typeface="Arial"/>
              </a:rPr>
              <a:t>Accédez à l'application IP-web :</a:t>
            </a:r>
            <a:br>
              <a:rPr sz="2700"/>
            </a:br>
            <a:r>
              <a:rPr b="0" lang="fr-FR" sz="2700" strike="noStrike" u="sng">
                <a:solidFill>
                  <a:srgbClr val="e6332a"/>
                </a:solidFill>
                <a:uFillTx/>
                <a:latin typeface="Arial"/>
                <a:hlinkClick r:id="rId2"/>
              </a:rPr>
              <a:t>https://ipweb.sorbonne-universite.fr</a:t>
            </a:r>
            <a:br>
              <a:rPr sz="2700"/>
            </a:br>
            <a:br>
              <a:rPr sz="2700"/>
            </a:br>
            <a:r>
              <a:rPr b="1" lang="fr-FR" sz="2700" strike="noStrike" u="none">
                <a:solidFill>
                  <a:srgbClr val="1d2769"/>
                </a:solidFill>
                <a:uFillTx/>
                <a:latin typeface="Arial"/>
              </a:rPr>
              <a:t>Consultez votre inscription pédagogique :</a:t>
            </a:r>
            <a:br>
              <a:rPr sz="2700"/>
            </a:br>
            <a:r>
              <a:rPr b="0" lang="fr-FR" sz="2700" strike="noStrike" u="sng">
                <a:solidFill>
                  <a:srgbClr val="e6332a"/>
                </a:solidFill>
                <a:uFillTx/>
                <a:latin typeface="Arial"/>
                <a:hlinkClick r:id="rId3"/>
              </a:rPr>
              <a:t>https://ipweb.sorbonne-universite.fr/loginConsultation.jsf</a:t>
            </a:r>
            <a:br>
              <a:rPr sz="2700"/>
            </a:br>
            <a:br>
              <a:rPr sz="2700"/>
            </a:br>
            <a:br>
              <a:rPr sz="2700"/>
            </a:br>
            <a:br>
              <a:rPr sz="2700"/>
            </a:br>
            <a:endParaRPr b="0" lang="fr-FR" sz="2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" name="Image 5" descr=""/>
          <p:cNvPicPr/>
          <p:nvPr/>
        </p:nvPicPr>
        <p:blipFill>
          <a:blip r:embed="rId1"/>
          <a:stretch/>
        </p:blipFill>
        <p:spPr>
          <a:xfrm>
            <a:off x="0" y="1845000"/>
            <a:ext cx="12190320" cy="5183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9" name="Image 7" descr=""/>
          <p:cNvPicPr/>
          <p:nvPr/>
        </p:nvPicPr>
        <p:blipFill>
          <a:blip r:embed="rId2"/>
          <a:stretch/>
        </p:blipFill>
        <p:spPr>
          <a:xfrm>
            <a:off x="7459200" y="5351040"/>
            <a:ext cx="4480920" cy="112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0" name="PlaceHolder 1"/>
          <p:cNvSpPr>
            <a:spLocks noGrp="1"/>
          </p:cNvSpPr>
          <p:nvPr>
            <p:ph type="title"/>
          </p:nvPr>
        </p:nvSpPr>
        <p:spPr>
          <a:xfrm>
            <a:off x="263520" y="332640"/>
            <a:ext cx="11926800" cy="651240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2000" strike="noStrike" u="sng">
                <a:solidFill>
                  <a:srgbClr val="e6332a"/>
                </a:solidFill>
                <a:uFillTx/>
                <a:latin typeface="Arial"/>
                <a:hlinkClick r:id="rId3"/>
              </a:rPr>
              <a:t>https://ipweb.sorbonne-universite.fr/</a:t>
            </a:r>
            <a:r>
              <a:rPr b="0" lang="en-GB" sz="2000" strike="noStrike" u="none">
                <a:solidFill>
                  <a:srgbClr val="1d2769"/>
                </a:solidFill>
                <a:uFillTx/>
                <a:latin typeface="Arial"/>
              </a:rPr>
              <a:t> </a:t>
            </a:r>
            <a:r>
              <a:rPr b="0" lang="en-GB" sz="2000" strike="noStrike" u="none">
                <a:solidFill>
                  <a:srgbClr val="1d2769"/>
                </a:solidFill>
                <a:uFillTx/>
                <a:latin typeface="Arial"/>
              </a:rPr>
              <a:t>	</a:t>
            </a:r>
            <a:r>
              <a:rPr b="0" lang="en-GB" sz="2000" strike="noStrike" u="none">
                <a:solidFill>
                  <a:srgbClr val="1d2769"/>
                </a:solidFill>
                <a:uFillTx/>
                <a:latin typeface="Arial"/>
              </a:rPr>
              <a:t>  </a:t>
            </a: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  <a:ea typeface="Junicode Var"/>
              </a:rPr>
              <a:t>Ouverture des IP-Web</a:t>
            </a:r>
            <a:r>
              <a:rPr b="0" lang="fr-FR" sz="3800" strike="noStrike" u="none">
                <a:solidFill>
                  <a:srgbClr val="1d2769"/>
                </a:solidFill>
                <a:uFillTx/>
                <a:latin typeface="Arial Black"/>
                <a:ea typeface="Junicode Var"/>
              </a:rPr>
              <a:t>	</a:t>
            </a:r>
            <a:r>
              <a:rPr b="0" lang="fr-FR" sz="3800" strike="noStrike" u="none">
                <a:solidFill>
                  <a:srgbClr val="1d2769"/>
                </a:solidFill>
                <a:uFillTx/>
                <a:latin typeface="Arial Black"/>
                <a:ea typeface="Junicode Var"/>
              </a:rPr>
              <a:t>	</a:t>
            </a:r>
            <a:r>
              <a:rPr b="0" lang="en-GB" sz="3400" strike="noStrike" u="none">
                <a:solidFill>
                  <a:srgbClr val="1d2769"/>
                </a:solidFill>
                <a:uFillTx/>
                <a:latin typeface="Arial Black"/>
                <a:ea typeface="Junicode Var"/>
              </a:rPr>
              <a:t>	</a:t>
            </a:r>
            <a:r>
              <a:rPr b="0" lang="en-GB" sz="3400" strike="noStrike" u="none">
                <a:solidFill>
                  <a:srgbClr val="1d2769"/>
                </a:solidFill>
                <a:uFillTx/>
                <a:latin typeface="Arial Black"/>
                <a:ea typeface="Junicode Var"/>
              </a:rPr>
              <a:t>	</a:t>
            </a:r>
            <a:r>
              <a:rPr b="0" lang="en-GB" sz="3400" strike="noStrike" u="none">
                <a:solidFill>
                  <a:srgbClr val="1d2769"/>
                </a:solidFill>
                <a:uFillTx/>
                <a:latin typeface="Arial Black"/>
                <a:ea typeface="Junicode Var"/>
              </a:rPr>
              <a:t>	</a:t>
            </a:r>
            <a:r>
              <a:rPr b="0" lang="en-GB" sz="3400" strike="noStrike" u="none">
                <a:solidFill>
                  <a:srgbClr val="1d2769"/>
                </a:solidFill>
                <a:uFillTx/>
                <a:latin typeface="Arial Black"/>
                <a:ea typeface="Junicode Var"/>
              </a:rPr>
              <a:t>	</a:t>
            </a:r>
            <a:r>
              <a:rPr b="0" lang="en-GB" sz="28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double licence : 9 septembre 2025 à 10h</a:t>
            </a:r>
            <a:br>
              <a:rPr sz="2800"/>
            </a:br>
            <a:r>
              <a:rPr b="0" lang="en-GB" sz="28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	</a:t>
            </a:r>
            <a:r>
              <a:rPr b="0" lang="en-GB" sz="28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	</a:t>
            </a:r>
            <a:r>
              <a:rPr b="0" lang="en-GB" sz="28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monolicence :    </a:t>
            </a:r>
            <a:r>
              <a:rPr b="0" lang="en-GB" sz="28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10 septembre 2025 à 10h </a:t>
            </a:r>
            <a:br>
              <a:rPr sz="3400"/>
            </a:br>
            <a:br>
              <a:rPr sz="3400"/>
            </a:br>
            <a:r>
              <a:rPr b="0" lang="en-GB" sz="3400" strike="noStrike" u="none">
                <a:solidFill>
                  <a:srgbClr val="1d2769"/>
                </a:solidFill>
                <a:uFillTx/>
                <a:latin typeface="Arial Black"/>
                <a:ea typeface="Junicode Var"/>
              </a:rPr>
              <a:t>	</a:t>
            </a:r>
            <a:r>
              <a:rPr b="0" lang="en-GB" sz="3400" strike="noStrike" u="none">
                <a:solidFill>
                  <a:srgbClr val="1d2769"/>
                </a:solidFill>
                <a:uFillTx/>
                <a:latin typeface="Arial Black"/>
                <a:ea typeface="Junicode Var"/>
              </a:rPr>
              <a:t>	</a:t>
            </a:r>
            <a:br>
              <a:rPr sz="3400"/>
            </a:br>
            <a:br>
              <a:rPr sz="3400"/>
            </a:br>
            <a:br>
              <a:rPr sz="3400"/>
            </a:br>
            <a:br>
              <a:rPr sz="3400"/>
            </a:br>
            <a:br>
              <a:rPr sz="3400"/>
            </a:br>
            <a:endParaRPr b="0" lang="fr-FR" sz="3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PlaceHolder 1"/>
          <p:cNvSpPr>
            <a:spLocks noGrp="1"/>
          </p:cNvSpPr>
          <p:nvPr>
            <p:ph type="title"/>
          </p:nvPr>
        </p:nvSpPr>
        <p:spPr>
          <a:xfrm>
            <a:off x="1487520" y="332640"/>
            <a:ext cx="8530920" cy="107820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3400" strike="noStrike" u="none">
                <a:solidFill>
                  <a:srgbClr val="1d2769"/>
                </a:solidFill>
                <a:uFillTx/>
                <a:latin typeface="Arial Black"/>
              </a:rPr>
              <a:t>Besoin d’aide pour votre IP-Web?</a:t>
            </a:r>
            <a:endParaRPr b="0" lang="fr-FR" sz="3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2" name="PlaceHolder 2"/>
          <p:cNvSpPr>
            <a:spLocks noGrp="1"/>
          </p:cNvSpPr>
          <p:nvPr>
            <p:ph/>
          </p:nvPr>
        </p:nvSpPr>
        <p:spPr>
          <a:xfrm>
            <a:off x="1469880" y="1398240"/>
            <a:ext cx="9880920" cy="489420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rmAutofit fontScale="92500" lnSpcReduction="9999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br>
              <a:rPr sz="1800"/>
            </a:b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https://ent.sorbonne-universite.fr/lettres-etudiants/fr/scolarite/inscription-pedagogique.html: 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ENT Etudiants </a:t>
            </a:r>
            <a:r>
              <a:rPr b="0" lang="fr-FR" sz="2400" strike="noStrike" u="none">
                <a:solidFill>
                  <a:srgbClr val="1d2769"/>
                </a:solidFill>
                <a:uFillTx/>
                <a:latin typeface="Wingdings"/>
              </a:rPr>
              <a:t></a:t>
            </a: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 Scolarité </a:t>
            </a:r>
            <a:r>
              <a:rPr b="0" lang="fr-FR" sz="2400" strike="noStrike" u="none">
                <a:solidFill>
                  <a:srgbClr val="1d2769"/>
                </a:solidFill>
                <a:uFillTx/>
                <a:latin typeface="Wingdings"/>
              </a:rPr>
              <a:t></a:t>
            </a: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 Inscription pédagogique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fr-FR" sz="2400" strike="noStrike" u="sng">
                <a:solidFill>
                  <a:srgbClr val="e6332a"/>
                </a:solidFill>
                <a:uFillTx/>
                <a:latin typeface="Arial"/>
                <a:hlinkClick r:id="rId1"/>
              </a:rPr>
              <a:t>IPWeb</a:t>
            </a:r>
            <a:r>
              <a:rPr b="1" lang="fr-FR" sz="2400" strike="noStrike" u="sng">
                <a:solidFill>
                  <a:srgbClr val="e6332a"/>
                </a:solidFill>
                <a:uFillTx/>
                <a:latin typeface="Arial"/>
                <a:hlinkClick r:id="rId2"/>
              </a:rPr>
              <a:t> : mode d’emploi interactif</a:t>
            </a:r>
            <a:br>
              <a:rPr sz="2400"/>
            </a:br>
            <a:r>
              <a:rPr b="1" lang="fr-FR" sz="2400" strike="noStrike" u="sng">
                <a:solidFill>
                  <a:srgbClr val="e6332a"/>
                </a:solidFill>
                <a:uFillTx/>
                <a:latin typeface="Arial"/>
                <a:hlinkClick r:id="rId3"/>
              </a:rPr>
              <a:t>Lire la foire aux questions</a:t>
            </a: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 </a:t>
            </a:r>
            <a:br>
              <a:rPr sz="2400"/>
            </a:br>
            <a:br>
              <a:rPr sz="2400"/>
            </a:b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Une adresse électronique pour les </a:t>
            </a:r>
            <a:r>
              <a:rPr b="1" lang="fr-FR" sz="2400" strike="noStrike" u="sng">
                <a:solidFill>
                  <a:srgbClr val="1d2769"/>
                </a:solidFill>
                <a:uFillTx/>
                <a:latin typeface="Arial"/>
              </a:rPr>
              <a:t>problèmes techniques uniquement</a:t>
            </a:r>
            <a:r>
              <a:rPr b="0" lang="fr-FR" sz="2400" strike="noStrike" u="sng">
                <a:solidFill>
                  <a:srgbClr val="1d2769"/>
                </a:solidFill>
                <a:uFillTx/>
                <a:latin typeface="Arial"/>
              </a:rPr>
              <a:t> </a:t>
            </a: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(pas les modifications d’IP): 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br>
              <a:rPr sz="2400"/>
            </a:b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Lettres-SOFAS-APOGEE@sorbonne-universite.fr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br>
              <a:rPr sz="2400"/>
            </a:b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Merci de </a:t>
            </a:r>
            <a:r>
              <a:rPr b="1" lang="fr-FR" sz="2400" strike="noStrike" u="none">
                <a:solidFill>
                  <a:srgbClr val="1d2769"/>
                </a:solidFill>
                <a:uFillTx/>
                <a:latin typeface="Arial"/>
              </a:rPr>
              <a:t>préciser votre NOM, prénom, date de naissance, n° d’étudiant, filière d’inscription et d’insérer une copie d’écran du problème rencontré dans le corps du courrie</a:t>
            </a: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l.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" name="Image 6" descr=""/>
          <p:cNvPicPr/>
          <p:nvPr/>
        </p:nvPicPr>
        <p:blipFill>
          <a:blip r:embed="rId1"/>
          <a:stretch/>
        </p:blipFill>
        <p:spPr>
          <a:xfrm>
            <a:off x="0" y="3501000"/>
            <a:ext cx="4935960" cy="3363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4" name="PlaceHolder 1"/>
          <p:cNvSpPr>
            <a:spLocks noGrp="1"/>
          </p:cNvSpPr>
          <p:nvPr>
            <p:ph type="title"/>
          </p:nvPr>
        </p:nvSpPr>
        <p:spPr>
          <a:xfrm>
            <a:off x="1271520" y="404640"/>
            <a:ext cx="10439280" cy="644040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rmAutofit fontScale="70000" lnSpcReduction="19999"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3600" strike="noStrike" u="none">
                <a:solidFill>
                  <a:srgbClr val="1d2769"/>
                </a:solidFill>
                <a:uFillTx/>
                <a:latin typeface="Arial"/>
              </a:rPr>
              <a:t>L’emploi du temps de la L3 sera en ligne </a:t>
            </a:r>
            <a:r>
              <a:rPr b="1" lang="en-GB" sz="3600" strike="noStrike" u="none">
                <a:solidFill>
                  <a:srgbClr val="1d2769"/>
                </a:solidFill>
                <a:uFillTx/>
                <a:latin typeface="Arial"/>
              </a:rPr>
              <a:t>48h avant le début des IP-Web</a:t>
            </a:r>
            <a:r>
              <a:rPr b="0" lang="en-GB" sz="3600" strike="noStrike" u="none">
                <a:solidFill>
                  <a:srgbClr val="1d2769"/>
                </a:solidFill>
                <a:uFillTx/>
                <a:latin typeface="Arial"/>
              </a:rPr>
              <a:t>. </a:t>
            </a:r>
            <a:br>
              <a:rPr sz="3600"/>
            </a:br>
            <a:br>
              <a:rPr sz="3600"/>
            </a:br>
            <a:r>
              <a:rPr b="1" lang="en-GB" sz="3600" strike="noStrike" u="none">
                <a:solidFill>
                  <a:srgbClr val="1d2769"/>
                </a:solidFill>
                <a:uFillTx/>
                <a:latin typeface="Arial"/>
              </a:rPr>
              <a:t>Les enseignements en L3</a:t>
            </a:r>
            <a:br>
              <a:rPr sz="3600"/>
            </a:br>
            <a:br>
              <a:rPr sz="3600"/>
            </a:br>
            <a:r>
              <a:rPr b="0" lang="en-GB" sz="3600" strike="noStrike" u="none">
                <a:solidFill>
                  <a:srgbClr val="1d2769"/>
                </a:solidFill>
                <a:uFillTx/>
                <a:latin typeface="Arial"/>
              </a:rPr>
              <a:t>Les cours magistraux – CM</a:t>
            </a:r>
            <a:r>
              <a:rPr b="0" lang="en-GB" sz="3600" strike="noStrike" u="none">
                <a:solidFill>
                  <a:srgbClr val="1d2769"/>
                </a:solidFill>
                <a:uFillTx/>
                <a:latin typeface="Arial"/>
              </a:rPr>
              <a:t>	</a:t>
            </a:r>
            <a:r>
              <a:rPr b="0" lang="en-GB" sz="3600" strike="noStrike" u="none">
                <a:solidFill>
                  <a:srgbClr val="1d2769"/>
                </a:solidFill>
                <a:uFillTx/>
                <a:latin typeface="Arial"/>
              </a:rPr>
              <a:t>(Sorbonne) – horaires imposés</a:t>
            </a:r>
            <a:br>
              <a:rPr sz="3600"/>
            </a:br>
            <a:r>
              <a:rPr b="0" lang="en-GB" sz="3600" strike="noStrike" u="none">
                <a:solidFill>
                  <a:srgbClr val="1d2769"/>
                </a:solidFill>
                <a:uFillTx/>
                <a:latin typeface="Arial"/>
              </a:rPr>
              <a:t>Les travaux dirigés – TD (Clignancourt/Sorbonne) – à choisir</a:t>
            </a:r>
            <a:br>
              <a:rPr sz="3600"/>
            </a:br>
            <a:br>
              <a:rPr sz="3600"/>
            </a:br>
            <a:r>
              <a:rPr b="0" lang="en-GB" sz="3600" strike="noStrike" u="none">
                <a:solidFill>
                  <a:srgbClr val="1d2769"/>
                </a:solidFill>
                <a:uFillTx/>
                <a:latin typeface="Arial"/>
              </a:rPr>
              <a:t>Attention! Des modifications de l’emploi du temps sont possibles jusqu’au dernier moment. Il faut donc bien vérifier l’emploi du temps avant de valider votre inscription pédagogique.</a:t>
            </a:r>
            <a:br>
              <a:rPr sz="3600"/>
            </a:br>
            <a:br>
              <a:rPr sz="3400"/>
            </a:br>
            <a:br>
              <a:rPr sz="3400"/>
            </a:br>
            <a:br>
              <a:rPr sz="3400"/>
            </a:br>
            <a:br>
              <a:rPr sz="3400"/>
            </a:br>
            <a:r>
              <a:rPr b="0" lang="en-GB" sz="34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	</a:t>
            </a:r>
            <a:br>
              <a:rPr sz="3400"/>
            </a:br>
            <a:br>
              <a:rPr sz="3400"/>
            </a:br>
            <a:br>
              <a:rPr sz="3400"/>
            </a:br>
            <a:br>
              <a:rPr sz="3400"/>
            </a:br>
            <a:br>
              <a:rPr sz="3400"/>
            </a:br>
            <a:endParaRPr b="0" lang="fr-FR" sz="3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PlaceHolder 1"/>
          <p:cNvSpPr>
            <a:spLocks noGrp="1"/>
          </p:cNvSpPr>
          <p:nvPr>
            <p:ph type="title"/>
          </p:nvPr>
        </p:nvSpPr>
        <p:spPr>
          <a:xfrm>
            <a:off x="1451520" y="2205000"/>
            <a:ext cx="1920600" cy="1617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Autofit/>
          </a:bodyPr>
          <a:p>
            <a:pPr indent="0">
              <a:lnSpc>
                <a:spcPts val="15999"/>
              </a:lnSpc>
              <a:buNone/>
              <a:tabLst>
                <a:tab algn="l" pos="0"/>
              </a:tabLst>
            </a:pPr>
            <a:r>
              <a:rPr b="0" lang="fr-FR" sz="16000" strike="noStrike" u="none" cap="all">
                <a:solidFill>
                  <a:srgbClr val="ffffff"/>
                </a:solidFill>
                <a:uFillTx/>
                <a:latin typeface="Arial Black"/>
              </a:rPr>
              <a:t>1</a:t>
            </a:r>
            <a:endParaRPr b="0" lang="fr-FR" sz="1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1" name="PlaceHolder 2"/>
          <p:cNvSpPr>
            <a:spLocks noGrp="1"/>
          </p:cNvSpPr>
          <p:nvPr>
            <p:ph/>
          </p:nvPr>
        </p:nvSpPr>
        <p:spPr>
          <a:xfrm>
            <a:off x="1549440" y="3944880"/>
            <a:ext cx="10017360" cy="131832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Autofit/>
          </a:bodyPr>
          <a:p>
            <a:pPr indent="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fr-FR" sz="4800" strike="noStrike" u="none" cap="all">
                <a:solidFill>
                  <a:srgbClr val="ffffff"/>
                </a:solidFill>
                <a:uFillTx/>
                <a:latin typeface="Arial"/>
              </a:rPr>
              <a:t>Présentation de l’UFR</a:t>
            </a:r>
            <a:endParaRPr b="0" lang="fr-FR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PlaceHolder 1"/>
          <p:cNvSpPr>
            <a:spLocks noGrp="1"/>
          </p:cNvSpPr>
          <p:nvPr>
            <p:ph type="title"/>
          </p:nvPr>
        </p:nvSpPr>
        <p:spPr>
          <a:xfrm>
            <a:off x="1451520" y="2205000"/>
            <a:ext cx="1920600" cy="1617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Autofit/>
          </a:bodyPr>
          <a:p>
            <a:pPr indent="0">
              <a:lnSpc>
                <a:spcPts val="15999"/>
              </a:lnSpc>
              <a:buNone/>
              <a:tabLst>
                <a:tab algn="l" pos="0"/>
              </a:tabLst>
            </a:pPr>
            <a:r>
              <a:rPr b="0" lang="fr-FR" sz="16000" strike="noStrike" u="none" cap="all">
                <a:solidFill>
                  <a:srgbClr val="ffffff"/>
                </a:solidFill>
                <a:uFillTx/>
                <a:latin typeface="Arial Black"/>
              </a:rPr>
              <a:t>5</a:t>
            </a:r>
            <a:endParaRPr b="0" lang="fr-FR" sz="1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6" name="PlaceHolder 2"/>
          <p:cNvSpPr>
            <a:spLocks noGrp="1"/>
          </p:cNvSpPr>
          <p:nvPr>
            <p:ph/>
          </p:nvPr>
        </p:nvSpPr>
        <p:spPr>
          <a:xfrm>
            <a:off x="1549440" y="3944880"/>
            <a:ext cx="10017360" cy="131832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Autofit/>
          </a:bodyPr>
          <a:p>
            <a:pPr indent="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fr-FR" sz="4800" strike="noStrike" u="none" cap="all">
                <a:solidFill>
                  <a:srgbClr val="ffffff"/>
                </a:solidFill>
                <a:uFillTx/>
                <a:latin typeface="Arial"/>
              </a:rPr>
              <a:t>L’évaluation et l’assiduité</a:t>
            </a:r>
            <a:endParaRPr b="0" lang="fr-FR" sz="4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fr-FR" sz="4800" strike="noStrike" u="none" cap="all">
                <a:solidFill>
                  <a:srgbClr val="ffffff"/>
                </a:solidFill>
                <a:uFillTx/>
                <a:latin typeface="Arial"/>
              </a:rPr>
              <a:t>en L3</a:t>
            </a:r>
            <a:endParaRPr b="0" lang="fr-FR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" name="Image 6" descr=""/>
          <p:cNvPicPr/>
          <p:nvPr/>
        </p:nvPicPr>
        <p:blipFill>
          <a:blip r:embed="rId1"/>
          <a:stretch/>
        </p:blipFill>
        <p:spPr>
          <a:xfrm>
            <a:off x="0" y="4581000"/>
            <a:ext cx="3339360" cy="2275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8" name="PlaceHolder 1"/>
          <p:cNvSpPr>
            <a:spLocks noGrp="1"/>
          </p:cNvSpPr>
          <p:nvPr>
            <p:ph type="title"/>
          </p:nvPr>
        </p:nvSpPr>
        <p:spPr>
          <a:xfrm>
            <a:off x="1127520" y="443160"/>
            <a:ext cx="9935280" cy="615240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rmAutofit fontScale="85000" lnSpcReduction="19999"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fr-FR" sz="3800" strike="noStrike" u="none">
                <a:solidFill>
                  <a:srgbClr val="1d2769"/>
                </a:solidFill>
                <a:uFillTx/>
                <a:latin typeface="Arial Black"/>
              </a:rPr>
              <a:t>Le Contrôle Mixte en L3</a:t>
            </a:r>
            <a:br>
              <a:rPr sz="3800"/>
            </a:br>
            <a:br>
              <a:rPr sz="3400"/>
            </a:br>
            <a:r>
              <a:rPr b="0" lang="fr-FR" sz="27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Une session d’examen à la fin de chaque semestre, en janvier et en mai, qui se combine avec les notes de contrôle continu (voir coefficients dans la brochure): du </a:t>
            </a:r>
            <a:r>
              <a:rPr b="0" lang="fr-FR" sz="2700" strike="noStrike" u="none">
                <a:solidFill>
                  <a:srgbClr val="1d2769"/>
                </a:solidFill>
                <a:uFillTx/>
                <a:latin typeface="Arial Black"/>
                <a:ea typeface="Junicode Var"/>
              </a:rPr>
              <a:t>6</a:t>
            </a:r>
            <a:r>
              <a:rPr b="1" lang="fr-FR" sz="27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 au 16 janvier 2025 </a:t>
            </a:r>
            <a:r>
              <a:rPr b="0" lang="fr-FR" sz="27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et du</a:t>
            </a:r>
            <a:r>
              <a:rPr b="1" lang="fr-FR" sz="27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 16 au 29 mai 2025</a:t>
            </a:r>
            <a:r>
              <a:rPr b="0" lang="fr-FR" sz="27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. pour les matières du tronc commun uniquement (UE 1 et 2).</a:t>
            </a:r>
            <a:br>
              <a:rPr sz="2700"/>
            </a:br>
            <a:br>
              <a:rPr sz="2700"/>
            </a:br>
            <a:r>
              <a:rPr b="0" lang="fr-FR" sz="27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Session de rattrapage du </a:t>
            </a:r>
            <a:r>
              <a:rPr b="1" lang="fr-FR" sz="27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23 au 30 juin 2025 </a:t>
            </a:r>
            <a:r>
              <a:rPr b="0" lang="fr-FR" sz="27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en cas d’échec à l’année (= moins de 10 de moyenne générale) pour les matières du tronc commun uniquement.</a:t>
            </a:r>
            <a:br>
              <a:rPr sz="3400"/>
            </a:br>
            <a:br>
              <a:rPr sz="3400"/>
            </a:br>
            <a:r>
              <a:rPr b="0" lang="fr-FR" sz="3800" strike="noStrike" u="none">
                <a:solidFill>
                  <a:srgbClr val="1d2769"/>
                </a:solidFill>
                <a:uFillTx/>
                <a:latin typeface="Arial Black"/>
                <a:ea typeface="Junicode Var"/>
              </a:rPr>
              <a:t>Qu’est-ce qui se compense ?</a:t>
            </a:r>
            <a:br>
              <a:rPr sz="3800"/>
            </a:br>
            <a:br>
              <a:rPr sz="3400"/>
            </a:br>
            <a:r>
              <a:rPr b="0" lang="fr-FR" sz="27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Les notes des matières au sein d’une UE (UE = unité d’enseignement)</a:t>
            </a:r>
            <a:br>
              <a:rPr sz="2700"/>
            </a:br>
            <a:r>
              <a:rPr b="0" lang="fr-FR" sz="27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Les UE au sein d’un semestre</a:t>
            </a:r>
            <a:br>
              <a:rPr sz="2700"/>
            </a:br>
            <a:r>
              <a:rPr b="0" lang="fr-FR" sz="27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Les deux semestres de l’année de L3</a:t>
            </a:r>
            <a:br>
              <a:rPr sz="2700"/>
            </a:br>
            <a:br>
              <a:rPr sz="2700"/>
            </a:br>
            <a:r>
              <a:rPr b="0" lang="fr-FR" sz="27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Si vous avez échoué à une matière mais que vous avez la moyenne à l’UE, elle est validée, vous ne la rattrapez pas. </a:t>
            </a:r>
            <a:br>
              <a:rPr sz="2800"/>
            </a:br>
            <a:br>
              <a:rPr sz="2700"/>
            </a:br>
            <a:endParaRPr b="0" lang="fr-FR" sz="2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PlaceHolder 1"/>
          <p:cNvSpPr>
            <a:spLocks noGrp="1"/>
          </p:cNvSpPr>
          <p:nvPr>
            <p:ph type="title"/>
          </p:nvPr>
        </p:nvSpPr>
        <p:spPr>
          <a:xfrm>
            <a:off x="1127520" y="332640"/>
            <a:ext cx="8890920" cy="64440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3400" strike="noStrike" u="none">
                <a:solidFill>
                  <a:srgbClr val="1d2769"/>
                </a:solidFill>
                <a:uFillTx/>
                <a:latin typeface="Arial Black"/>
              </a:rPr>
              <a:t>Progression semestrielle en Licence</a:t>
            </a:r>
            <a:endParaRPr b="0" lang="fr-FR" sz="3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0" name="PlaceHolder 2"/>
          <p:cNvSpPr>
            <a:spLocks noGrp="1"/>
          </p:cNvSpPr>
          <p:nvPr>
            <p:ph/>
          </p:nvPr>
        </p:nvSpPr>
        <p:spPr>
          <a:xfrm>
            <a:off x="1127520" y="3429000"/>
            <a:ext cx="10511280" cy="2877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rmAutofit lnSpcReduction="9999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400" strike="noStrike" u="none">
                <a:solidFill>
                  <a:srgbClr val="1d2769"/>
                </a:solidFill>
                <a:uFillTx/>
                <a:latin typeface="Arial Black"/>
              </a:rPr>
              <a:t>Cas des étudiant.e.s AJAC (ajourné.e.s mais autorisé.e.s à composer):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400" strike="noStrike" u="none">
                <a:solidFill>
                  <a:srgbClr val="1d2769"/>
                </a:solidFill>
                <a:uFillTx/>
                <a:latin typeface="Arial"/>
              </a:rPr>
              <a:t>Attention aux règles énoncées ci-dessus. Si vous n’avez pas validé un semestre de la L2, il faut vous réinscrire en L2. C’est votre responsabilité.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400" strike="noStrike" u="none">
                <a:solidFill>
                  <a:srgbClr val="1d2769"/>
                </a:solidFill>
                <a:uFillTx/>
                <a:latin typeface="Arial"/>
              </a:rPr>
              <a:t>La L3 ne peut être validée que si tous les semestres de Licence ont été validés. 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21" name="Image 8" descr=""/>
          <p:cNvPicPr/>
          <p:nvPr/>
        </p:nvPicPr>
        <p:blipFill>
          <a:blip r:embed="rId1"/>
          <a:stretch/>
        </p:blipFill>
        <p:spPr>
          <a:xfrm>
            <a:off x="1127520" y="1268640"/>
            <a:ext cx="10511280" cy="2014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" name="" descr=""/>
          <p:cNvPicPr/>
          <p:nvPr/>
        </p:nvPicPr>
        <p:blipFill>
          <a:blip r:embed="rId1"/>
          <a:stretch/>
        </p:blipFill>
        <p:spPr>
          <a:xfrm>
            <a:off x="1323000" y="254520"/>
            <a:ext cx="9297000" cy="6574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" name="Image 6" descr=""/>
          <p:cNvPicPr/>
          <p:nvPr/>
        </p:nvPicPr>
        <p:blipFill>
          <a:blip r:embed="rId1"/>
          <a:stretch/>
        </p:blipFill>
        <p:spPr>
          <a:xfrm>
            <a:off x="0" y="3641040"/>
            <a:ext cx="4724640" cy="3219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24" name="PlaceHolder 1"/>
          <p:cNvSpPr>
            <a:spLocks noGrp="1"/>
          </p:cNvSpPr>
          <p:nvPr>
            <p:ph type="title"/>
          </p:nvPr>
        </p:nvSpPr>
        <p:spPr>
          <a:xfrm>
            <a:off x="1271520" y="477000"/>
            <a:ext cx="9791280" cy="543240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rmAutofit fontScale="85000" lnSpcReduction="19999"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br>
              <a:rPr sz="3800"/>
            </a:br>
            <a:r>
              <a:rPr b="0" lang="fr-FR" sz="3800" strike="noStrike" u="none">
                <a:solidFill>
                  <a:srgbClr val="1d2769"/>
                </a:solidFill>
                <a:uFillTx/>
                <a:latin typeface="Arial Black"/>
              </a:rPr>
              <a:t>La dispense d’assiduité</a:t>
            </a:r>
            <a:br>
              <a:rPr sz="3800"/>
            </a:br>
            <a:r>
              <a:rPr b="0" lang="fr-FR" sz="3800" strike="noStrike" u="none">
                <a:solidFill>
                  <a:srgbClr val="1d2769"/>
                </a:solidFill>
                <a:uFillTx/>
                <a:latin typeface="Arial Black"/>
              </a:rPr>
              <a:t>pour une ou plusieurs matières</a:t>
            </a:r>
            <a:br>
              <a:rPr sz="3400"/>
            </a:br>
            <a:br>
              <a:rPr sz="3400"/>
            </a:br>
            <a:r>
              <a:rPr b="0" lang="fr-FR" sz="2700" strike="noStrike" u="none">
                <a:solidFill>
                  <a:srgbClr val="1d2769"/>
                </a:solidFill>
                <a:uFillTx/>
                <a:latin typeface="Arial"/>
              </a:rPr>
              <a:t>= passage en contrôle terminal ⇒ examen seul – en janvier et mai pour les matières du tronc commun ; en fin de semestre pour les autres matières.</a:t>
            </a:r>
            <a:br>
              <a:rPr sz="2700"/>
            </a:br>
            <a:r>
              <a:rPr b="0" lang="fr-FR" sz="2700" strike="noStrike" u="none">
                <a:solidFill>
                  <a:srgbClr val="1d2769"/>
                </a:solidFill>
                <a:uFillTx/>
                <a:latin typeface="Arial"/>
              </a:rPr>
              <a:t>La dispense d’assiduité n’est pas autorisée pour le projet professionnel, la plupart des options et souvent pour les options d’ouverture.</a:t>
            </a:r>
            <a:br>
              <a:rPr sz="2700"/>
            </a:br>
            <a:br>
              <a:rPr sz="2700"/>
            </a:br>
            <a:r>
              <a:rPr b="0" lang="fr-FR" sz="27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Demande à remettre à M. Chamakhi </a:t>
            </a:r>
            <a:r>
              <a:rPr b="0" lang="fr-FR" sz="2700" strike="noStrike" u="sng">
                <a:solidFill>
                  <a:srgbClr val="1d2769"/>
                </a:solidFill>
                <a:uFillTx/>
                <a:latin typeface="Arial"/>
                <a:ea typeface="Junicode Var"/>
              </a:rPr>
              <a:t>avec justificatif </a:t>
            </a:r>
            <a:r>
              <a:rPr b="0" lang="fr-FR" sz="27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le </a:t>
            </a:r>
            <a:r>
              <a:rPr b="1" lang="fr-FR" sz="27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16 octobre </a:t>
            </a:r>
            <a:r>
              <a:rPr b="0" lang="fr-FR" sz="27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dernier délai. Le formulaire est en ligne sur l’ENT dans l’onglet « Scolarité » / « Inscriptions Pédagogiques ».</a:t>
            </a:r>
            <a:br>
              <a:rPr sz="2700"/>
            </a:br>
            <a:br>
              <a:rPr sz="2700"/>
            </a:br>
            <a:r>
              <a:rPr b="0" lang="fr-FR" sz="27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Motifs : emploi salarié, double cursus (au sein de SU ou non), grossesse, pratique du sport à haut niveau, handicap (après consultation du bureau accueil/handicap de l’université), etc.</a:t>
            </a:r>
            <a:br>
              <a:rPr sz="2700"/>
            </a:br>
            <a:br>
              <a:rPr sz="2400"/>
            </a:b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	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PlaceHolder 1"/>
          <p:cNvSpPr>
            <a:spLocks noGrp="1"/>
          </p:cNvSpPr>
          <p:nvPr>
            <p:ph type="title"/>
          </p:nvPr>
        </p:nvSpPr>
        <p:spPr>
          <a:xfrm>
            <a:off x="1451520" y="2205000"/>
            <a:ext cx="1920600" cy="1617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Autofit/>
          </a:bodyPr>
          <a:p>
            <a:pPr indent="0">
              <a:lnSpc>
                <a:spcPts val="15999"/>
              </a:lnSpc>
              <a:buNone/>
              <a:tabLst>
                <a:tab algn="l" pos="0"/>
              </a:tabLst>
            </a:pPr>
            <a:r>
              <a:rPr b="0" lang="fr-FR" sz="16000" strike="noStrike" u="none" cap="all">
                <a:solidFill>
                  <a:srgbClr val="ffffff"/>
                </a:solidFill>
                <a:uFillTx/>
                <a:latin typeface="Arial Black"/>
              </a:rPr>
              <a:t>6</a:t>
            </a:r>
            <a:endParaRPr b="0" lang="fr-FR" sz="1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6" name="PlaceHolder 2"/>
          <p:cNvSpPr>
            <a:spLocks noGrp="1"/>
          </p:cNvSpPr>
          <p:nvPr>
            <p:ph/>
          </p:nvPr>
        </p:nvSpPr>
        <p:spPr>
          <a:xfrm>
            <a:off x="1343520" y="3944880"/>
            <a:ext cx="10367280" cy="131832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Autofit/>
          </a:bodyPr>
          <a:p>
            <a:pPr indent="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fr-FR" sz="4800" strike="noStrike" u="none" cap="all">
                <a:solidFill>
                  <a:srgbClr val="ffffff"/>
                </a:solidFill>
                <a:uFillTx/>
                <a:latin typeface="Arial"/>
              </a:rPr>
              <a:t>Pour passer une bonne année</a:t>
            </a:r>
            <a:endParaRPr b="0" lang="fr-FR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PlaceHolder 1"/>
          <p:cNvSpPr>
            <a:spLocks noGrp="1"/>
          </p:cNvSpPr>
          <p:nvPr>
            <p:ph type="ftr" idx="76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chemeClr val="accent1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chemeClr val="accent1"/>
                </a:solidFill>
                <a:uFillTx/>
                <a:latin typeface="Arial"/>
              </a:rPr>
              <a:t>Rentrée 2021 UFR [à compléter]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928" name="Image 6" descr=""/>
          <p:cNvPicPr/>
          <p:nvPr/>
        </p:nvPicPr>
        <p:blipFill>
          <a:blip r:embed="rId1"/>
          <a:stretch/>
        </p:blipFill>
        <p:spPr>
          <a:xfrm>
            <a:off x="0" y="4509000"/>
            <a:ext cx="3485160" cy="2374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29" name="Image 7" descr=""/>
          <p:cNvPicPr/>
          <p:nvPr/>
        </p:nvPicPr>
        <p:blipFill>
          <a:blip r:embed="rId2"/>
          <a:srcRect l="10921" t="14907" r="112" b="-864"/>
          <a:stretch/>
        </p:blipFill>
        <p:spPr>
          <a:xfrm>
            <a:off x="1983600" y="1766880"/>
            <a:ext cx="8222760" cy="4965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0" name="PlaceHolder 2"/>
          <p:cNvSpPr>
            <a:spLocks noGrp="1"/>
          </p:cNvSpPr>
          <p:nvPr>
            <p:ph type="title"/>
          </p:nvPr>
        </p:nvSpPr>
        <p:spPr>
          <a:xfrm>
            <a:off x="1271520" y="443160"/>
            <a:ext cx="10918800" cy="640188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</a:rPr>
              <a:t>Les bibliothèques</a:t>
            </a:r>
            <a:br>
              <a:rPr sz="3400"/>
            </a:br>
            <a:r>
              <a:rPr b="0" lang="fr-FR" sz="2000" strike="noStrike" u="none">
                <a:solidFill>
                  <a:srgbClr val="1d2769"/>
                </a:solidFill>
                <a:uFillTx/>
                <a:latin typeface="Arial"/>
              </a:rPr>
              <a:t>- La bibliothèque du centre Clignancourt</a:t>
            </a:r>
            <a:br>
              <a:rPr sz="2000"/>
            </a:br>
            <a:r>
              <a:rPr b="0" lang="fr-FR" sz="2000" strike="noStrike" u="none">
                <a:solidFill>
                  <a:srgbClr val="1d2769"/>
                </a:solidFill>
                <a:uFillTx/>
                <a:latin typeface="Arial"/>
              </a:rPr>
              <a:t>- La bibliothèque de l’UFR d’Etudes anglophones, en Sorbonne (esc. G)</a:t>
            </a:r>
            <a:br>
              <a:rPr sz="2000"/>
            </a:br>
            <a:r>
              <a:rPr b="0" lang="fr-FR" sz="2000" strike="noStrike" u="none">
                <a:solidFill>
                  <a:srgbClr val="1d2769"/>
                </a:solidFill>
                <a:uFillTx/>
                <a:latin typeface="Arial"/>
              </a:rPr>
              <a:t>- La bibliothèque interuniversitaire de la Sorbonne (BIS)</a:t>
            </a:r>
            <a:br>
              <a:rPr sz="2000"/>
            </a:br>
            <a:r>
              <a:rPr b="0" lang="fr-FR" sz="2000" strike="noStrike" u="none">
                <a:solidFill>
                  <a:srgbClr val="1d2769"/>
                </a:solidFill>
                <a:uFillTx/>
                <a:latin typeface="Arial"/>
              </a:rPr>
              <a:t>- La bibliothèque Sainte-Barbe, 4 rue Valette, Paris 5</a:t>
            </a:r>
            <a:r>
              <a:rPr b="0" lang="fr-FR" sz="2000" strike="noStrike" u="none" baseline="30000">
                <a:solidFill>
                  <a:srgbClr val="1d2769"/>
                </a:solidFill>
                <a:uFillTx/>
                <a:latin typeface="Arial"/>
              </a:rPr>
              <a:t>e</a:t>
            </a:r>
            <a:r>
              <a:rPr b="0" lang="fr-FR" sz="2000" strike="noStrike" u="none">
                <a:solidFill>
                  <a:srgbClr val="1d2769"/>
                </a:solidFill>
                <a:uFillTx/>
                <a:latin typeface="Arial"/>
              </a:rPr>
              <a:t> </a:t>
            </a: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br>
              <a:rPr sz="2000"/>
            </a:br>
            <a:r>
              <a:rPr b="1" lang="fr-FR" sz="2000" strike="noStrike" u="none">
                <a:solidFill>
                  <a:srgbClr val="1d2769"/>
                </a:solidFill>
                <a:uFillTx/>
                <a:latin typeface="Arial"/>
              </a:rPr>
              <a:t>Plan de </a:t>
            </a:r>
            <a:br>
              <a:rPr sz="2000"/>
            </a:br>
            <a:r>
              <a:rPr b="1" lang="fr-FR" sz="2000" strike="noStrike" u="none">
                <a:solidFill>
                  <a:srgbClr val="1d2769"/>
                </a:solidFill>
                <a:uFillTx/>
                <a:latin typeface="Arial"/>
              </a:rPr>
              <a:t>la BIS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Image 6" descr=""/>
          <p:cNvPicPr/>
          <p:nvPr/>
        </p:nvPicPr>
        <p:blipFill>
          <a:blip r:embed="rId1"/>
          <a:stretch/>
        </p:blipFill>
        <p:spPr>
          <a:xfrm>
            <a:off x="0" y="3913200"/>
            <a:ext cx="4330440" cy="2950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2" name="PlaceHolder 1"/>
          <p:cNvSpPr>
            <a:spLocks noGrp="1"/>
          </p:cNvSpPr>
          <p:nvPr>
            <p:ph type="title"/>
          </p:nvPr>
        </p:nvSpPr>
        <p:spPr>
          <a:xfrm>
            <a:off x="1343520" y="443160"/>
            <a:ext cx="10583280" cy="640188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rmAutofit fontScale="92500" lnSpcReduction="9999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</a:rPr>
              <a:t>Le tutorat</a:t>
            </a:r>
            <a:br>
              <a:rPr sz="3400"/>
            </a:br>
            <a:br>
              <a:rPr sz="3400"/>
            </a:br>
            <a:r>
              <a:rPr b="0" lang="fr-FR" sz="2800" strike="noStrike" u="none">
                <a:solidFill>
                  <a:srgbClr val="1d2769"/>
                </a:solidFill>
                <a:uFillTx/>
                <a:latin typeface="Arial"/>
              </a:rPr>
              <a:t>Responsable : </a:t>
            </a:r>
            <a:r>
              <a:rPr b="0" lang="fr-FR" sz="28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Mme Franziska Heimburger  (franziska.heimburger@sorbonne-universite.fr)</a:t>
            </a:r>
            <a:br>
              <a:rPr sz="3400"/>
            </a:b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  <a:ea typeface="Junicode Var"/>
              </a:rPr>
              <a:t>	</a:t>
            </a:r>
            <a:br>
              <a:rPr sz="3400"/>
            </a:b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Aide méthodologique et disciplinaire</a:t>
            </a:r>
            <a:br>
              <a:rPr sz="2400"/>
            </a:b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Assuré par des étudiant</a:t>
            </a:r>
            <a:r>
              <a:rPr b="0" lang="en-GB" sz="24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·e·</a:t>
            </a: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s de Master </a:t>
            </a:r>
            <a:br>
              <a:rPr sz="2400"/>
            </a:b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Gratuit</a:t>
            </a:r>
            <a:br>
              <a:rPr sz="2400"/>
            </a:b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Sans inscription </a:t>
            </a:r>
            <a:br>
              <a:rPr sz="2400"/>
            </a:b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Sans engagement </a:t>
            </a:r>
            <a:br>
              <a:rPr sz="2400"/>
            </a:b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Recours ponctuel ou régulier </a:t>
            </a:r>
            <a:br>
              <a:rPr sz="2400"/>
            </a:b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Permanences de 2h</a:t>
            </a:r>
            <a:br>
              <a:rPr sz="2400"/>
            </a:b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À Clignancourt et en Sorbonne</a:t>
            </a:r>
            <a:br>
              <a:rPr sz="2400"/>
            </a:br>
            <a:br>
              <a:rPr sz="2400"/>
            </a:b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Les créneaux seront consultables dès la rentrée sur le site internet de l’UFR, sur l’ENT et sur les panneaux d’affichage près des secrétariats à Clignancourt et en Sorbonne.</a:t>
            </a:r>
            <a:br>
              <a:rPr sz="2400"/>
            </a:b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PlaceHolder 1"/>
          <p:cNvSpPr>
            <a:spLocks noGrp="1"/>
          </p:cNvSpPr>
          <p:nvPr>
            <p:ph/>
          </p:nvPr>
        </p:nvSpPr>
        <p:spPr>
          <a:xfrm>
            <a:off x="2160000" y="6598440"/>
            <a:ext cx="269820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p>
            <a:pPr indent="0">
              <a:spcBef>
                <a:spcPts val="1417"/>
              </a:spcBef>
              <a:buNone/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4" name="PlaceHolder 2"/>
          <p:cNvSpPr>
            <a:spLocks noGrp="1"/>
          </p:cNvSpPr>
          <p:nvPr>
            <p:ph type="ftr" idx="77"/>
          </p:nvPr>
        </p:nvSpPr>
        <p:spPr>
          <a:xfrm>
            <a:off x="5087880" y="6600960"/>
            <a:ext cx="3358080" cy="10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fr-FR" sz="700" strike="noStrike" u="none">
                <a:solidFill>
                  <a:schemeClr val="accent1"/>
                </a:solidFill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700" strike="noStrike" u="none">
                <a:solidFill>
                  <a:schemeClr val="accent1"/>
                </a:solidFill>
                <a:uFillTx/>
                <a:latin typeface="Arial"/>
              </a:rPr>
              <a:t>Rentrée 2021 UFR [à compléter]</a:t>
            </a:r>
            <a:endParaRPr b="0" lang="fr-FR" sz="7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pic>
        <p:nvPicPr>
          <p:cNvPr id="935" name="Image 6" descr=""/>
          <p:cNvPicPr/>
          <p:nvPr/>
        </p:nvPicPr>
        <p:blipFill>
          <a:blip r:embed="rId1"/>
          <a:stretch/>
        </p:blipFill>
        <p:spPr>
          <a:xfrm>
            <a:off x="0" y="1933560"/>
            <a:ext cx="7207200" cy="4910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6" name="PlaceHolder 3"/>
          <p:cNvSpPr>
            <a:spLocks noGrp="1"/>
          </p:cNvSpPr>
          <p:nvPr>
            <p:ph type="title"/>
          </p:nvPr>
        </p:nvSpPr>
        <p:spPr>
          <a:xfrm>
            <a:off x="4369680" y="443160"/>
            <a:ext cx="7820280" cy="640188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fr-FR" sz="2000" strike="noStrike" u="none">
                <a:solidFill>
                  <a:srgbClr val="1d2769"/>
                </a:solidFill>
                <a:uFillTx/>
                <a:latin typeface="Arial Black"/>
              </a:rPr>
              <a:t>Zoom pals Sorbonne-St Andrews</a:t>
            </a:r>
            <a:br>
              <a:rPr sz="2000"/>
            </a:br>
            <a:br>
              <a:rPr sz="2000"/>
            </a:br>
            <a:r>
              <a:rPr b="0" lang="fr-FR" sz="2000" strike="noStrike" u="none">
                <a:solidFill>
                  <a:srgbClr val="1d2769"/>
                </a:solidFill>
                <a:uFillTx/>
                <a:latin typeface="Arial"/>
              </a:rPr>
              <a:t>L’UFR d’anglais vous propose Zoom-Pals, un programme d’échange avec l’université St Andrews.</a:t>
            </a:r>
            <a:br>
              <a:rPr sz="2000"/>
            </a:br>
            <a:br>
              <a:rPr sz="2000"/>
            </a:br>
            <a:r>
              <a:rPr b="0" lang="fr-FR" sz="2000" strike="noStrike" u="none">
                <a:solidFill>
                  <a:srgbClr val="1d2769"/>
                </a:solidFill>
                <a:uFillTx/>
                <a:latin typeface="Arial"/>
              </a:rPr>
              <a:t>Vous serez mis en relation avec un.e etudiant.e de français à St Andrews par zoom, une heure par semaine. Vous parlerez en français pendant 30 minutes, puis 30 minutes en anglais. </a:t>
            </a:r>
            <a:br>
              <a:rPr sz="2000"/>
            </a:br>
            <a:br>
              <a:rPr sz="2000"/>
            </a:br>
            <a:r>
              <a:rPr b="0" lang="fr-FR" sz="2000" strike="noStrike" u="none">
                <a:solidFill>
                  <a:srgbClr val="1d2769"/>
                </a:solidFill>
                <a:uFillTx/>
                <a:latin typeface="Arial"/>
              </a:rPr>
              <a:t>Avant le premier rendez-vous zoom, les règles vous seront distribuées ainsi qu’une liste de conseils pour briser la glace ! </a:t>
            </a:r>
            <a:br>
              <a:rPr sz="2000"/>
            </a:br>
            <a:br>
              <a:rPr sz="2000"/>
            </a:br>
            <a:r>
              <a:rPr b="0" lang="fr-FR" sz="2000" strike="noStrike" u="none">
                <a:solidFill>
                  <a:srgbClr val="1d2769"/>
                </a:solidFill>
                <a:uFillTx/>
                <a:latin typeface="Arial"/>
              </a:rPr>
              <a:t>Les créneaux sont choisis par les binômes, à l’heure et à la date qui vous conviennent à tous les deux ! </a:t>
            </a:r>
            <a:br>
              <a:rPr sz="2000"/>
            </a:br>
            <a:br>
              <a:rPr sz="2000"/>
            </a:br>
            <a:r>
              <a:rPr b="0" lang="fr-FR" sz="2000" strike="noStrike" u="none">
                <a:solidFill>
                  <a:srgbClr val="1d2769"/>
                </a:solidFill>
                <a:uFillTx/>
                <a:latin typeface="Arial Black"/>
              </a:rPr>
              <a:t>Conversation friends</a:t>
            </a:r>
            <a:br>
              <a:rPr sz="2000"/>
            </a:br>
            <a:br>
              <a:rPr sz="3400"/>
            </a:br>
            <a:r>
              <a:rPr b="0" lang="fr-FR" sz="2000" strike="noStrike" u="none">
                <a:solidFill>
                  <a:srgbClr val="1d2769"/>
                </a:solidFill>
                <a:uFillTx/>
                <a:latin typeface="Arial"/>
              </a:rPr>
              <a:t>Les étudiant.e.s de L3 peuvent être mis.e.s en contact avec des étudiant.e.s américain.e.s qui passent un semestre à Paris. Le nombre de places est limité. Un lien d’inscription sera communiqué.</a:t>
            </a:r>
            <a:br>
              <a:rPr sz="3400"/>
            </a:br>
            <a:r>
              <a:rPr b="0" lang="fr-FR" sz="2000" strike="noStrike" u="none">
                <a:solidFill>
                  <a:srgbClr val="1d2769"/>
                </a:solidFill>
                <a:uFillTx/>
                <a:latin typeface="Arial"/>
              </a:rPr>
              <a:t>Si vous avez une question, merci de vous adresser à </a:t>
            </a:r>
            <a:r>
              <a:rPr b="1" lang="fr-FR" sz="2000" strike="noStrike" u="none">
                <a:solidFill>
                  <a:srgbClr val="1d2769"/>
                </a:solidFill>
                <a:uFillTx/>
                <a:latin typeface="Arial"/>
              </a:rPr>
              <a:t>Vincent Hugou: vincent.hugou@sorbonne-universite.fr</a:t>
            </a:r>
            <a:br>
              <a:rPr sz="2000"/>
            </a:b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</a:rPr>
              <a:t>	</a:t>
            </a:r>
            <a:br>
              <a:rPr sz="3400"/>
            </a:br>
            <a:br>
              <a:rPr sz="3400"/>
            </a:br>
            <a:endParaRPr b="0" lang="fr-FR" sz="3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37" name="Espace réservé du contenu 5" descr="Une image contenant texte&#10;&#10;Description générée automatiquement"/>
          <p:cNvPicPr/>
          <p:nvPr/>
        </p:nvPicPr>
        <p:blipFill>
          <a:blip r:embed="rId2"/>
          <a:stretch/>
        </p:blipFill>
        <p:spPr>
          <a:xfrm>
            <a:off x="0" y="11880"/>
            <a:ext cx="4248720" cy="3199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PlaceHolder 1"/>
          <p:cNvSpPr>
            <a:spLocks noGrp="1"/>
          </p:cNvSpPr>
          <p:nvPr>
            <p:ph type="title"/>
          </p:nvPr>
        </p:nvSpPr>
        <p:spPr>
          <a:xfrm>
            <a:off x="1271520" y="476640"/>
            <a:ext cx="8746920" cy="64620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3400" strike="noStrike" u="none">
                <a:solidFill>
                  <a:srgbClr val="1d2769"/>
                </a:solidFill>
                <a:uFillTx/>
                <a:latin typeface="Arial Black"/>
              </a:rPr>
              <a:t>Partir en pays anglophone</a:t>
            </a:r>
            <a:endParaRPr b="0" lang="fr-FR" sz="3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9" name="PlaceHolder 2"/>
          <p:cNvSpPr>
            <a:spLocks noGrp="1"/>
          </p:cNvSpPr>
          <p:nvPr>
            <p:ph/>
          </p:nvPr>
        </p:nvSpPr>
        <p:spPr>
          <a:xfrm>
            <a:off x="1187640" y="1260000"/>
            <a:ext cx="10151280" cy="503892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1d2769"/>
                </a:solidFill>
                <a:uFillTx/>
                <a:latin typeface="Arial"/>
              </a:rPr>
              <a:t>- </a:t>
            </a:r>
            <a:r>
              <a:rPr b="1" lang="en-GB" sz="1800" strike="noStrike" u="none">
                <a:solidFill>
                  <a:srgbClr val="1d2769"/>
                </a:solidFill>
                <a:uFillTx/>
                <a:latin typeface="Arial"/>
              </a:rPr>
              <a:t>ERASMUS / SOCRATES </a:t>
            </a:r>
            <a:r>
              <a:rPr b="0" lang="en-GB" sz="1800" strike="noStrike" u="none">
                <a:solidFill>
                  <a:srgbClr val="1d2769"/>
                </a:solidFill>
                <a:uFillTx/>
                <a:latin typeface="Arial"/>
              </a:rPr>
              <a:t>(L3, M1, M2) : un semestre ou une année. Formulaire sur le site des RI en novembre. Contacter Marie PECORARI (marie.pecorari@sorbonne-universite.fr)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1d2769"/>
                </a:solidFill>
                <a:uFillTx/>
                <a:latin typeface="Arial"/>
              </a:rPr>
              <a:t>- </a:t>
            </a:r>
            <a:r>
              <a:rPr b="1" lang="en-GB" sz="1800" strike="noStrike" u="none">
                <a:solidFill>
                  <a:srgbClr val="1d2769"/>
                </a:solidFill>
                <a:uFillTx/>
                <a:latin typeface="Arial"/>
              </a:rPr>
              <a:t>Assistant.e </a:t>
            </a:r>
            <a:r>
              <a:rPr b="0" lang="en-GB" sz="1800" strike="noStrike" u="none">
                <a:solidFill>
                  <a:srgbClr val="1d2769"/>
                </a:solidFill>
                <a:uFillTx/>
                <a:latin typeface="Arial"/>
              </a:rPr>
              <a:t>(M1, M2 ou césure) : un semestre ou une année. Enseignement du français en pays anglophone. Dossier à rendre fin février. Contacter Nathalie Caron (</a:t>
            </a:r>
            <a:r>
              <a:rPr b="0" lang="en-GB" sz="1800" strike="noStrike" u="sng">
                <a:solidFill>
                  <a:srgbClr val="e6332a"/>
                </a:solidFill>
                <a:uFillTx/>
                <a:latin typeface="Arial"/>
                <a:hlinkClick r:id="rId1"/>
              </a:rPr>
              <a:t>nathalie.caron@sorbonne-universite.fr</a:t>
            </a:r>
            <a:r>
              <a:rPr b="0" lang="en-GB" sz="1800" strike="noStrike" u="none">
                <a:solidFill>
                  <a:srgbClr val="1d2769"/>
                </a:solidFill>
                <a:uFillTx/>
                <a:latin typeface="Arial"/>
              </a:rPr>
              <a:t>)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trike="noStrike" u="none">
                <a:solidFill>
                  <a:srgbClr val="1d2769"/>
                </a:solidFill>
                <a:uFillTx/>
                <a:latin typeface="Arial"/>
              </a:rPr>
              <a:t> </a:t>
            </a:r>
            <a:r>
              <a:rPr b="0" lang="en-GB" sz="1800" strike="noStrike" u="none">
                <a:solidFill>
                  <a:srgbClr val="1d2769"/>
                </a:solidFill>
                <a:uFillTx/>
                <a:latin typeface="Arial"/>
              </a:rPr>
              <a:t>et consulter </a:t>
            </a:r>
            <a:r>
              <a:rPr b="0" lang="fr-FR" sz="1800" strike="noStrike" u="sng">
                <a:solidFill>
                  <a:srgbClr val="e6332a"/>
                </a:solidFill>
                <a:uFillTx/>
                <a:latin typeface="Arial"/>
                <a:ea typeface="Times New Roman"/>
                <a:hlinkClick r:id="rId2"/>
              </a:rPr>
              <a:t>https://www.france-education-international.fr/partir-letranger/devenir-assistant-de-langue-francaise-letranger</a:t>
            </a:r>
            <a:r>
              <a:rPr b="0" lang="fr-FR" sz="1800" strike="noStrike" u="none">
                <a:solidFill>
                  <a:srgbClr val="1d2769"/>
                </a:solidFill>
                <a:uFillTx/>
                <a:latin typeface="Arial"/>
                <a:ea typeface="Times New Roman"/>
              </a:rPr>
              <a:t> 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trike="noStrike" u="none">
                <a:solidFill>
                  <a:srgbClr val="1d2769"/>
                </a:solidFill>
                <a:uFillTx/>
                <a:latin typeface="Arial"/>
                <a:ea typeface="Times New Roman"/>
              </a:rPr>
              <a:t>Chaque programme a ses propres exigences.  Une réunion d’information sera organisée fin octobre.  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trike="noStrike" u="none">
                <a:solidFill>
                  <a:srgbClr val="1d2769"/>
                </a:solidFill>
                <a:uFillTx/>
                <a:latin typeface="Arial"/>
                <a:ea typeface="Times New Roman"/>
              </a:rPr>
              <a:t>Une note récente au TOEFL ou au IELTS est demandée pour la plupart des séjours en pays anglophone (retrait des dossiers au bureau des Relations Internationales). Les étudiant·e·s sont invité·e·s à consulter le site des Relations Internationales sur le site de la Faculté des Lettres : 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trike="noStrike" u="sng">
                <a:solidFill>
                  <a:srgbClr val="e6332a"/>
                </a:solidFill>
                <a:uFillTx/>
                <a:latin typeface="Arial"/>
                <a:ea typeface="Times New Roman"/>
                <a:hlinkClick r:id="rId3"/>
              </a:rPr>
              <a:t>https://lettres.sorbonne-universite.fr/international-0/relations-internationales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" name="Image 6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amount="-25000" contrast="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4653000"/>
            <a:ext cx="3244680" cy="2210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3" name="PlaceHolder 1"/>
          <p:cNvSpPr>
            <a:spLocks noGrp="1"/>
          </p:cNvSpPr>
          <p:nvPr>
            <p:ph type="title"/>
          </p:nvPr>
        </p:nvSpPr>
        <p:spPr>
          <a:xfrm>
            <a:off x="1487520" y="188640"/>
            <a:ext cx="10713600" cy="665640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br>
              <a:rPr sz="3800"/>
            </a:br>
            <a:r>
              <a:rPr b="0" lang="fr-FR" sz="3800" strike="noStrike" u="none">
                <a:solidFill>
                  <a:srgbClr val="1d2769"/>
                </a:solidFill>
                <a:uFillTx/>
                <a:latin typeface="Arial Black"/>
              </a:rPr>
              <a:t>Les lieux d’enseignement en L3 </a:t>
            </a:r>
            <a:br>
              <a:rPr sz="3800"/>
            </a:br>
            <a:br>
              <a:rPr sz="3800"/>
            </a:b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Site Clignancourt (18</a:t>
            </a:r>
            <a:r>
              <a:rPr b="0" lang="fr-FR" sz="2400" strike="noStrike" u="none" baseline="30000">
                <a:solidFill>
                  <a:srgbClr val="1d2769"/>
                </a:solidFill>
                <a:uFillTx/>
                <a:latin typeface="Arial"/>
              </a:rPr>
              <a:t>e</a:t>
            </a: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)</a:t>
            </a:r>
            <a:br>
              <a:rPr sz="2400"/>
            </a:b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2 rue Francis de Croisset</a:t>
            </a:r>
            <a:br>
              <a:rPr sz="2400"/>
            </a:b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M° ligne 4 Porte de Clignancourt</a:t>
            </a:r>
            <a:br>
              <a:rPr sz="2400"/>
            </a:b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Tram T3B </a:t>
            </a:r>
            <a:br>
              <a:rPr sz="2400"/>
            </a:br>
            <a:br>
              <a:rPr sz="2400"/>
            </a:b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Site Sorbonne (5</a:t>
            </a:r>
            <a:r>
              <a:rPr b="0" lang="fr-FR" sz="2400" strike="noStrike" u="none" baseline="30000">
                <a:solidFill>
                  <a:srgbClr val="1d2769"/>
                </a:solidFill>
                <a:uFillTx/>
                <a:latin typeface="Arial"/>
              </a:rPr>
              <a:t>e</a:t>
            </a: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) / Champollion</a:t>
            </a:r>
            <a:br>
              <a:rPr sz="2400"/>
            </a:b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17 rue de la Sorbonne / 16 rue de la Sorbonne</a:t>
            </a:r>
            <a:br>
              <a:rPr sz="2400"/>
            </a:b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M° ligne 4 Odéon ou Saint-Michel</a:t>
            </a:r>
            <a:br>
              <a:rPr sz="2400"/>
            </a:b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ou Cluny-La Sorbonne / RER B </a:t>
            </a:r>
            <a:br>
              <a:rPr sz="2400"/>
            </a:br>
            <a:br>
              <a:rPr sz="2400"/>
            </a:b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Site Serpente (6</a:t>
            </a:r>
            <a:r>
              <a:rPr b="0" lang="fr-FR" sz="2400" strike="noStrike" u="none" baseline="30000">
                <a:solidFill>
                  <a:srgbClr val="1d2769"/>
                </a:solidFill>
                <a:uFillTx/>
                <a:latin typeface="Arial"/>
              </a:rPr>
              <a:t>e</a:t>
            </a: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) [Maison de la Recherche]</a:t>
            </a:r>
            <a:br>
              <a:rPr sz="2400"/>
            </a:b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28 rue Serpente (angle Danton)</a:t>
            </a:r>
            <a:br>
              <a:rPr sz="2400"/>
            </a:b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M° ligne 4 Odéon ou Saint-Michel</a:t>
            </a:r>
            <a:br>
              <a:rPr sz="2400"/>
            </a:b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ou Cluny-La Sorbonne / RER B </a:t>
            </a:r>
            <a:br>
              <a:rPr sz="2400"/>
            </a:b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PlaceHolder 1"/>
          <p:cNvSpPr>
            <a:spLocks noGrp="1"/>
          </p:cNvSpPr>
          <p:nvPr>
            <p:ph type="title"/>
          </p:nvPr>
        </p:nvSpPr>
        <p:spPr>
          <a:xfrm>
            <a:off x="1415520" y="990000"/>
            <a:ext cx="9503280" cy="56520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rmAutofit fontScale="70000" lnSpcReduction="19999"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3400" strike="noStrike" u="none">
                <a:solidFill>
                  <a:srgbClr val="1d2769"/>
                </a:solidFill>
                <a:uFillTx/>
                <a:latin typeface="Arial Black"/>
              </a:rPr>
              <a:t>DOSIP (Orientation, Stages, Insertion Professionnelle)</a:t>
            </a:r>
            <a:endParaRPr b="0" lang="fr-FR" sz="3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1" name="PlaceHolder 2"/>
          <p:cNvSpPr>
            <a:spLocks noGrp="1"/>
          </p:cNvSpPr>
          <p:nvPr>
            <p:ph/>
          </p:nvPr>
        </p:nvSpPr>
        <p:spPr>
          <a:xfrm>
            <a:off x="1343520" y="1693440"/>
            <a:ext cx="9503280" cy="3885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Site Sorbonne, Galerie Richelieu,  Escalier F, 2</a:t>
            </a:r>
            <a:r>
              <a:rPr b="0" lang="fr-FR" sz="2400" strike="noStrike" u="none" baseline="30000">
                <a:solidFill>
                  <a:srgbClr val="1d2769"/>
                </a:solidFill>
                <a:uFillTx/>
                <a:latin typeface="Arial"/>
              </a:rPr>
              <a:t>ème</a:t>
            </a: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 étage, Porte F 363: lundi 14h-17h, mardi-jeudi 9h30-12h30 et 14h-17h, vendredi 9h30-12h30 et </a:t>
            </a:r>
            <a:r>
              <a:rPr b="0" lang="fr-FR" sz="2400" strike="noStrike" u="sng">
                <a:solidFill>
                  <a:srgbClr val="e6332a"/>
                </a:solidFill>
                <a:uFillTx/>
                <a:latin typeface="Arial"/>
                <a:hlinkClick r:id="rId1"/>
              </a:rPr>
              <a:t>lettres-dosip@sorbonne-université.fr</a:t>
            </a:r>
            <a:r>
              <a:rPr b="0" lang="fr-FR" sz="2400" strike="noStrike" u="none">
                <a:solidFill>
                  <a:srgbClr val="1d2769"/>
                </a:solidFill>
                <a:uFillTx/>
                <a:latin typeface="Arial"/>
              </a:rPr>
              <a:t> 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PlaceHolder 1"/>
          <p:cNvSpPr>
            <a:spLocks noGrp="1"/>
          </p:cNvSpPr>
          <p:nvPr>
            <p:ph type="title"/>
          </p:nvPr>
        </p:nvSpPr>
        <p:spPr>
          <a:xfrm>
            <a:off x="1199520" y="692640"/>
            <a:ext cx="8818920" cy="64620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3400" strike="noStrike" u="none">
                <a:solidFill>
                  <a:srgbClr val="1d2769"/>
                </a:solidFill>
                <a:uFillTx/>
                <a:latin typeface="Arial Black"/>
              </a:rPr>
              <a:t>Santé, prévention, handicap</a:t>
            </a:r>
            <a:endParaRPr b="0" lang="fr-FR" sz="3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3" name="PlaceHolder 2"/>
          <p:cNvSpPr>
            <a:spLocks noGrp="1"/>
          </p:cNvSpPr>
          <p:nvPr>
            <p:ph/>
          </p:nvPr>
        </p:nvSpPr>
        <p:spPr>
          <a:xfrm>
            <a:off x="1199520" y="1484640"/>
            <a:ext cx="10799280" cy="482220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rmAutofit fontScale="85000" lnSpcReduction="19999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000" strike="noStrike" u="none">
                <a:solidFill>
                  <a:srgbClr val="1d2769"/>
                </a:solidFill>
                <a:uFillTx/>
                <a:latin typeface="Arial Black"/>
              </a:rPr>
              <a:t>SUMPPS: Service Universitaire de Médecine Préventive et de Promotion de la Santé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trike="noStrike" u="none">
                <a:solidFill>
                  <a:srgbClr val="1d2769"/>
                </a:solidFill>
                <a:uFillTx/>
                <a:latin typeface="Arial"/>
              </a:rPr>
              <a:t>15 rue de l’École de Médecine, 75006 Paris </a:t>
            </a:r>
            <a:br>
              <a:rPr sz="2000"/>
            </a:br>
            <a:r>
              <a:rPr b="0" lang="fr-FR" sz="2000" strike="noStrike" u="none">
                <a:solidFill>
                  <a:srgbClr val="1d2769"/>
                </a:solidFill>
                <a:uFillTx/>
                <a:latin typeface="Arial"/>
              </a:rPr>
              <a:t>Escalier G, 3e étage.</a:t>
            </a:r>
            <a:br>
              <a:rPr sz="2000"/>
            </a:br>
            <a:r>
              <a:rPr b="0" lang="fr-FR" sz="2000" strike="noStrike" u="none">
                <a:solidFill>
                  <a:srgbClr val="1d2769"/>
                </a:solidFill>
                <a:uFillTx/>
                <a:latin typeface="Arial"/>
              </a:rPr>
              <a:t>Tél. 01 44 27 89 00</a:t>
            </a:r>
            <a:br>
              <a:rPr sz="2000"/>
            </a:br>
            <a:r>
              <a:rPr b="0" lang="fr-FR" sz="2000" strike="noStrike" u="sng">
                <a:solidFill>
                  <a:srgbClr val="e6332a"/>
                </a:solidFill>
                <a:uFillTx/>
                <a:latin typeface="Arial"/>
                <a:hlinkClick r:id="rId1"/>
              </a:rPr>
              <a:t>https://service-sante-etudiante.sorbonne-universite.fr/</a:t>
            </a:r>
            <a:r>
              <a:rPr b="0" lang="fr-FR" sz="2000" strike="noStrike" u="none">
                <a:solidFill>
                  <a:srgbClr val="1d2769"/>
                </a:solidFill>
                <a:uFillTx/>
                <a:latin typeface="Arial"/>
              </a:rPr>
              <a:t> 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trike="noStrike" u="none">
                <a:solidFill>
                  <a:srgbClr val="1d2769"/>
                </a:solidFill>
                <a:uFillTx/>
                <a:latin typeface="Arial"/>
              </a:rPr>
              <a:t>Du lundi au vendredi, de 9h à 18h30, sur rendez-vous. On peut prendre rdv sur Doctolib (code SUMPPS2023).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000" strike="noStrike" u="none">
                <a:solidFill>
                  <a:srgbClr val="1d2769"/>
                </a:solidFill>
                <a:uFillTx/>
                <a:latin typeface="Arial Black"/>
              </a:rPr>
              <a:t>Infirmerie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Campus Sorbonne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Galerie Dumas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Le lundi, mardi matin, mercredi, jeudi après-midi et vendredi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01 40 46 22 24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Campus de Clignancourt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Pôle médical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Accueil psychologue du SSE sans rendez-vous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Le mardi après-midi et jeudi matin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01 53 09 56 57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trike="noStrike" u="none">
                <a:solidFill>
                  <a:srgbClr val="1d2769"/>
                </a:solidFill>
                <a:uFillTx/>
                <a:latin typeface="Arial"/>
              </a:rPr>
              <a:t> 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PlaceHolder 1"/>
          <p:cNvSpPr>
            <a:spLocks noGrp="1"/>
          </p:cNvSpPr>
          <p:nvPr>
            <p:ph/>
          </p:nvPr>
        </p:nvSpPr>
        <p:spPr>
          <a:xfrm>
            <a:off x="1271520" y="548640"/>
            <a:ext cx="10151280" cy="575820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2000" strike="noStrike" u="none">
                <a:solidFill>
                  <a:srgbClr val="1d2769"/>
                </a:solidFill>
                <a:uFillTx/>
                <a:latin typeface="Arial Black"/>
              </a:rPr>
              <a:t>Bureau Accueil handicap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trike="noStrike" u="none">
                <a:solidFill>
                  <a:srgbClr val="1d2769"/>
                </a:solidFill>
                <a:uFillTx/>
                <a:latin typeface="Arial"/>
              </a:rPr>
              <a:t>Faculté des Lettres, 18 rue de la Sorbonne, 75005 PARIS</a:t>
            </a:r>
            <a:br>
              <a:rPr sz="2000"/>
            </a:br>
            <a:r>
              <a:rPr b="0" lang="fr-FR" sz="2000" strike="noStrike" u="none">
                <a:solidFill>
                  <a:srgbClr val="1d2769"/>
                </a:solidFill>
                <a:uFillTx/>
                <a:latin typeface="Arial"/>
              </a:rPr>
              <a:t>Porte 12 au fond et à gauche dans la galerie Richelieu.</a:t>
            </a:r>
            <a:br>
              <a:rPr sz="2000"/>
            </a:br>
            <a:r>
              <a:rPr b="0" lang="fr-FR" sz="2000" strike="noStrike" u="none">
                <a:solidFill>
                  <a:srgbClr val="1d2769"/>
                </a:solidFill>
                <a:uFillTx/>
                <a:latin typeface="Arial"/>
              </a:rPr>
              <a:t>01 40 46 31 97 ou 47 92</a:t>
            </a:r>
            <a:br>
              <a:rPr sz="2000"/>
            </a:br>
            <a:r>
              <a:rPr b="0" lang="fr-FR" sz="2000" strike="noStrike" u="sng">
                <a:solidFill>
                  <a:srgbClr val="e6332a"/>
                </a:solidFill>
                <a:uFillTx/>
                <a:latin typeface="Arial"/>
                <a:hlinkClick r:id="rId1"/>
              </a:rPr>
              <a:t>lettres-</a:t>
            </a:r>
            <a:r>
              <a:rPr b="0" lang="fr-FR" sz="2000" strike="noStrike" u="sng">
                <a:solidFill>
                  <a:srgbClr val="e6332a"/>
                </a:solidFill>
                <a:uFillTx/>
                <a:latin typeface="Arial"/>
                <a:hlinkClick r:id="rId2"/>
              </a:rPr>
              <a:t>accueilhandicap</a:t>
            </a:r>
            <a:r>
              <a:rPr b="0" lang="fr-FR" sz="2000" strike="noStrike" u="sng">
                <a:solidFill>
                  <a:srgbClr val="e6332a"/>
                </a:solidFill>
                <a:uFillTx/>
                <a:latin typeface="Arial"/>
                <a:hlinkClick r:id="rId3"/>
              </a:rPr>
              <a:t> </a:t>
            </a:r>
            <a:r>
              <a:rPr b="0" lang="fr-FR" sz="2000" strike="noStrike" u="sng">
                <a:solidFill>
                  <a:srgbClr val="e6332a"/>
                </a:solidFill>
                <a:uFillTx/>
                <a:latin typeface="Arial"/>
                <a:hlinkClick r:id="rId4"/>
              </a:rPr>
              <a:t>@</a:t>
            </a:r>
            <a:r>
              <a:rPr b="0" lang="fr-FR" sz="2000" strike="noStrike" u="sng">
                <a:solidFill>
                  <a:srgbClr val="e6332a"/>
                </a:solidFill>
                <a:uFillTx/>
                <a:latin typeface="Arial"/>
                <a:hlinkClick r:id="rId5"/>
              </a:rPr>
              <a:t> </a:t>
            </a:r>
            <a:r>
              <a:rPr b="0" lang="fr-FR" sz="2000" strike="noStrike" u="sng">
                <a:solidFill>
                  <a:srgbClr val="e6332a"/>
                </a:solidFill>
                <a:uFillTx/>
                <a:latin typeface="Arial"/>
                <a:hlinkClick r:id="rId6"/>
              </a:rPr>
              <a:t>sorbonne-universite.fr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trike="noStrike" u="none">
                <a:solidFill>
                  <a:srgbClr val="1d2769"/>
                </a:solidFill>
                <a:uFillTx/>
                <a:latin typeface="Arial"/>
              </a:rPr>
              <a:t>Accueil du lundi au jeudi de 9h00 à 12h30 et de 14h00 à 17h30.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000" strike="noStrike" u="none">
                <a:solidFill>
                  <a:srgbClr val="1d2769"/>
                </a:solidFill>
                <a:uFillTx/>
                <a:latin typeface="Arial"/>
              </a:rPr>
              <a:t>Une permanence accueil handicap a lieu sur le campus </a:t>
            </a:r>
            <a:r>
              <a:rPr b="1" lang="fr-FR" sz="2000" strike="noStrike" u="none">
                <a:solidFill>
                  <a:srgbClr val="1d2769"/>
                </a:solidFill>
                <a:uFillTx/>
                <a:latin typeface="Arial"/>
              </a:rPr>
              <a:t>Clignancourt</a:t>
            </a:r>
            <a:r>
              <a:rPr b="0" lang="fr-FR" sz="2000" strike="noStrike" u="none">
                <a:solidFill>
                  <a:srgbClr val="1d2769"/>
                </a:solidFill>
                <a:uFillTx/>
                <a:latin typeface="Arial"/>
              </a:rPr>
              <a:t> tous les </a:t>
            </a:r>
            <a:r>
              <a:rPr b="1" lang="fr-FR" sz="2000" strike="noStrike" u="none">
                <a:solidFill>
                  <a:srgbClr val="1d2769"/>
                </a:solidFill>
                <a:uFillTx/>
                <a:latin typeface="Arial"/>
              </a:rPr>
              <a:t>mercredis de 9h à 17h</a:t>
            </a:r>
            <a:r>
              <a:rPr b="0" lang="fr-FR" sz="2000" strike="noStrike" u="none">
                <a:solidFill>
                  <a:srgbClr val="1d2769"/>
                </a:solidFill>
                <a:uFillTx/>
                <a:latin typeface="Arial"/>
              </a:rPr>
              <a:t> au pôle médical (salle R25).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3200" strike="noStrike" u="none">
                <a:solidFill>
                  <a:srgbClr val="1d2769"/>
                </a:solidFill>
                <a:uFillTx/>
                <a:latin typeface="Arial Black"/>
              </a:rPr>
              <a:t>Intervention du référent handicap de l’UFR d’Etudes anglophones:</a:t>
            </a: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3200" strike="noStrike" u="none">
                <a:solidFill>
                  <a:srgbClr val="1d2769"/>
                </a:solidFill>
                <a:uFillTx/>
                <a:latin typeface="Arial Black"/>
              </a:rPr>
              <a:t>M. Jean-Yves Pellegrin </a:t>
            </a: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3200" strike="noStrike" u="none">
                <a:solidFill>
                  <a:srgbClr val="1d2769"/>
                </a:solidFill>
                <a:uFillTx/>
                <a:latin typeface="Arial Black"/>
              </a:rPr>
              <a:t>jean-yves.pellegrin@sorbonne-universite.fr</a:t>
            </a: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83cbeb"/>
            </a:gs>
            <a:gs pos="100000">
              <a:srgbClr val="4e95d9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PlaceHolder 1"/>
          <p:cNvSpPr>
            <a:spLocks noGrp="1"/>
          </p:cNvSpPr>
          <p:nvPr>
            <p:ph type="title"/>
          </p:nvPr>
        </p:nvSpPr>
        <p:spPr>
          <a:xfrm>
            <a:off x="152280" y="788400"/>
            <a:ext cx="12259440" cy="97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fr-FR" sz="4000" strike="noStrike" u="none">
                <a:solidFill>
                  <a:schemeClr val="accent1">
                    <a:lumMod val="20000"/>
                    <a:lumOff val="80000"/>
                  </a:schemeClr>
                </a:solidFill>
                <a:uFillTx/>
                <a:latin typeface="Book Antiqua"/>
              </a:rPr>
              <a:t>ESSU</a:t>
            </a:r>
            <a:endParaRPr b="0" lang="fr-FR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6" name="Titre 3"/>
          <p:cNvSpPr/>
          <p:nvPr/>
        </p:nvSpPr>
        <p:spPr>
          <a:xfrm>
            <a:off x="152280" y="151200"/>
            <a:ext cx="12259440" cy="97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90000"/>
              </a:lnSpc>
            </a:pPr>
            <a:r>
              <a:rPr b="1" lang="fr-FR" sz="6000" strike="noStrike" u="none">
                <a:solidFill>
                  <a:srgbClr val="002060"/>
                </a:solidFill>
                <a:uFillTx/>
                <a:latin typeface="Book Antiqua"/>
                <a:ea typeface="DejaVu Sans"/>
              </a:rPr>
              <a:t>English Society University</a:t>
            </a:r>
            <a:endParaRPr b="0" lang="fr-FR" sz="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47" name="Image 1" descr="Une image contenant texte, clipart, logo, Graphique&#10;&#10;Description générée automatiquement"/>
          <p:cNvPicPr/>
          <p:nvPr/>
        </p:nvPicPr>
        <p:blipFill>
          <a:blip r:embed="rId1"/>
          <a:stretch/>
        </p:blipFill>
        <p:spPr>
          <a:xfrm>
            <a:off x="1321560" y="3542040"/>
            <a:ext cx="2684160" cy="2677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48" name="Image 10" descr="Une image contenant texte, capture d’écran, Caractère coloré, graphisme&#10;&#10;Description générée automatiquement"/>
          <p:cNvPicPr/>
          <p:nvPr/>
        </p:nvPicPr>
        <p:blipFill>
          <a:blip r:embed="rId2"/>
          <a:stretch/>
        </p:blipFill>
        <p:spPr>
          <a:xfrm>
            <a:off x="152280" y="1173240"/>
            <a:ext cx="2549520" cy="2562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49" name="Image 11" descr="Une image contenant texte, graphisme, capture d’écran, Graphique&#10;&#10;Description générée automatiquement"/>
          <p:cNvPicPr/>
          <p:nvPr/>
        </p:nvPicPr>
        <p:blipFill>
          <a:blip r:embed="rId3"/>
          <a:srcRect l="0" t="0" r="664" b="0"/>
          <a:stretch/>
        </p:blipFill>
        <p:spPr>
          <a:xfrm>
            <a:off x="8742960" y="2861280"/>
            <a:ext cx="3202200" cy="3206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0" name="Ellipse 1"/>
          <p:cNvSpPr/>
          <p:nvPr/>
        </p:nvSpPr>
        <p:spPr>
          <a:xfrm>
            <a:off x="7891560" y="1459800"/>
            <a:ext cx="4053240" cy="7272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trike="noStrike" u="none">
              <a:solidFill>
                <a:schemeClr val="lt1"/>
              </a:solidFill>
              <a:uFillTx/>
              <a:latin typeface="Aptos"/>
              <a:ea typeface="DejaVu Sans"/>
            </a:endParaRPr>
          </a:p>
        </p:txBody>
      </p:sp>
      <p:sp>
        <p:nvSpPr>
          <p:cNvPr id="951" name="ZoneTexte 1"/>
          <p:cNvSpPr/>
          <p:nvPr/>
        </p:nvSpPr>
        <p:spPr>
          <a:xfrm>
            <a:off x="3808800" y="2399040"/>
            <a:ext cx="4946400" cy="265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fr-FR" sz="2800" strike="noStrike" u="sng">
                <a:solidFill>
                  <a:srgbClr val="000000"/>
                </a:solidFill>
                <a:uFillTx/>
                <a:latin typeface="Book Antiqua"/>
                <a:ea typeface="DejaVu Sans"/>
              </a:rPr>
              <a:t>Objectif :</a:t>
            </a:r>
            <a:endParaRPr b="0" lang="fr-F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FR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800" strike="noStrike" u="none">
                <a:solidFill>
                  <a:srgbClr val="000000"/>
                </a:solidFill>
                <a:uFillTx/>
                <a:latin typeface="Book Antiqua"/>
                <a:ea typeface="DejaVu Sans"/>
              </a:rPr>
              <a:t>Réunir les étudiants et alumnis de l’UFR d’études anglophones de Sorbonne Université </a:t>
            </a:r>
            <a:endParaRPr b="0" lang="fr-FR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2" name="ZoneTexte 2"/>
          <p:cNvSpPr/>
          <p:nvPr/>
        </p:nvSpPr>
        <p:spPr>
          <a:xfrm>
            <a:off x="7554240" y="1443240"/>
            <a:ext cx="47278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fr-FR" sz="2000" strike="noStrike" u="sng">
                <a:solidFill>
                  <a:srgbClr val="002060"/>
                </a:solidFill>
                <a:uFillTx/>
                <a:latin typeface="Book Antiqua"/>
                <a:ea typeface="DejaVu Sans"/>
              </a:rPr>
              <a:t>Instagram </a:t>
            </a:r>
            <a:r>
              <a:rPr b="0" lang="fr-FR" sz="2000" strike="noStrike" u="none">
                <a:solidFill>
                  <a:srgbClr val="002060"/>
                </a:solidFill>
                <a:uFillTx/>
                <a:latin typeface="Book Antiqua"/>
                <a:ea typeface="DejaVu Sans"/>
              </a:rPr>
              <a:t>: englishsociety_su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2000" strike="noStrike" u="sng">
                <a:solidFill>
                  <a:srgbClr val="002060"/>
                </a:solidFill>
                <a:uFillTx/>
                <a:latin typeface="Book Antiqua"/>
                <a:ea typeface="DejaVu Sans"/>
              </a:rPr>
              <a:t>Mail: </a:t>
            </a:r>
            <a:r>
              <a:rPr b="0" lang="fr-FR" sz="2000" strike="noStrike" u="none">
                <a:solidFill>
                  <a:srgbClr val="002060"/>
                </a:solidFill>
                <a:uFillTx/>
                <a:latin typeface="Book Antiqua"/>
                <a:ea typeface="DejaVu Sans"/>
              </a:rPr>
              <a:t>asso.anglo.su@gmail.com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3" name="ZoneTexte 3"/>
          <p:cNvSpPr/>
          <p:nvPr/>
        </p:nvSpPr>
        <p:spPr>
          <a:xfrm>
            <a:off x="8875080" y="6210720"/>
            <a:ext cx="2965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fr-FR" sz="1800" strike="noStrike" u="none">
                <a:solidFill>
                  <a:srgbClr val="000000"/>
                </a:solidFill>
                <a:uFillTx/>
                <a:latin typeface="Book Antiqua"/>
                <a:ea typeface="DejaVu Sans"/>
              </a:rPr>
              <a:t>Promotion de la culture anglophone sur Instagram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4" name="ZoneTexte 4"/>
          <p:cNvSpPr/>
          <p:nvPr/>
        </p:nvSpPr>
        <p:spPr>
          <a:xfrm>
            <a:off x="0" y="6211800"/>
            <a:ext cx="5110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fr-FR" sz="1800" strike="noStrike" u="none">
                <a:solidFill>
                  <a:srgbClr val="000000"/>
                </a:solidFill>
                <a:uFillTx/>
                <a:latin typeface="Book Antiqua"/>
                <a:ea typeface="DejaVu Sans"/>
              </a:rPr>
              <a:t>Évènements autour de la langue, littérature et de la culture anglophone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PlaceHolder 1"/>
          <p:cNvSpPr>
            <a:spLocks noGrp="1"/>
          </p:cNvSpPr>
          <p:nvPr>
            <p:ph type="title"/>
          </p:nvPr>
        </p:nvSpPr>
        <p:spPr>
          <a:xfrm>
            <a:off x="1199520" y="260640"/>
            <a:ext cx="8818920" cy="93420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b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GB" sz="3400" strike="noStrike" u="none">
                <a:solidFill>
                  <a:srgbClr val="1d2769"/>
                </a:solidFill>
                <a:uFillTx/>
                <a:latin typeface="Arial Black"/>
              </a:rPr>
              <a:t>Dates importantes</a:t>
            </a:r>
            <a:endParaRPr b="0" lang="fr-FR" sz="3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6" name="PlaceHolder 2"/>
          <p:cNvSpPr>
            <a:spLocks noGrp="1"/>
          </p:cNvSpPr>
          <p:nvPr>
            <p:ph/>
          </p:nvPr>
        </p:nvSpPr>
        <p:spPr>
          <a:xfrm>
            <a:off x="1199520" y="1340640"/>
            <a:ext cx="10295280" cy="496620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rm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trike="noStrike" u="none">
                <a:solidFill>
                  <a:srgbClr val="1d2769"/>
                </a:solidFill>
                <a:uFillTx/>
                <a:latin typeface="Arial Black"/>
              </a:rPr>
              <a:t>Welcome Day le 11 septembre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trike="noStrike" u="none">
                <a:solidFill>
                  <a:srgbClr val="1d2769"/>
                </a:solidFill>
                <a:uFillTx/>
                <a:latin typeface="Arial"/>
              </a:rPr>
              <a:t>campus Pierre et Marie Curie 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trike="noStrike" u="none">
                <a:solidFill>
                  <a:srgbClr val="1d2769"/>
                </a:solidFill>
                <a:uFillTx/>
                <a:latin typeface="Arial Black"/>
              </a:rPr>
              <a:t>Les forums vie étudiante et associative du 19 au 29 septembre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1d2769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800" strike="noStrike" u="none">
                <a:solidFill>
                  <a:srgbClr val="1d2769"/>
                </a:solidFill>
                <a:uFillTx/>
                <a:latin typeface="Arial"/>
              </a:rPr>
              <a:t>Clignancourt : 16/09/2025 (Services et partenaires) et 17/09/2025 (Associations)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buClr>
                <a:srgbClr val="1d2769"/>
              </a:buClr>
              <a:buFont typeface="Arial"/>
              <a:buChar char="•"/>
              <a:tabLst>
                <a:tab algn="l" pos="0"/>
              </a:tabLst>
            </a:pPr>
            <a:r>
              <a:rPr b="0" lang="fr-FR" sz="1800" strike="noStrike" u="none">
                <a:solidFill>
                  <a:srgbClr val="1d2769"/>
                </a:solidFill>
                <a:uFillTx/>
                <a:latin typeface="Arial"/>
                <a:ea typeface="PingFang SC"/>
              </a:rPr>
              <a:t>À Champollion les 26 et 27 septembre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trike="noStrike" u="none">
                <a:solidFill>
                  <a:srgbClr val="1d2769"/>
                </a:solidFill>
                <a:uFillTx/>
                <a:latin typeface="Arial"/>
                <a:ea typeface="PingFang SC"/>
              </a:rPr>
              <a:t>+ Engagement étudiant : Toute étudiante ou tout étudiant engagé.e bénévolement au sein d’une association ou impliqué·e dans un autre cadre d’engagement (ex : volontariat de service civique, de sapeur-pompier, dans les armées…) peut solliciter la reconnaissance de cet engagement en 3ème année de Licence. Si elle est validée, cette reconnaissance se traduit par un bonus (entre 0,25 et 1 pt) intégré dans le calcul de la moyenne au S5 ou au S6 de la licence.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57" name="Image 5" descr=""/>
          <p:cNvPicPr/>
          <p:nvPr/>
        </p:nvPicPr>
        <p:blipFill>
          <a:blip r:embed="rId1"/>
          <a:stretch/>
        </p:blipFill>
        <p:spPr>
          <a:xfrm>
            <a:off x="9192240" y="344160"/>
            <a:ext cx="1903320" cy="1703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8" name="Image 12" descr=""/>
          <p:cNvPicPr/>
          <p:nvPr/>
        </p:nvPicPr>
        <p:blipFill>
          <a:blip r:embed="rId1"/>
          <a:stretch/>
        </p:blipFill>
        <p:spPr>
          <a:xfrm>
            <a:off x="18360" y="4805640"/>
            <a:ext cx="3156120" cy="2150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9" name="PlaceHolder 1"/>
          <p:cNvSpPr>
            <a:spLocks noGrp="1"/>
          </p:cNvSpPr>
          <p:nvPr>
            <p:ph type="title"/>
          </p:nvPr>
        </p:nvSpPr>
        <p:spPr>
          <a:xfrm>
            <a:off x="277200" y="180000"/>
            <a:ext cx="11062800" cy="572040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rmAutofit fontScale="92500" lnSpcReduction="9999"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br>
              <a:rPr sz="3400"/>
            </a:b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</a:rPr>
              <a:t>La structure des </a:t>
            </a:r>
            <a:br>
              <a:rPr sz="3400"/>
            </a:b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</a:rPr>
              <a:t>enseignements</a:t>
            </a:r>
            <a:br>
              <a:rPr sz="3400"/>
            </a:b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</a:rPr>
              <a:t>pour la mono-</a:t>
            </a:r>
            <a:br>
              <a:rPr sz="3400"/>
            </a:b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</a:rPr>
              <a:t>licence anglais</a:t>
            </a:r>
            <a:br>
              <a:rPr sz="3400"/>
            </a:br>
            <a:br>
              <a:rPr sz="3400"/>
            </a:br>
            <a:br>
              <a:rPr sz="3400"/>
            </a:br>
            <a:br>
              <a:rPr sz="3400"/>
            </a:br>
            <a:br>
              <a:rPr sz="3400"/>
            </a:br>
            <a:br>
              <a:rPr sz="3400"/>
            </a:br>
            <a:r>
              <a:rPr b="0" lang="fr-FR" sz="2200" strike="noStrike" u="none">
                <a:solidFill>
                  <a:srgbClr val="1d2769"/>
                </a:solidFill>
                <a:uFillTx/>
                <a:latin typeface="Arial"/>
              </a:rPr>
              <a:t>(pour les doubles licences, il faut</a:t>
            </a:r>
            <a:br>
              <a:rPr sz="2200"/>
            </a:br>
            <a:r>
              <a:rPr b="0" lang="fr-FR" sz="2200" strike="noStrike" u="none">
                <a:solidFill>
                  <a:srgbClr val="1d2769"/>
                </a:solidFill>
                <a:uFillTx/>
                <a:latin typeface="Arial"/>
              </a:rPr>
              <a:t>se reporter aux brochures des </a:t>
            </a:r>
            <a:br>
              <a:rPr sz="2200"/>
            </a:br>
            <a:r>
              <a:rPr b="0" lang="fr-FR" sz="2200" strike="noStrike" u="none">
                <a:solidFill>
                  <a:srgbClr val="1d2769"/>
                </a:solidFill>
                <a:uFillTx/>
                <a:latin typeface="Arial"/>
              </a:rPr>
              <a:t>autres UFR concernées) </a:t>
            </a: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</a:rPr>
              <a:t>	</a:t>
            </a:r>
            <a:endParaRPr b="0" lang="fr-FR" sz="3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60" name="" descr=""/>
          <p:cNvPicPr/>
          <p:nvPr/>
        </p:nvPicPr>
        <p:blipFill>
          <a:blip r:embed="rId2"/>
          <a:stretch/>
        </p:blipFill>
        <p:spPr>
          <a:xfrm>
            <a:off x="4014360" y="720000"/>
            <a:ext cx="8045640" cy="540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PlaceHolder 1"/>
          <p:cNvSpPr>
            <a:spLocks noGrp="1"/>
          </p:cNvSpPr>
          <p:nvPr>
            <p:ph/>
          </p:nvPr>
        </p:nvSpPr>
        <p:spPr>
          <a:xfrm>
            <a:off x="0" y="980640"/>
            <a:ext cx="11998800" cy="554292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4400" strike="noStrike" u="none" cap="all">
                <a:solidFill>
                  <a:srgbClr val="ffffff"/>
                </a:solidFill>
                <a:uFillTx/>
                <a:latin typeface="Arial"/>
              </a:rPr>
              <a:t> </a:t>
            </a:r>
            <a:r>
              <a:rPr b="0" lang="fr-FR" sz="4400" strike="noStrike" u="none" cap="all">
                <a:solidFill>
                  <a:srgbClr val="ffffff"/>
                </a:solidFill>
                <a:uFillTx/>
                <a:latin typeface="Arial"/>
              </a:rPr>
              <a:t>Bonne rentrée </a:t>
            </a: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4400" strike="noStrike" u="none" cap="all">
                <a:solidFill>
                  <a:srgbClr val="ffffff"/>
                </a:solidFill>
                <a:uFillTx/>
                <a:latin typeface="Arial"/>
              </a:rPr>
              <a:t>à toutes et </a:t>
            </a:r>
            <a:r>
              <a:rPr b="0" lang="fr-FR" sz="4400" strike="noStrike" u="none" cap="all">
                <a:solidFill>
                  <a:srgbClr val="ffffff"/>
                </a:solidFill>
                <a:uFillTx/>
                <a:latin typeface="Calibri"/>
              </a:rPr>
              <a:t>À </a:t>
            </a:r>
            <a:r>
              <a:rPr b="0" lang="fr-FR" sz="4400" strike="noStrike" u="none" cap="all">
                <a:solidFill>
                  <a:srgbClr val="ffffff"/>
                </a:solidFill>
                <a:uFillTx/>
                <a:latin typeface="Arial"/>
              </a:rPr>
              <a:t>tous ! </a:t>
            </a: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4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Espace réservé pour une image  8" descr=""/>
          <p:cNvPicPr/>
          <p:nvPr/>
        </p:nvPicPr>
        <p:blipFill>
          <a:blip r:embed="rId1"/>
          <a:srcRect l="0" t="2725" r="0" b="9134"/>
          <a:stretch/>
        </p:blipFill>
        <p:spPr>
          <a:xfrm>
            <a:off x="1246320" y="68400"/>
            <a:ext cx="10823400" cy="6462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Image 6" descr=""/>
          <p:cNvPicPr/>
          <p:nvPr/>
        </p:nvPicPr>
        <p:blipFill>
          <a:blip r:embed="rId1"/>
          <a:stretch/>
        </p:blipFill>
        <p:spPr>
          <a:xfrm>
            <a:off x="0" y="3735720"/>
            <a:ext cx="4726080" cy="3220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6" name="PlaceHolder 1"/>
          <p:cNvSpPr>
            <a:spLocks noGrp="1"/>
          </p:cNvSpPr>
          <p:nvPr>
            <p:ph type="title"/>
          </p:nvPr>
        </p:nvSpPr>
        <p:spPr>
          <a:xfrm>
            <a:off x="2423520" y="1124640"/>
            <a:ext cx="8641080" cy="518292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rmAutofit lnSpcReduction="9999"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</a:rPr>
              <a:t>Directrice de l’UFR</a:t>
            </a:r>
            <a:br>
              <a:rPr sz="3400"/>
            </a:b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</a:rPr>
              <a:t>	</a:t>
            </a:r>
            <a:r>
              <a:rPr b="0" lang="fr-FR" sz="32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Mme Florence Bourgne</a:t>
            </a:r>
            <a:br>
              <a:rPr sz="3400"/>
            </a:br>
            <a:br>
              <a:rPr sz="3400"/>
            </a:b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  <a:ea typeface="Junicode Var"/>
              </a:rPr>
              <a:t>Directeur et directrice adjoints</a:t>
            </a:r>
            <a:br>
              <a:rPr sz="3400"/>
            </a:b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  <a:ea typeface="Junicode Var"/>
              </a:rPr>
              <a:t>	</a:t>
            </a:r>
            <a:r>
              <a:rPr b="0" lang="fr-FR" sz="34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Mme Fiona McCann</a:t>
            </a:r>
            <a:br>
              <a:rPr sz="3400"/>
            </a:b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  <a:ea typeface="Junicode Var"/>
              </a:rPr>
              <a:t>	</a:t>
            </a:r>
            <a:r>
              <a:rPr b="0" lang="fr-FR" sz="32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Mme Benjamine Toussaint</a:t>
            </a:r>
            <a:br>
              <a:rPr sz="3200"/>
            </a:br>
            <a:r>
              <a:rPr b="0" lang="fr-FR" sz="32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	</a:t>
            </a:r>
            <a:br>
              <a:rPr sz="3200"/>
            </a:br>
            <a:br>
              <a:rPr sz="3400"/>
            </a:b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  <a:ea typeface="Junicode Var"/>
              </a:rPr>
              <a:t>Responsable administrative</a:t>
            </a:r>
            <a:br>
              <a:rPr sz="3400"/>
            </a:b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  <a:ea typeface="Junicode Var"/>
              </a:rPr>
              <a:t>	</a:t>
            </a:r>
            <a:r>
              <a:rPr b="0" lang="fr-FR" sz="3400" strike="noStrike" u="none">
                <a:solidFill>
                  <a:srgbClr val="1d2769"/>
                </a:solidFill>
                <a:uFillTx/>
                <a:latin typeface="Arial Black"/>
                <a:ea typeface="Junicode Var"/>
              </a:rPr>
              <a:t> </a:t>
            </a:r>
            <a:r>
              <a:rPr b="0" lang="fr-FR" sz="34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A confirmer</a:t>
            </a:r>
            <a:br>
              <a:rPr sz="3200"/>
            </a:br>
            <a:br>
              <a:rPr sz="3200"/>
            </a:br>
            <a:endParaRPr b="0" lang="fr-FR" sz="3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7" name="Image 6" descr=""/>
          <p:cNvPicPr/>
          <p:nvPr/>
        </p:nvPicPr>
        <p:blipFill>
          <a:blip r:embed="rId1"/>
          <a:stretch/>
        </p:blipFill>
        <p:spPr>
          <a:xfrm>
            <a:off x="0" y="3644640"/>
            <a:ext cx="4750200" cy="3236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8" name="PlaceHolder 1"/>
          <p:cNvSpPr>
            <a:spLocks noGrp="1"/>
          </p:cNvSpPr>
          <p:nvPr>
            <p:ph type="title"/>
          </p:nvPr>
        </p:nvSpPr>
        <p:spPr>
          <a:xfrm>
            <a:off x="1559520" y="620640"/>
            <a:ext cx="10630800" cy="583092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rmAutofit lnSpcReduction="9999"/>
          </a:bodyPr>
          <a:p>
            <a:pPr indent="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fr-FR" sz="2600" strike="noStrike" u="none">
                <a:solidFill>
                  <a:srgbClr val="1d2769"/>
                </a:solidFill>
                <a:uFillTx/>
                <a:latin typeface="Arial Black"/>
              </a:rPr>
              <a:t>Coordinateur pédagogique de la L3</a:t>
            </a:r>
            <a:r>
              <a:rPr b="0" lang="fr-FR" sz="2600" strike="noStrike" u="none">
                <a:solidFill>
                  <a:srgbClr val="1d2769"/>
                </a:solidFill>
                <a:uFillTx/>
                <a:latin typeface="Arial Black"/>
              </a:rPr>
              <a:t>	</a:t>
            </a:r>
            <a:br>
              <a:rPr sz="2600"/>
            </a:br>
            <a:r>
              <a:rPr b="0" lang="fr-FR" sz="26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M. Arnaud Page</a:t>
            </a:r>
            <a:br>
              <a:rPr sz="2600"/>
            </a:br>
            <a:br>
              <a:rPr sz="2600"/>
            </a:br>
            <a:r>
              <a:rPr b="0" lang="fr-FR" sz="2600" strike="noStrike" u="none">
                <a:solidFill>
                  <a:srgbClr val="1d2769"/>
                </a:solidFill>
                <a:uFillTx/>
                <a:latin typeface="Arial Black"/>
                <a:ea typeface="Junicode Var"/>
              </a:rPr>
              <a:t>Gestionnaire pédagogique L3</a:t>
            </a:r>
            <a:br>
              <a:rPr sz="2600"/>
            </a:br>
            <a:r>
              <a:rPr b="0" lang="fr-FR" sz="26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M. Mohamed Chamakhi</a:t>
            </a:r>
            <a:br>
              <a:rPr sz="2600"/>
            </a:br>
            <a:br>
              <a:rPr sz="2600"/>
            </a:br>
            <a:r>
              <a:rPr b="1" lang="fr-FR" sz="2600" strike="noStrike" u="none">
                <a:solidFill>
                  <a:srgbClr val="1d2769"/>
                </a:solidFill>
                <a:uFillTx/>
                <a:latin typeface="Arial Black"/>
                <a:ea typeface="Junicode Var"/>
              </a:rPr>
              <a:t>Coordonnées du secrétariat de L3</a:t>
            </a:r>
            <a:br>
              <a:rPr sz="2600"/>
            </a:br>
            <a:r>
              <a:rPr b="0" lang="en-GB" sz="2600" strike="noStrike" u="none">
                <a:solidFill>
                  <a:srgbClr val="1d2769"/>
                </a:solidFill>
                <a:uFillTx/>
                <a:latin typeface="Wingdings"/>
                <a:ea typeface="Junicode Var"/>
              </a:rPr>
              <a:t></a:t>
            </a:r>
            <a:r>
              <a:rPr b="0" lang="en-GB" sz="26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 01 40 46 32 56. </a:t>
            </a:r>
            <a:br>
              <a:rPr sz="2600"/>
            </a:br>
            <a:br>
              <a:rPr sz="2600"/>
            </a:br>
            <a:r>
              <a:rPr b="0" lang="fr-FR" sz="26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Site </a:t>
            </a:r>
            <a:r>
              <a:rPr b="1" lang="fr-FR" sz="2600" strike="noStrike" u="sng">
                <a:solidFill>
                  <a:srgbClr val="1d2769"/>
                </a:solidFill>
                <a:uFillTx/>
                <a:latin typeface="Arial"/>
                <a:ea typeface="Junicode Var"/>
              </a:rPr>
              <a:t>Sorbonne</a:t>
            </a:r>
            <a:r>
              <a:rPr b="0" lang="fr-FR" sz="26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, </a:t>
            </a:r>
            <a:r>
              <a:rPr b="0" lang="en-GB" sz="26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Bureau G 352 (escalier G, 2e étage), </a:t>
            </a:r>
            <a:r>
              <a:rPr b="1" lang="en-GB" sz="2600" strike="noStrike" u="sng">
                <a:solidFill>
                  <a:srgbClr val="1d2769"/>
                </a:solidFill>
                <a:uFillTx/>
                <a:latin typeface="Arial"/>
                <a:ea typeface="Junicode Var"/>
              </a:rPr>
              <a:t>lundi</a:t>
            </a:r>
            <a:r>
              <a:rPr b="0" lang="fr-FR" sz="26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 10h-12h ; 14h-16h </a:t>
            </a:r>
            <a:endParaRPr b="0" lang="fr-FR" sz="2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br>
              <a:rPr sz="2600"/>
            </a:br>
            <a:r>
              <a:rPr b="0" lang="fr-FR" sz="26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Site </a:t>
            </a:r>
            <a:r>
              <a:rPr b="1" lang="fr-FR" sz="2600" strike="noStrike" u="sng">
                <a:solidFill>
                  <a:srgbClr val="1d2769"/>
                </a:solidFill>
                <a:uFillTx/>
                <a:latin typeface="Arial"/>
                <a:ea typeface="Junicode Var"/>
              </a:rPr>
              <a:t>Clignancourt</a:t>
            </a:r>
            <a:r>
              <a:rPr b="0" lang="fr-FR" sz="26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, Bureau 513 (5ème étage), </a:t>
            </a:r>
            <a:r>
              <a:rPr b="1" lang="fr-FR" sz="2600" strike="noStrike" u="sng">
                <a:solidFill>
                  <a:srgbClr val="1d2769"/>
                </a:solidFill>
                <a:uFillTx/>
                <a:latin typeface="Arial"/>
                <a:ea typeface="Junicode Var"/>
              </a:rPr>
              <a:t>mardi, mercredi et jeudi</a:t>
            </a:r>
            <a:r>
              <a:rPr b="0" lang="fr-FR" sz="26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, 10h-12h ; 14h-16h </a:t>
            </a:r>
            <a:br>
              <a:rPr sz="2600"/>
            </a:br>
            <a:br>
              <a:rPr sz="2600"/>
            </a:br>
            <a:br>
              <a:rPr sz="2600"/>
            </a:br>
            <a:r>
              <a:rPr b="1" lang="fr-FR" sz="2600" strike="noStrike" u="sng">
                <a:solidFill>
                  <a:srgbClr val="1d2769"/>
                </a:solidFill>
                <a:uFillTx/>
                <a:latin typeface="Arial"/>
                <a:ea typeface="Junicode Var"/>
              </a:rPr>
              <a:t>Vendredi</a:t>
            </a:r>
            <a:r>
              <a:rPr b="0" lang="fr-FR" sz="2600" strike="noStrike" u="none">
                <a:solidFill>
                  <a:srgbClr val="1d2769"/>
                </a:solidFill>
                <a:uFillTx/>
                <a:latin typeface="Arial"/>
                <a:ea typeface="Junicode Var"/>
              </a:rPr>
              <a:t> : par mail ou téléphone.</a:t>
            </a:r>
            <a:endParaRPr b="0" lang="fr-FR" sz="2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"/>
          <p:cNvSpPr txBox="1"/>
          <p:nvPr/>
        </p:nvSpPr>
        <p:spPr>
          <a:xfrm>
            <a:off x="1972800" y="1252800"/>
            <a:ext cx="7430400" cy="4248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tabLst>
                <a:tab algn="l" pos="355680"/>
                <a:tab algn="l" pos="711360"/>
                <a:tab algn="l" pos="1066680"/>
                <a:tab algn="l" pos="1422360"/>
                <a:tab algn="l" pos="1778040"/>
                <a:tab algn="l" pos="2133720"/>
                <a:tab algn="l" pos="2489040"/>
                <a:tab algn="l" pos="2844720"/>
                <a:tab algn="l" pos="3200400"/>
                <a:tab algn="l" pos="3556080"/>
                <a:tab algn="l" pos="3911760"/>
                <a:tab algn="l" pos="4267080"/>
              </a:tabLst>
            </a:pPr>
            <a:r>
              <a:rPr b="1" lang="fr-FR" sz="4000" strike="noStrike" u="none">
                <a:solidFill>
                  <a:srgbClr val="000000"/>
                </a:solidFill>
                <a:uFillTx/>
                <a:latin typeface="Garamond"/>
              </a:rPr>
              <a:t>!!IMPORTANT !! </a:t>
            </a:r>
            <a:endParaRPr b="0" lang="fr-FR" sz="4000" strike="noStrike" u="none">
              <a:solidFill>
                <a:srgbClr val="000000"/>
              </a:solidFill>
              <a:uFillTx/>
              <a:latin typeface="Garamond"/>
              <a:ea typeface="Garamond"/>
            </a:endParaRPr>
          </a:p>
          <a:p>
            <a:pPr algn="just">
              <a:tabLst>
                <a:tab algn="l" pos="355680"/>
                <a:tab algn="l" pos="711360"/>
                <a:tab algn="l" pos="1066680"/>
                <a:tab algn="l" pos="1422360"/>
                <a:tab algn="l" pos="1778040"/>
                <a:tab algn="l" pos="2133720"/>
                <a:tab algn="l" pos="2489040"/>
                <a:tab algn="l" pos="2844720"/>
                <a:tab algn="l" pos="3200400"/>
                <a:tab algn="l" pos="3556080"/>
                <a:tab algn="l" pos="3911760"/>
                <a:tab algn="l" pos="4267080"/>
              </a:tabLst>
            </a:pPr>
            <a:r>
              <a:rPr b="0" lang="fr-FR" sz="3200" strike="noStrike" u="none">
                <a:solidFill>
                  <a:srgbClr val="000000"/>
                </a:solidFill>
                <a:uFillTx/>
                <a:latin typeface="Garamond"/>
              </a:rPr>
              <a:t>Si vous envisagez de vous présenter au concours de </a:t>
            </a:r>
            <a:r>
              <a:rPr b="1" lang="fr-FR" sz="3200" strike="noStrike" u="none">
                <a:solidFill>
                  <a:srgbClr val="000000"/>
                </a:solidFill>
                <a:uFillTx/>
                <a:latin typeface="Garamond"/>
              </a:rPr>
              <a:t>CAPES</a:t>
            </a:r>
            <a:r>
              <a:rPr b="0" lang="fr-FR" sz="3200" strike="noStrike" u="none">
                <a:solidFill>
                  <a:srgbClr val="000000"/>
                </a:solidFill>
                <a:uFillTx/>
                <a:latin typeface="Garamond"/>
              </a:rPr>
              <a:t> d’anglais au printemps</a:t>
            </a:r>
            <a:endParaRPr b="0" lang="fr-FR" sz="3200" strike="noStrike" u="none">
              <a:solidFill>
                <a:srgbClr val="000000"/>
              </a:solidFill>
              <a:uFillTx/>
              <a:latin typeface="Garamond"/>
              <a:ea typeface="Garamond"/>
            </a:endParaRPr>
          </a:p>
          <a:p>
            <a:pPr algn="just">
              <a:tabLst>
                <a:tab algn="l" pos="355680"/>
                <a:tab algn="l" pos="711360"/>
                <a:tab algn="l" pos="1066680"/>
                <a:tab algn="l" pos="1422360"/>
                <a:tab algn="l" pos="1778040"/>
                <a:tab algn="l" pos="2133720"/>
                <a:tab algn="l" pos="2489040"/>
                <a:tab algn="l" pos="2844720"/>
                <a:tab algn="l" pos="3200400"/>
                <a:tab algn="l" pos="3556080"/>
                <a:tab algn="l" pos="3911760"/>
                <a:tab algn="l" pos="4267080"/>
              </a:tabLst>
            </a:pPr>
            <a:r>
              <a:rPr b="0" lang="fr-FR" sz="3200" strike="noStrike" u="none">
                <a:solidFill>
                  <a:srgbClr val="000000"/>
                </a:solidFill>
                <a:uFillTx/>
                <a:latin typeface="Garamond"/>
              </a:rPr>
              <a:t>2026, merci de vous signaler de toute urgence, si vous ne l’avez pas déjà fait, grâce à ce formulaire en ligne :</a:t>
            </a:r>
            <a:endParaRPr b="0" lang="fr-FR" sz="3200" strike="noStrike" u="none">
              <a:solidFill>
                <a:srgbClr val="000000"/>
              </a:solidFill>
              <a:uFillTx/>
              <a:latin typeface="Garamond"/>
              <a:ea typeface="Garamond"/>
            </a:endParaRPr>
          </a:p>
          <a:p>
            <a:pPr algn="just">
              <a:tabLst>
                <a:tab algn="l" pos="355680"/>
                <a:tab algn="l" pos="711360"/>
                <a:tab algn="l" pos="1066680"/>
                <a:tab algn="l" pos="1422360"/>
                <a:tab algn="l" pos="1778040"/>
                <a:tab algn="l" pos="2133720"/>
                <a:tab algn="l" pos="2489040"/>
                <a:tab algn="l" pos="2844720"/>
                <a:tab algn="l" pos="3200400"/>
                <a:tab algn="l" pos="3556080"/>
                <a:tab algn="l" pos="3911760"/>
                <a:tab algn="l" pos="4267080"/>
              </a:tabLst>
            </a:pPr>
            <a:r>
              <a:rPr b="0" lang="fr-FR" sz="4000" strike="noStrike" u="none">
                <a:solidFill>
                  <a:srgbClr val="103cc0"/>
                </a:solidFill>
                <a:uFillTx/>
                <a:latin typeface="Garamond"/>
              </a:rPr>
              <a:t>https://forms.gle/DkDNCexkQXDsfsSA6</a:t>
            </a:r>
            <a:endParaRPr b="0" lang="fr-FR" sz="4000" strike="noStrike" u="none">
              <a:solidFill>
                <a:srgbClr val="103cc0"/>
              </a:solidFill>
              <a:uFillTx/>
              <a:latin typeface="Garamond"/>
              <a:ea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PlaceHolder 1"/>
          <p:cNvSpPr>
            <a:spLocks noGrp="1"/>
          </p:cNvSpPr>
          <p:nvPr>
            <p:ph type="title"/>
          </p:nvPr>
        </p:nvSpPr>
        <p:spPr>
          <a:xfrm>
            <a:off x="1451520" y="2205000"/>
            <a:ext cx="1920600" cy="161784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Autofit/>
          </a:bodyPr>
          <a:p>
            <a:pPr indent="0">
              <a:lnSpc>
                <a:spcPts val="15999"/>
              </a:lnSpc>
              <a:buNone/>
              <a:tabLst>
                <a:tab algn="l" pos="0"/>
              </a:tabLst>
            </a:pPr>
            <a:r>
              <a:rPr b="0" lang="fr-FR" sz="16000" strike="noStrike" u="none" cap="all">
                <a:solidFill>
                  <a:srgbClr val="ffffff"/>
                </a:solidFill>
                <a:uFillTx/>
                <a:latin typeface="Arial Black"/>
              </a:rPr>
              <a:t>2</a:t>
            </a:r>
            <a:endParaRPr b="0" lang="fr-FR" sz="16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1" name="PlaceHolder 2"/>
          <p:cNvSpPr>
            <a:spLocks noGrp="1"/>
          </p:cNvSpPr>
          <p:nvPr>
            <p:ph/>
          </p:nvPr>
        </p:nvSpPr>
        <p:spPr>
          <a:xfrm>
            <a:off x="1549440" y="3944880"/>
            <a:ext cx="10017360" cy="1318320"/>
          </a:xfrm>
          <a:prstGeom prst="rect">
            <a:avLst/>
          </a:prstGeom>
          <a:noFill/>
          <a:ln w="0">
            <a:noFill/>
          </a:ln>
        </p:spPr>
        <p:txBody>
          <a:bodyPr lIns="36000" rIns="36000" tIns="0" bIns="0" anchor="t">
            <a:noAutofit/>
          </a:bodyPr>
          <a:p>
            <a:pPr indent="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fr-FR" sz="4800" strike="noStrike" u="none" cap="all">
                <a:solidFill>
                  <a:srgbClr val="ffffff"/>
                </a:solidFill>
                <a:uFillTx/>
                <a:latin typeface="Arial"/>
              </a:rPr>
              <a:t>CONTACTS ET INFORMATIONS</a:t>
            </a:r>
            <a:endParaRPr b="0" lang="fr-FR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Sorbonne Université">
  <a:themeElements>
    <a:clrScheme name="Sorbonne Université_Couleurs">
      <a:dk1>
        <a:srgbClr val="000000"/>
      </a:dk1>
      <a:lt1>
        <a:srgbClr val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e6332a"/>
      </a:hlink>
      <a:folHlink>
        <a:srgbClr val="e6332a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17556</TotalTime>
  <Application>LibreOffice/24.8.4.2$MacOSX_X86_64 LibreOffice_project/bb3cfa12c7b1bf994ecc5649a80400d06cd71002</Application>
  <AppVersion>15.0000</AppVersion>
  <Words>3527</Words>
  <Paragraphs>200</Paragraphs>
  <Company>Sorbonne Université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2020-07-06T09:06:13Z</dcterms:created>
  <dc:creator>JAN Philippe</dc:creator>
  <dc:description/>
  <dc:language>fr-FR</dc:language>
  <cp:lastModifiedBy/>
  <cp:lastPrinted>2021-07-13T13:33:17Z</cp:lastPrinted>
  <dcterms:modified xsi:type="dcterms:W3CDTF">2025-09-04T14:24:09Z</dcterms:modified>
  <cp:revision>285</cp:revision>
  <dc:subject/>
  <dc:title>Aspects administratifs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Grand écran</vt:lpwstr>
  </property>
  <property fmtid="{D5CDD505-2E9C-101B-9397-08002B2CF9AE}" pid="4" name="Slides">
    <vt:i4>53</vt:i4>
  </property>
</Properties>
</file>