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9"/>
  </p:notesMasterIdLst>
  <p:sldIdLst>
    <p:sldId id="256" r:id="rId2"/>
    <p:sldId id="259" r:id="rId3"/>
    <p:sldId id="303" r:id="rId4"/>
    <p:sldId id="304" r:id="rId5"/>
    <p:sldId id="319" r:id="rId6"/>
    <p:sldId id="305" r:id="rId7"/>
    <p:sldId id="320" r:id="rId8"/>
    <p:sldId id="306" r:id="rId9"/>
    <p:sldId id="321" r:id="rId10"/>
    <p:sldId id="307" r:id="rId11"/>
    <p:sldId id="322" r:id="rId12"/>
    <p:sldId id="260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23" r:id="rId21"/>
    <p:sldId id="324" r:id="rId22"/>
    <p:sldId id="315" r:id="rId23"/>
    <p:sldId id="325" r:id="rId24"/>
    <p:sldId id="317" r:id="rId25"/>
    <p:sldId id="316" r:id="rId26"/>
    <p:sldId id="318" r:id="rId27"/>
    <p:sldId id="326" r:id="rId2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10F91-9DB9-4E15-BA96-75B74AA2E170}">
  <a:tblStyle styleId="{B6510F91-9DB9-4E15-BA96-75B74AA2E1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524124-A7B9-43A6-9D6A-26D2AA6E71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997DBF7C-882D-874E-51E4-16E8B7FB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D2043224-DD15-E509-E7DE-C1136BD16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202147B4-7CDF-4AA4-F7D7-B0581192F0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5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AEFEBD8F-DA21-9481-3DEB-46460D52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DD99AFF1-7B2F-C7AC-1E1B-96A156174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F8AE1409-74E0-770E-C5BB-70AB7EAC9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4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12A4C7E2-A814-6791-10E0-C33225B2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9AE8C34B-5CED-2E38-5C79-A557E5B0D4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1E8535B8-60DC-09BA-9F22-EC6BD5055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571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A763F642-0857-7AF5-9E80-A61E1FED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5D280DA9-C796-3E8E-7B77-2D9E1801B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>
            <a:extLst>
              <a:ext uri="{FF2B5EF4-FFF2-40B4-BE49-F238E27FC236}">
                <a16:creationId xmlns:a16="http://schemas.microsoft.com/office/drawing/2014/main" id="{489F520D-2A7D-7934-01BB-BE750E9FE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821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6BFC86BD-3A7E-EE68-0A6D-587501631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DB21B2BE-3E30-D13B-5F78-C20A818CC4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9EF8E126-EAAE-4461-5743-8FB9E8A98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54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767C2B36-2269-82EF-2FF1-38234590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A16B3775-0E15-2042-2898-A0143F0DB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>
            <a:extLst>
              <a:ext uri="{FF2B5EF4-FFF2-40B4-BE49-F238E27FC236}">
                <a16:creationId xmlns:a16="http://schemas.microsoft.com/office/drawing/2014/main" id="{5109BC71-1F0A-D303-DCD9-A8BCFFD55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05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15E3AD19-5A8F-A6E1-6147-CA234CEF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4D94466A-6F3C-F7AA-1FD6-92A4B94757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B17C25E8-9E6F-EE9D-45A8-FC4181EBE6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849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435118C9-8D0C-1279-7078-E9E573CA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CDEA6840-3CD4-E876-2F98-2C131CF45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>
            <a:extLst>
              <a:ext uri="{FF2B5EF4-FFF2-40B4-BE49-F238E27FC236}">
                <a16:creationId xmlns:a16="http://schemas.microsoft.com/office/drawing/2014/main" id="{5B9F49EC-4C32-FC93-B8F8-A8AE56187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50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4E4AABC1-4026-E356-068C-9DDFA2FD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26D14AD4-D19B-9B0A-4891-C6308D34A1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756EB407-57E6-98BC-69F8-FD0CCE1AF2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8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56EEC49D-3225-3567-CA0C-07F2F5E7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1CB0B88D-708B-2CE8-D388-EF0D8A49CB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4dda1946d_6_308:notes">
            <a:extLst>
              <a:ext uri="{FF2B5EF4-FFF2-40B4-BE49-F238E27FC236}">
                <a16:creationId xmlns:a16="http://schemas.microsoft.com/office/drawing/2014/main" id="{538E5907-FC1B-0496-7229-295CFCD7A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89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ABF42BEE-2E96-D552-E3A5-D0F869A1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75FFD495-8FF9-0385-343C-2E0ED1443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982D378D-E9AB-CF39-2C14-B77DED2F4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208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11480DB8-13A0-23CC-B60D-74F70ADB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3B292B51-BF27-72CE-011B-EAC897E67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CD6C235C-0D1C-7787-7BE3-BF36FED5D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246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76856094-524B-B3B1-2A39-CA7D87FFC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20AFC8F6-AC73-4D90-14BF-4B34BEF1B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5F85F886-D8EA-10AB-F25C-3B1F38FCA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874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2CF1BA89-8CB4-DC6C-2C66-7E4828864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7EDE5D8C-A4BE-71CF-3A4B-5BAA974994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C267EC86-F9E0-9E9C-47B2-B208A8D38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46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E3ED87C0-493A-6E29-1502-71FD4834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24B51D7B-262A-3E65-A47E-FC7ED4EE04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6546BFBB-8145-3FB0-305B-E7E2AD939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272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>
          <a:extLst>
            <a:ext uri="{FF2B5EF4-FFF2-40B4-BE49-F238E27FC236}">
              <a16:creationId xmlns:a16="http://schemas.microsoft.com/office/drawing/2014/main" id="{40CE9567-C37F-7133-97CE-215AE0381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c23dc8d217_0_177:notes">
            <a:extLst>
              <a:ext uri="{FF2B5EF4-FFF2-40B4-BE49-F238E27FC236}">
                <a16:creationId xmlns:a16="http://schemas.microsoft.com/office/drawing/2014/main" id="{E54AB3C6-63F2-3D8C-4A10-4E78A3FECD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c23dc8d217_0_177:notes">
            <a:extLst>
              <a:ext uri="{FF2B5EF4-FFF2-40B4-BE49-F238E27FC236}">
                <a16:creationId xmlns:a16="http://schemas.microsoft.com/office/drawing/2014/main" id="{F62DF0F6-E13F-3549-1F4B-20284DAF71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177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>
          <a:extLst>
            <a:ext uri="{FF2B5EF4-FFF2-40B4-BE49-F238E27FC236}">
              <a16:creationId xmlns:a16="http://schemas.microsoft.com/office/drawing/2014/main" id="{AFC38BFE-44E2-87BB-26D1-724018F6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c23dc8d217_0_177:notes">
            <a:extLst>
              <a:ext uri="{FF2B5EF4-FFF2-40B4-BE49-F238E27FC236}">
                <a16:creationId xmlns:a16="http://schemas.microsoft.com/office/drawing/2014/main" id="{EFC1AE90-60AF-1029-5827-DB6B058382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c23dc8d217_0_177:notes">
            <a:extLst>
              <a:ext uri="{FF2B5EF4-FFF2-40B4-BE49-F238E27FC236}">
                <a16:creationId xmlns:a16="http://schemas.microsoft.com/office/drawing/2014/main" id="{7E03050D-BDD6-4A9D-33D9-7BD2729B3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46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:a16="http://schemas.microsoft.com/office/drawing/2014/main" id="{3202131C-D486-DBE6-E0A7-BBB2AAE6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4dda1946d_6_377:notes">
            <a:extLst>
              <a:ext uri="{FF2B5EF4-FFF2-40B4-BE49-F238E27FC236}">
                <a16:creationId xmlns:a16="http://schemas.microsoft.com/office/drawing/2014/main" id="{7B567382-CA40-51EE-AE87-B411904E5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4dda1946d_6_377:notes">
            <a:extLst>
              <a:ext uri="{FF2B5EF4-FFF2-40B4-BE49-F238E27FC236}">
                <a16:creationId xmlns:a16="http://schemas.microsoft.com/office/drawing/2014/main" id="{D9D729B7-BBA8-4D7D-8086-3D0300F81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5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>
          <a:extLst>
            <a:ext uri="{FF2B5EF4-FFF2-40B4-BE49-F238E27FC236}">
              <a16:creationId xmlns:a16="http://schemas.microsoft.com/office/drawing/2014/main" id="{BA8C144C-89AA-75A5-F704-4298EC5D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32:notes">
            <a:extLst>
              <a:ext uri="{FF2B5EF4-FFF2-40B4-BE49-F238E27FC236}">
                <a16:creationId xmlns:a16="http://schemas.microsoft.com/office/drawing/2014/main" id="{C8BCB520-BF98-E320-32D6-B7ECAB383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32:notes">
            <a:extLst>
              <a:ext uri="{FF2B5EF4-FFF2-40B4-BE49-F238E27FC236}">
                <a16:creationId xmlns:a16="http://schemas.microsoft.com/office/drawing/2014/main" id="{44FD4E46-6138-3213-87E8-1ED1871F0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9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:a16="http://schemas.microsoft.com/office/drawing/2014/main" id="{76F7FB0B-01DB-379D-BB40-B0ABEAEA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4dda1946d_6_377:notes">
            <a:extLst>
              <a:ext uri="{FF2B5EF4-FFF2-40B4-BE49-F238E27FC236}">
                <a16:creationId xmlns:a16="http://schemas.microsoft.com/office/drawing/2014/main" id="{1EE1CCDF-C15D-A716-5088-606835D5D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4dda1946d_6_377:notes">
            <a:extLst>
              <a:ext uri="{FF2B5EF4-FFF2-40B4-BE49-F238E27FC236}">
                <a16:creationId xmlns:a16="http://schemas.microsoft.com/office/drawing/2014/main" id="{4462A895-8090-4674-4886-935D01DB2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5598DF57-DBD9-CF14-F0B6-74D497CD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915604BC-B667-DE1E-97E0-60C2C036DB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404D7D11-DDEC-50BA-AC2E-7FA1C57CC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96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9853F72A-9929-72DE-3F88-3754FCC86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44137455-C99E-B304-12DD-170961219C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595E7AC0-5383-6EED-7DFA-F03B6F027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45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>
          <a:extLst>
            <a:ext uri="{FF2B5EF4-FFF2-40B4-BE49-F238E27FC236}">
              <a16:creationId xmlns:a16="http://schemas.microsoft.com/office/drawing/2014/main" id="{D0A387A1-3CD1-A40D-9271-C0BEA686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32:notes">
            <a:extLst>
              <a:ext uri="{FF2B5EF4-FFF2-40B4-BE49-F238E27FC236}">
                <a16:creationId xmlns:a16="http://schemas.microsoft.com/office/drawing/2014/main" id="{CBB7CE7E-4146-9712-9DC2-D9EA1F8006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32:notes">
            <a:extLst>
              <a:ext uri="{FF2B5EF4-FFF2-40B4-BE49-F238E27FC236}">
                <a16:creationId xmlns:a16="http://schemas.microsoft.com/office/drawing/2014/main" id="{783B93BA-90A7-F377-DE42-A1B10FEA5C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2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380FEB43-F75D-BAEE-3D55-1FD586A7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>
            <a:extLst>
              <a:ext uri="{FF2B5EF4-FFF2-40B4-BE49-F238E27FC236}">
                <a16:creationId xmlns:a16="http://schemas.microsoft.com/office/drawing/2014/main" id="{FA0EA14A-5F96-35C6-A197-DCC7A480D6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>
            <a:extLst>
              <a:ext uri="{FF2B5EF4-FFF2-40B4-BE49-F238E27FC236}">
                <a16:creationId xmlns:a16="http://schemas.microsoft.com/office/drawing/2014/main" id="{0A9DEDD9-3963-50F9-067E-CAC0FAFC06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72220" y="-615025"/>
            <a:ext cx="11233814" cy="6765275"/>
            <a:chOff x="-1272220" y="-615025"/>
            <a:chExt cx="11233814" cy="6765275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5157" t="5157" r="5157" b="5157"/>
            <a:stretch/>
          </p:blipFill>
          <p:spPr>
            <a:xfrm>
              <a:off x="7258893" y="-575725"/>
              <a:ext cx="2702700" cy="1914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272220" y="4015450"/>
              <a:ext cx="3013500" cy="21348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44525" y="-615025"/>
              <a:ext cx="2915500" cy="19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65050" y="4244222"/>
              <a:ext cx="3356549" cy="1016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6457" y="-126400"/>
              <a:ext cx="3356636" cy="101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103475" y="4137850"/>
              <a:ext cx="2564250" cy="1683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1315425"/>
            <a:ext cx="5068800" cy="19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3352275"/>
            <a:ext cx="506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1381125" y="-1585374"/>
            <a:ext cx="12184675" cy="7431999"/>
            <a:chOff x="-1381125" y="-1585374"/>
            <a:chExt cx="12184675" cy="7431999"/>
          </a:xfrm>
        </p:grpSpPr>
        <p:pic>
          <p:nvPicPr>
            <p:cNvPr id="20" name="Google Shape;20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845075" y="-630301"/>
              <a:ext cx="1753200" cy="13806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 rotWithShape="1">
            <a:blip r:embed="rId3">
              <a:alphaModFix/>
            </a:blip>
            <a:srcRect l="9944" t="10262" r="9928" b="10254"/>
            <a:stretch/>
          </p:blipFill>
          <p:spPr>
            <a:xfrm>
              <a:off x="-1381125" y="3232725"/>
              <a:ext cx="3206400" cy="26139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 rotWithShape="1">
            <a:blip r:embed="rId4">
              <a:alphaModFix/>
            </a:blip>
            <a:srcRect l="3462" t="6171" r="3462" b="6171"/>
            <a:stretch/>
          </p:blipFill>
          <p:spPr>
            <a:xfrm>
              <a:off x="7199397" y="-71242"/>
              <a:ext cx="3138900" cy="17859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21350" y="3572450"/>
              <a:ext cx="4066650" cy="174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412161" flipH="1">
              <a:off x="6638258" y="-495818"/>
              <a:ext cx="4049534" cy="18406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247200" y="-527950"/>
              <a:ext cx="3126004" cy="2052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22725" y="3493675"/>
              <a:ext cx="3126004" cy="2052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463100" y="3493663"/>
            <a:ext cx="6217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715703" y="-243002"/>
            <a:ext cx="10359228" cy="6361372"/>
            <a:chOff x="-715703" y="-243002"/>
            <a:chExt cx="10359228" cy="6361372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0238188" flipH="1">
              <a:off x="3415500" y="4355050"/>
              <a:ext cx="3309098" cy="1504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 rotWithShape="1">
            <a:blip r:embed="rId3">
              <a:alphaModFix/>
            </a:blip>
            <a:srcRect l="5602" t="4737" r="5611" b="6720"/>
            <a:stretch/>
          </p:blipFill>
          <p:spPr>
            <a:xfrm rot="10800000" flipH="1">
              <a:off x="-715703" y="270600"/>
              <a:ext cx="1485000" cy="12168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2" name="Google Shape;42;p5"/>
            <p:cNvPicPr preferRelativeResize="0"/>
            <p:nvPr/>
          </p:nvPicPr>
          <p:blipFill rotWithShape="1">
            <a:blip r:embed="rId4">
              <a:alphaModFix/>
            </a:blip>
            <a:srcRect l="6859" t="5036" r="6859" b="5045"/>
            <a:stretch/>
          </p:blipFill>
          <p:spPr>
            <a:xfrm rot="10800000" flipH="1">
              <a:off x="6443700" y="3989649"/>
              <a:ext cx="2389000" cy="150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5797876" y="3842500"/>
              <a:ext cx="3845649" cy="165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440665">
              <a:off x="-490868" y="-119362"/>
              <a:ext cx="2408177" cy="7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5018350" y="2832774"/>
            <a:ext cx="33564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769275" y="2832774"/>
            <a:ext cx="33564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769275" y="2226195"/>
            <a:ext cx="3356400" cy="6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5018351" y="2226195"/>
            <a:ext cx="3356400" cy="6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-1445835" y="-1572322"/>
            <a:ext cx="11461235" cy="7653104"/>
            <a:chOff x="-1445835" y="-1572322"/>
            <a:chExt cx="11461235" cy="7653104"/>
          </a:xfrm>
        </p:grpSpPr>
        <p:pic>
          <p:nvPicPr>
            <p:cNvPr id="71" name="Google Shape;71;p8"/>
            <p:cNvPicPr preferRelativeResize="0"/>
            <p:nvPr/>
          </p:nvPicPr>
          <p:blipFill rotWithShape="1">
            <a:blip r:embed="rId2">
              <a:alphaModFix/>
            </a:blip>
            <a:srcRect l="7147" t="7147" r="7156" b="7156"/>
            <a:stretch/>
          </p:blipFill>
          <p:spPr>
            <a:xfrm>
              <a:off x="7011500" y="3733025"/>
              <a:ext cx="3003900" cy="21279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648273" flipH="1">
              <a:off x="-1246509" y="-578025"/>
              <a:ext cx="3705969" cy="243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67721" flipH="1">
              <a:off x="3971600" y="2915000"/>
              <a:ext cx="5782651" cy="248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45835" y="-433550"/>
              <a:ext cx="4842620" cy="194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4012075" y="1598700"/>
            <a:ext cx="4418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9"/>
          <p:cNvGrpSpPr/>
          <p:nvPr/>
        </p:nvGrpSpPr>
        <p:grpSpPr>
          <a:xfrm>
            <a:off x="-927347" y="-416650"/>
            <a:ext cx="10866897" cy="6036300"/>
            <a:chOff x="-927347" y="-416650"/>
            <a:chExt cx="10866897" cy="60363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6229399" y="-416650"/>
              <a:ext cx="3710151" cy="16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927347" y="3135725"/>
              <a:ext cx="3184945" cy="239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9"/>
            <p:cNvPicPr preferRelativeResize="0"/>
            <p:nvPr/>
          </p:nvPicPr>
          <p:blipFill rotWithShape="1">
            <a:blip r:embed="rId4">
              <a:alphaModFix/>
            </a:blip>
            <a:srcRect l="2363" t="3661" r="2363" b="3661"/>
            <a:stretch/>
          </p:blipFill>
          <p:spPr>
            <a:xfrm>
              <a:off x="-502225" y="4064150"/>
              <a:ext cx="1946100" cy="15555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1" name="Google Shape;81;p9"/>
            <p:cNvPicPr preferRelativeResize="0"/>
            <p:nvPr/>
          </p:nvPicPr>
          <p:blipFill rotWithShape="1">
            <a:blip r:embed="rId5">
              <a:alphaModFix/>
            </a:blip>
            <a:srcRect l="9546" t="7148" r="9554" b="7148"/>
            <a:stretch/>
          </p:blipFill>
          <p:spPr>
            <a:xfrm>
              <a:off x="7316225" y="-255275"/>
              <a:ext cx="2130900" cy="13635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4731476" y="1408725"/>
            <a:ext cx="3699300" cy="3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2"/>
          </p:nvPr>
        </p:nvSpPr>
        <p:spPr>
          <a:xfrm>
            <a:off x="720000" y="1408725"/>
            <a:ext cx="3699300" cy="3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713225" y="1196725"/>
            <a:ext cx="77040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 flipH="1">
            <a:off x="-1405950" y="-1107054"/>
            <a:ext cx="11581016" cy="6946804"/>
            <a:chOff x="-1329750" y="-1107054"/>
            <a:chExt cx="11581016" cy="6946804"/>
          </a:xfrm>
        </p:grpSpPr>
        <p:pic>
          <p:nvPicPr>
            <p:cNvPr id="103" name="Google Shape;10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01097" y="4430050"/>
              <a:ext cx="3507855" cy="140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8583" y="-1107054"/>
              <a:ext cx="2992683" cy="22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329750" y="3739195"/>
              <a:ext cx="4496051" cy="2043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602747" y="-870200"/>
              <a:ext cx="3507855" cy="140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82450" y="-175853"/>
              <a:ext cx="1201200" cy="8511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481200" y="4603997"/>
              <a:ext cx="1201200" cy="8511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4"/>
          <p:cNvGrpSpPr/>
          <p:nvPr/>
        </p:nvGrpSpPr>
        <p:grpSpPr>
          <a:xfrm rot="10800000" flipH="1">
            <a:off x="-1206470" y="-1051025"/>
            <a:ext cx="11389343" cy="6836175"/>
            <a:chOff x="-1272220" y="-685825"/>
            <a:chExt cx="11389343" cy="6836175"/>
          </a:xfrm>
        </p:grpSpPr>
        <p:pic>
          <p:nvPicPr>
            <p:cNvPr id="219" name="Google Shape;219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03480" y="-685825"/>
              <a:ext cx="3013643" cy="21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272220" y="4015450"/>
              <a:ext cx="3013643" cy="21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44525" y="-615025"/>
              <a:ext cx="2915500" cy="19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965050" y="4244222"/>
              <a:ext cx="3356549" cy="1016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6457" y="-126400"/>
              <a:ext cx="3356636" cy="101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103475" y="4137850"/>
              <a:ext cx="2564250" cy="1683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5"/>
          <p:cNvGrpSpPr/>
          <p:nvPr/>
        </p:nvGrpSpPr>
        <p:grpSpPr>
          <a:xfrm>
            <a:off x="-1223475" y="-1079537"/>
            <a:ext cx="11195522" cy="6872812"/>
            <a:chOff x="-1223475" y="-1079537"/>
            <a:chExt cx="11195522" cy="6872812"/>
          </a:xfrm>
        </p:grpSpPr>
        <p:pic>
          <p:nvPicPr>
            <p:cNvPr id="227" name="Google Shape;22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337647" y="4295375"/>
              <a:ext cx="2114426" cy="149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6852597" y="3559275"/>
              <a:ext cx="3119450" cy="204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9521319">
              <a:off x="-1039403" y="-247974"/>
              <a:ext cx="1946973" cy="1379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702992" flipH="1">
              <a:off x="-203954" y="-195286"/>
              <a:ext cx="2408175" cy="728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36398" y="-1079537"/>
              <a:ext cx="3803124" cy="249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66533" y="3744689"/>
              <a:ext cx="5097634" cy="2048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ctrTitle"/>
          </p:nvPr>
        </p:nvSpPr>
        <p:spPr>
          <a:xfrm>
            <a:off x="453484" y="602166"/>
            <a:ext cx="5535622" cy="21484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/>
              <a:t>Religious Beliefs as Reflective Elaborations on Intuitions</a:t>
            </a:r>
            <a:r>
              <a:rPr lang="el-GR" sz="2800" dirty="0"/>
              <a:t>: </a:t>
            </a:r>
            <a:r>
              <a:rPr lang="en-US" sz="2800" dirty="0"/>
              <a:t>A Modified Dual- Process Model </a:t>
            </a:r>
            <a:endParaRPr sz="2800" b="0" dirty="0"/>
          </a:p>
        </p:txBody>
      </p:sp>
      <p:sp>
        <p:nvSpPr>
          <p:cNvPr id="249" name="Google Shape;249;p30"/>
          <p:cNvSpPr txBox="1">
            <a:spLocks noGrp="1"/>
          </p:cNvSpPr>
          <p:nvPr>
            <p:ph type="subTitle" idx="1"/>
          </p:nvPr>
        </p:nvSpPr>
        <p:spPr>
          <a:xfrm>
            <a:off x="772379" y="3161498"/>
            <a:ext cx="5068800" cy="415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Nicolas </a:t>
            </a:r>
            <a:r>
              <a:rPr lang="en-US" b="1" dirty="0" err="1"/>
              <a:t>Baumard</a:t>
            </a:r>
            <a:r>
              <a:rPr lang="en-US" b="1" dirty="0"/>
              <a:t> &amp; Pascal Boyer (2013) </a:t>
            </a:r>
            <a:endParaRPr b="1" dirty="0"/>
          </a:p>
        </p:txBody>
      </p:sp>
      <p:grpSp>
        <p:nvGrpSpPr>
          <p:cNvPr id="250" name="Google Shape;250;p30"/>
          <p:cNvGrpSpPr/>
          <p:nvPr/>
        </p:nvGrpSpPr>
        <p:grpSpPr>
          <a:xfrm>
            <a:off x="5693251" y="1070599"/>
            <a:ext cx="3192091" cy="3110416"/>
            <a:chOff x="5816826" y="1169904"/>
            <a:chExt cx="3327174" cy="3242043"/>
          </a:xfrm>
        </p:grpSpPr>
        <p:pic>
          <p:nvPicPr>
            <p:cNvPr id="251" name="Google Shape;251;p30"/>
            <p:cNvPicPr preferRelativeResize="0"/>
            <p:nvPr/>
          </p:nvPicPr>
          <p:blipFill rotWithShape="1">
            <a:blip r:embed="rId3">
              <a:alphaModFix/>
            </a:blip>
            <a:srcRect l="11308"/>
            <a:stretch/>
          </p:blipFill>
          <p:spPr>
            <a:xfrm>
              <a:off x="5816826" y="1237330"/>
              <a:ext cx="2672764" cy="2973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6125201" y="1169904"/>
              <a:ext cx="3018799" cy="3242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249;p30">
            <a:extLst>
              <a:ext uri="{FF2B5EF4-FFF2-40B4-BE49-F238E27FC236}">
                <a16:creationId xmlns:a16="http://schemas.microsoft.com/office/drawing/2014/main" id="{B5B9DC22-5AEC-2F41-7CFB-7A2BA34174EE}"/>
              </a:ext>
            </a:extLst>
          </p:cNvPr>
          <p:cNvSpPr txBox="1">
            <a:spLocks/>
          </p:cNvSpPr>
          <p:nvPr/>
        </p:nvSpPr>
        <p:spPr>
          <a:xfrm>
            <a:off x="5010615" y="4072901"/>
            <a:ext cx="3874727" cy="9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b="1" dirty="0"/>
              <a:t>Anna BEKAKOU</a:t>
            </a:r>
          </a:p>
          <a:p>
            <a:pPr marL="0" indent="0"/>
            <a:r>
              <a:rPr lang="en-US" b="1" dirty="0"/>
              <a:t>Philosophy of Cognitive Science </a:t>
            </a:r>
          </a:p>
          <a:p>
            <a:pPr marL="0" indent="0"/>
            <a:r>
              <a:rPr lang="en-US" b="1" dirty="0"/>
              <a:t>Monday 23</a:t>
            </a:r>
            <a:r>
              <a:rPr lang="en-US" b="1" baseline="30000" dirty="0"/>
              <a:t>rd</a:t>
            </a:r>
            <a:r>
              <a:rPr lang="en-US" b="1" dirty="0"/>
              <a:t> March 2026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F43FA98C-1E11-6F51-3395-D28166EC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8BB2627-B54C-0B2E-CEA9-3CD93C901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Core Mechanism 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D8579641-3E71-4F23-D01A-0E4A5779743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core mechanism of the theory can be described as a two-step process.</a:t>
            </a:r>
            <a:endParaRPr lang="el-GR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First, intuitive systems generate expectations about the world.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However, these intuitions are often incomplete, opaque, or even inconsistent.</a:t>
            </a: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algn="just">
              <a:lnSpc>
                <a:spcPct val="150000"/>
              </a:lnSpc>
            </a:pPr>
            <a:r>
              <a:rPr lang="en-US" dirty="0"/>
              <a:t>As a result, reflective processes attempt to produce coherent explanations.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Religious beliefs emerge as post-hoc interpretations of these intuitive processes.</a:t>
            </a:r>
          </a:p>
          <a:p>
            <a:pPr algn="just">
              <a:lnSpc>
                <a:spcPct val="150000"/>
              </a:lnSpc>
            </a:pP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95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E3BB2E96-4EF3-8712-B020-DD4E9CA14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E9F9E73-4F8A-A768-050A-5844284F4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epistemic Logics 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7609215C-5C0A-0603-9AC9-A65EB2B3D79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en-US" dirty="0"/>
              <a:t>The authors emphasize that intuitive and reflective beliefs follow different epistemic logics.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 algn="just">
              <a:lnSpc>
                <a:spcPct val="150000"/>
              </a:lnSpc>
            </a:pPr>
            <a:r>
              <a:rPr lang="el-GR" dirty="0"/>
              <a:t>1. </a:t>
            </a:r>
            <a:r>
              <a:rPr lang="en-US" dirty="0"/>
              <a:t>Intuitive beliefs are relatively stable and are shaped by evolution to guide behavior effectively.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 algn="just">
              <a:lnSpc>
                <a:spcPct val="150000"/>
              </a:lnSpc>
            </a:pPr>
            <a:r>
              <a:rPr lang="el-GR" dirty="0"/>
              <a:t>2. </a:t>
            </a:r>
            <a:r>
              <a:rPr lang="en-US" dirty="0"/>
              <a:t>Reflective beliefs, by contrast, are often unstable and are driven by relevance rather than truth.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 algn="just">
              <a:lnSpc>
                <a:spcPct val="150000"/>
              </a:lnSpc>
            </a:pPr>
            <a:r>
              <a:rPr lang="en-US" dirty="0"/>
              <a:t>This helps explain why religious beliefs persist even in the absence of empirical support.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1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/>
          <p:cNvPicPr preferRelativeResize="0"/>
          <p:nvPr/>
        </p:nvPicPr>
        <p:blipFill rotWithShape="1">
          <a:blip r:embed="rId3">
            <a:alphaModFix/>
          </a:blip>
          <a:srcRect l="13138" t="6254" r="8332" b="10029"/>
          <a:stretch/>
        </p:blipFill>
        <p:spPr>
          <a:xfrm>
            <a:off x="3884850" y="1062350"/>
            <a:ext cx="1374300" cy="12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Threat Detection &amp; Magic</a:t>
            </a:r>
            <a:endParaRPr sz="3600" dirty="0"/>
          </a:p>
        </p:txBody>
      </p:sp>
      <p:sp>
        <p:nvSpPr>
          <p:cNvPr id="296" name="Google Shape;296;p34"/>
          <p:cNvSpPr txBox="1">
            <a:spLocks noGrp="1"/>
          </p:cNvSpPr>
          <p:nvPr>
            <p:ph type="title" idx="2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05FE4BE9-ECE0-137E-3B79-F83ED4AE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EB8298B3-6469-7B3A-10D0-15D7C581E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1</a:t>
            </a:r>
            <a:r>
              <a:rPr lang="el-GR" dirty="0"/>
              <a:t>: </a:t>
            </a:r>
            <a:r>
              <a:rPr lang="en-US" dirty="0"/>
              <a:t>Threat Detection &amp; Magic 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20927F99-58B7-4FF0-0BAF-5966E97F6AA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017725"/>
            <a:ext cx="7643415" cy="388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Humans have evolved cognitive systems that detect </a:t>
            </a:r>
            <a:r>
              <a:rPr lang="en-US" b="1" dirty="0"/>
              <a:t>potential threats</a:t>
            </a:r>
            <a:r>
              <a:rPr lang="en-US" dirty="0"/>
              <a:t>, such as disease or</a:t>
            </a:r>
            <a:r>
              <a:rPr lang="el-GR" dirty="0"/>
              <a:t> </a:t>
            </a:r>
            <a:r>
              <a:rPr lang="en-US" dirty="0"/>
              <a:t>contamination.</a:t>
            </a:r>
          </a:p>
          <a:p>
            <a:pPr marL="139700" indent="0" algn="just" fontAlgn="base">
              <a:lnSpc>
                <a:spcPct val="150000"/>
              </a:lnSpc>
            </a:pPr>
            <a:r>
              <a:rPr lang="en-US" dirty="0"/>
              <a:t>These systems produce </a:t>
            </a:r>
            <a:r>
              <a:rPr lang="en-US" dirty="0" err="1"/>
              <a:t>intuitiions</a:t>
            </a:r>
            <a:r>
              <a:rPr lang="en-US" dirty="0"/>
              <a:t> like: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illness can spread between people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with a sick person is dangerous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However, the intuitive system does not explain </a:t>
            </a:r>
            <a:r>
              <a:rPr lang="en-US" b="1" dirty="0"/>
              <a:t>how disease spreads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Because of this gap, people may develop </a:t>
            </a:r>
            <a:r>
              <a:rPr lang="en-US" b="1" dirty="0"/>
              <a:t>reflective explanations</a:t>
            </a:r>
            <a:r>
              <a:rPr lang="en-US" dirty="0"/>
              <a:t>, such as: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invisible forces spreading illness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magical contamination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sacred or dangerous objects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Religious or magical ideas about contagion therefore </a:t>
            </a:r>
            <a:r>
              <a:rPr lang="en-US" b="1" dirty="0"/>
              <a:t>build on intuitive pathogen-avoidance mechanisms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92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6B58F2E4-EF28-EF93-0F5E-0997B78A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>
            <a:extLst>
              <a:ext uri="{FF2B5EF4-FFF2-40B4-BE49-F238E27FC236}">
                <a16:creationId xmlns:a16="http://schemas.microsoft.com/office/drawing/2014/main" id="{956084CF-73CD-8F32-F12B-E2473746E9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38" t="6254" r="8332" b="10029"/>
          <a:stretch/>
        </p:blipFill>
        <p:spPr>
          <a:xfrm>
            <a:off x="3884850" y="1062350"/>
            <a:ext cx="1374300" cy="12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4">
            <a:extLst>
              <a:ext uri="{FF2B5EF4-FFF2-40B4-BE49-F238E27FC236}">
                <a16:creationId xmlns:a16="http://schemas.microsoft.com/office/drawing/2014/main" id="{3843D02B-DEE1-D851-26A0-8A5D33EE6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Synchrony &amp; Religious Rituals</a:t>
            </a:r>
            <a:endParaRPr sz="3600" dirty="0"/>
          </a:p>
        </p:txBody>
      </p:sp>
      <p:sp>
        <p:nvSpPr>
          <p:cNvPr id="296" name="Google Shape;296;p34">
            <a:extLst>
              <a:ext uri="{FF2B5EF4-FFF2-40B4-BE49-F238E27FC236}">
                <a16:creationId xmlns:a16="http://schemas.microsoft.com/office/drawing/2014/main" id="{E451C90E-BA83-1492-EB01-1EE67A40F39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39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520F913E-12F5-A27B-3752-0F6D6B1D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1707EE46-FA8C-172E-B1CA-F82A6E992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 2</a:t>
            </a:r>
            <a:r>
              <a:rPr lang="el-GR" dirty="0"/>
              <a:t>:</a:t>
            </a:r>
            <a:r>
              <a:rPr lang="en-US" dirty="0"/>
              <a:t>Synchrony and Religious Rituals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C19E9BD5-73A9-CB0F-64BB-96C0B7F87A8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3"/>
            <a:ext cx="7643415" cy="376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/>
              <a:t>Many religious rituals involve </a:t>
            </a:r>
            <a:r>
              <a:rPr lang="en-US" b="1" dirty="0"/>
              <a:t>synchronized actions</a:t>
            </a:r>
            <a:r>
              <a:rPr lang="en-US" dirty="0"/>
              <a:t>, such as: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chanting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dancing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collective ceremonies</a:t>
            </a:r>
          </a:p>
          <a:p>
            <a:pPr marL="139700" indent="0" algn="just" fontAlgn="base"/>
            <a:endParaRPr lang="en-US" dirty="0"/>
          </a:p>
          <a:p>
            <a:pPr algn="just"/>
            <a:r>
              <a:rPr lang="en-US" dirty="0"/>
              <a:t>Psychological studies show that synchrony creates an endorphin surge and can increase: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social bonding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cooperation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feelings of unity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/>
              <a:t>Participants experience strong emotions but often </a:t>
            </a:r>
            <a:r>
              <a:rPr lang="en-US" b="1" dirty="0"/>
              <a:t>do not know their biological origin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As a result, they may interpret these experiences as evidence of: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supernatural presence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divine intervention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spiritual connection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76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E41001E1-C4C3-B81F-113C-7F4B5DAD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>
            <a:extLst>
              <a:ext uri="{FF2B5EF4-FFF2-40B4-BE49-F238E27FC236}">
                <a16:creationId xmlns:a16="http://schemas.microsoft.com/office/drawing/2014/main" id="{6D44087D-5983-90AA-DD7F-62590CC741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38" t="6254" r="8332" b="10029"/>
          <a:stretch/>
        </p:blipFill>
        <p:spPr>
          <a:xfrm>
            <a:off x="3884850" y="1062350"/>
            <a:ext cx="1374300" cy="12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4">
            <a:extLst>
              <a:ext uri="{FF2B5EF4-FFF2-40B4-BE49-F238E27FC236}">
                <a16:creationId xmlns:a16="http://schemas.microsoft.com/office/drawing/2014/main" id="{EED1995C-545B-6B9A-14AD-A4D4C5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Death &amp; The After Life </a:t>
            </a:r>
            <a:endParaRPr sz="3600" dirty="0"/>
          </a:p>
        </p:txBody>
      </p:sp>
      <p:sp>
        <p:nvSpPr>
          <p:cNvPr id="296" name="Google Shape;296;p34">
            <a:extLst>
              <a:ext uri="{FF2B5EF4-FFF2-40B4-BE49-F238E27FC236}">
                <a16:creationId xmlns:a16="http://schemas.microsoft.com/office/drawing/2014/main" id="{71592235-0BBB-4DA2-C26C-B3824343E08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83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C473725F-3B39-F8FA-A15B-4CC1944B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8F8EC032-B4DB-CCAA-832B-B8C15377A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 3</a:t>
            </a:r>
            <a:r>
              <a:rPr lang="el-GR" dirty="0"/>
              <a:t>:</a:t>
            </a:r>
            <a:r>
              <a:rPr lang="en-US" dirty="0"/>
              <a:t> Death &amp; The After Life 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FD298E8E-ECBB-0672-B37F-4195E3839C7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3"/>
            <a:ext cx="7643415" cy="376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Humans have </a:t>
            </a:r>
            <a:r>
              <a:rPr lang="en-US" b="1" dirty="0"/>
              <a:t>conflicting intuitions about death</a:t>
            </a:r>
            <a:r>
              <a:rPr lang="en-US" dirty="0"/>
              <a:t>.</a:t>
            </a:r>
          </a:p>
          <a:p>
            <a:pPr algn="just" fontAlgn="base">
              <a:lnSpc>
                <a:spcPct val="150000"/>
              </a:lnSpc>
            </a:pPr>
            <a:endParaRPr lang="en-US" dirty="0"/>
          </a:p>
          <a:p>
            <a:pPr algn="just" fontAlgn="base">
              <a:lnSpc>
                <a:spcPct val="150000"/>
              </a:lnSpc>
            </a:pPr>
            <a:r>
              <a:rPr lang="en-US" dirty="0"/>
              <a:t>On one hand, we understand that a dead person no longer acts or functions.</a:t>
            </a:r>
          </a:p>
          <a:p>
            <a:pPr algn="just" fontAlgn="base">
              <a:lnSpc>
                <a:spcPct val="150000"/>
              </a:lnSpc>
            </a:pPr>
            <a:endParaRPr lang="en-US" dirty="0"/>
          </a:p>
          <a:p>
            <a:pPr algn="just" fontAlgn="base">
              <a:lnSpc>
                <a:spcPct val="150000"/>
              </a:lnSpc>
            </a:pPr>
            <a:r>
              <a:rPr lang="en-US" dirty="0"/>
              <a:t>On the other hand, our intuitive psychology still represents the person as having thoughts and feelings.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Because of this tension, people develop reflective explanations such as: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existence of a </a:t>
            </a:r>
            <a:r>
              <a:rPr lang="en-US" b="1" dirty="0"/>
              <a:t>soul</a:t>
            </a:r>
            <a:endParaRPr lang="en-US" dirty="0"/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afterlife</a:t>
            </a:r>
            <a:endParaRPr lang="en-US" dirty="0"/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spirits or ancestors.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5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21290350-E3D0-B94F-BB9C-B064DF3EA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>
            <a:extLst>
              <a:ext uri="{FF2B5EF4-FFF2-40B4-BE49-F238E27FC236}">
                <a16:creationId xmlns:a16="http://schemas.microsoft.com/office/drawing/2014/main" id="{16F381A5-4824-101B-CCD1-4D2595DF20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38" t="6254" r="8332" b="10029"/>
          <a:stretch/>
        </p:blipFill>
        <p:spPr>
          <a:xfrm>
            <a:off x="3884850" y="1062350"/>
            <a:ext cx="1374300" cy="12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4">
            <a:extLst>
              <a:ext uri="{FF2B5EF4-FFF2-40B4-BE49-F238E27FC236}">
                <a16:creationId xmlns:a16="http://schemas.microsoft.com/office/drawing/2014/main" id="{E146EA6E-02EE-DC0C-2A27-EFC7A681A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Moral Intuitions &amp; Penance</a:t>
            </a:r>
            <a:endParaRPr sz="3600" dirty="0"/>
          </a:p>
        </p:txBody>
      </p:sp>
      <p:sp>
        <p:nvSpPr>
          <p:cNvPr id="296" name="Google Shape;296;p34">
            <a:extLst>
              <a:ext uri="{FF2B5EF4-FFF2-40B4-BE49-F238E27FC236}">
                <a16:creationId xmlns:a16="http://schemas.microsoft.com/office/drawing/2014/main" id="{F3A8B1FD-1A6B-8EE0-646A-BD6033F7EFC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97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B3EEC7BF-E740-2F3C-8D07-ACC6442A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A9CC418-EC2F-CB02-9261-847F8ED9E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 4</a:t>
            </a:r>
            <a:r>
              <a:rPr lang="el-GR" dirty="0"/>
              <a:t>:</a:t>
            </a:r>
            <a:r>
              <a:rPr lang="en-US" dirty="0"/>
              <a:t> Moral Intuitions &amp; Penance 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2B61852C-9C9C-649B-624A-BE12A0D3B1C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3"/>
            <a:ext cx="7643415" cy="376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/>
              <a:t>Humans possess strong </a:t>
            </a:r>
            <a:r>
              <a:rPr lang="en-US" b="1" dirty="0"/>
              <a:t>moral intuitions</a:t>
            </a:r>
            <a:r>
              <a:rPr lang="en-US" dirty="0"/>
              <a:t> about fairness and wrongdoing.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For example: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when someone harms another person, we expect </a:t>
            </a:r>
            <a:r>
              <a:rPr lang="en-US" b="1" dirty="0"/>
              <a:t>compensation or punishment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However, when compensation is impossible, people often feel that the moral balance is still disturbed.</a:t>
            </a:r>
          </a:p>
          <a:p>
            <a:pPr algn="just"/>
            <a:r>
              <a:rPr lang="en-US" dirty="0"/>
              <a:t>This can motivate behaviors such as: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self-punishment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fasting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painful rituals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/>
              <a:t>charitable donations.</a:t>
            </a:r>
            <a:r>
              <a:rPr lang="el-GR" dirty="0"/>
              <a:t>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Religious concepts such as </a:t>
            </a:r>
            <a:r>
              <a:rPr lang="en-US" b="1" dirty="0"/>
              <a:t>divine justice or karma</a:t>
            </a:r>
            <a:r>
              <a:rPr lang="en-US" dirty="0"/>
              <a:t> can function as reflective explanations that restore a sense of moral balance.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1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General Problem </a:t>
            </a:r>
            <a:endParaRPr dirty="0"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Religious beliefs present an important puzzle for cognitive science.</a:t>
            </a:r>
          </a:p>
          <a:p>
            <a:pPr marL="0" indent="0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Many religious beliefs are </a:t>
            </a:r>
            <a:r>
              <a:rPr lang="en-US" b="1" dirty="0"/>
              <a:t>not based on empirical evidence</a:t>
            </a:r>
            <a:r>
              <a:rPr lang="en-US" dirty="0"/>
              <a:t> and sometimes contradict our</a:t>
            </a:r>
          </a:p>
          <a:p>
            <a:pPr marL="0" indent="0"/>
            <a:r>
              <a:rPr lang="en-US" dirty="0"/>
              <a:t>everyday understanding of how the world works.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Different cultures hold </a:t>
            </a:r>
            <a:r>
              <a:rPr lang="en-US" b="1" dirty="0"/>
              <a:t>very different religious beliefs</a:t>
            </a:r>
            <a:r>
              <a:rPr lang="en-US" dirty="0"/>
              <a:t>, yet religion appears in almost every</a:t>
            </a:r>
          </a:p>
          <a:p>
            <a:pPr marL="0" indent="0"/>
            <a:r>
              <a:rPr lang="en-US" dirty="0"/>
              <a:t>society.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From an evolutionary perspective, this is surprising because human cognition evolved to</a:t>
            </a:r>
          </a:p>
          <a:p>
            <a:pPr marL="0" indent="0"/>
            <a:r>
              <a:rPr lang="en-US" dirty="0"/>
              <a:t>provide </a:t>
            </a:r>
            <a:r>
              <a:rPr lang="en-US" b="1" dirty="0"/>
              <a:t>reliable information about the environment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3A67AFC5-40C6-C587-02A5-5636701F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>
            <a:extLst>
              <a:ext uri="{FF2B5EF4-FFF2-40B4-BE49-F238E27FC236}">
                <a16:creationId xmlns:a16="http://schemas.microsoft.com/office/drawing/2014/main" id="{CC702826-8B4D-7BB7-3EA0-9F5473A832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38" t="6254" r="8332" b="10029"/>
          <a:stretch/>
        </p:blipFill>
        <p:spPr>
          <a:xfrm>
            <a:off x="3884850" y="1062350"/>
            <a:ext cx="1374300" cy="12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34">
            <a:extLst>
              <a:ext uri="{FF2B5EF4-FFF2-40B4-BE49-F238E27FC236}">
                <a16:creationId xmlns:a16="http://schemas.microsoft.com/office/drawing/2014/main" id="{4A15DB92-4F4A-01A4-0D69-D2627F611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100" y="2357638"/>
            <a:ext cx="62178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Meditation </a:t>
            </a:r>
            <a:endParaRPr sz="3600" dirty="0"/>
          </a:p>
        </p:txBody>
      </p:sp>
      <p:sp>
        <p:nvSpPr>
          <p:cNvPr id="296" name="Google Shape;296;p34">
            <a:extLst>
              <a:ext uri="{FF2B5EF4-FFF2-40B4-BE49-F238E27FC236}">
                <a16:creationId xmlns:a16="http://schemas.microsoft.com/office/drawing/2014/main" id="{5B3E08A3-4D34-84F7-E17A-3D389C99422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84850" y="1359438"/>
            <a:ext cx="13743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78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93BE595B-CAD8-8A21-CA16-A9EB174C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F9FE898-592B-D668-3395-D96A11CC0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7367"/>
            <a:ext cx="7836702" cy="713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Example 5</a:t>
            </a:r>
            <a:r>
              <a:rPr lang="el-GR" dirty="0"/>
              <a:t>: </a:t>
            </a:r>
            <a:r>
              <a:rPr lang="en-US" dirty="0"/>
              <a:t>Meditation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86DB8724-3EF7-2ADC-B222-18BC70414AB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67161"/>
            <a:ext cx="7643415" cy="3374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en-US" dirty="0"/>
              <a:t>In many cultures, practices such as meditation produce noticeable effects on attention and emotion.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 algn="just">
              <a:lnSpc>
                <a:spcPct val="150000"/>
              </a:lnSpc>
            </a:pPr>
            <a:r>
              <a:rPr lang="en-US" dirty="0"/>
              <a:t>However, individuals do not have direct access to the underlying cognitive mechanisms.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 algn="just">
              <a:lnSpc>
                <a:spcPct val="150000"/>
              </a:lnSpc>
            </a:pPr>
            <a:r>
              <a:rPr lang="en-US" dirty="0"/>
              <a:t>As a result, they may interpret these experiences as access to a higher reality or a spiritual dimension.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78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AC4F51F9-F083-54CA-0151-059AB4DC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AD5BF3DC-4FE4-2845-A806-AE9D6BBE4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7367"/>
            <a:ext cx="7836702" cy="1040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Why Religious Beliefs Are Similar Across Cultures </a:t>
            </a:r>
            <a:r>
              <a:rPr lang="el-GR" dirty="0"/>
              <a:t>?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C8E7F871-2A56-E90A-C951-CCDB0E2C286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494263"/>
            <a:ext cx="7643415" cy="3047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Although religions differ greatly, many religious ideas share </a:t>
            </a:r>
            <a:r>
              <a:rPr lang="en-US" b="1" dirty="0"/>
              <a:t>common themes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happens because:</a:t>
            </a:r>
          </a:p>
          <a:p>
            <a:pPr marL="482600" indent="-342900" fontAlgn="base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Humans share similar </a:t>
            </a:r>
            <a:r>
              <a:rPr lang="en-US" b="1" dirty="0"/>
              <a:t>intuitive cognitive systems</a:t>
            </a:r>
            <a:r>
              <a:rPr lang="en-US" dirty="0"/>
              <a:t>.</a:t>
            </a:r>
          </a:p>
          <a:p>
            <a:pPr marL="482600" indent="-342900" fontAlgn="base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These systems produce similar intuitions in different cultures.</a:t>
            </a:r>
          </a:p>
          <a:p>
            <a:pPr marL="482600" indent="-342900" fontAlgn="base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Reflective beliefs therefore tend to converge around similar explanations.</a:t>
            </a:r>
          </a:p>
          <a:p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22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465D7AD6-A2A9-48AC-9EB6-A83E9701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413698D-D46E-51BB-4AB7-6D76D98C2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355" y="304801"/>
            <a:ext cx="7836702" cy="721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Cultural Attractors 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7045CB6A-44D4-097F-EF13-9D1B3E2C903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These recurring patterns are known as cultural attractors.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emerge because reflective beliefs are constrained by intuitive cognition.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As a result, certain types of religious ideas, are especially likely to appear across cultures.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For example: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supernatural agents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souls or spirits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moral punishment by higher powers.</a:t>
            </a:r>
          </a:p>
          <a:p>
            <a:br>
              <a:rPr lang="en-US" dirty="0"/>
            </a:br>
            <a:endParaRPr dirty="0"/>
          </a:p>
        </p:txBody>
      </p:sp>
      <p:pic>
        <p:nvPicPr>
          <p:cNvPr id="2" name="Google Shape;1169;p51">
            <a:extLst>
              <a:ext uri="{FF2B5EF4-FFF2-40B4-BE49-F238E27FC236}">
                <a16:creationId xmlns:a16="http://schemas.microsoft.com/office/drawing/2014/main" id="{C2C89CD1-2C3D-9088-DD1F-C13DF6E2E0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332" y="3154261"/>
            <a:ext cx="2191725" cy="149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93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88D388AF-1E64-9DB9-4DB7-C22D6907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58CEA073-2242-3197-5221-5F6D4C1B1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6312"/>
            <a:ext cx="7836702" cy="795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Are religious beliefs cognitively special </a:t>
            </a:r>
            <a:r>
              <a:rPr lang="el-GR" dirty="0"/>
              <a:t>?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15BC0103-9EF5-D2E5-A2CF-1CB3BECF5E5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077951"/>
            <a:ext cx="7643415" cy="3828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authors claim that Religion is not a special domain of cognition.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Instead, religious beliefs are simply </a:t>
            </a:r>
            <a:r>
              <a:rPr lang="en-US" b="1" dirty="0"/>
              <a:t>one type of reflective belief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They belong to a broader category that includes: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philosophical beliefs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scientific theories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everyday explanations. </a:t>
            </a:r>
            <a:endParaRPr lang="el-GR" dirty="0"/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/>
              <a:t>What makes religious beliefs distinctive is mainly their content, not the cognitive processes that produce them.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759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FF64E106-186A-8D62-9618-E958C00EE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67B8C121-4507-BD57-694D-5E5F26DC1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6312"/>
            <a:ext cx="7836702" cy="795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Important Features of Religious Beliefs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A57F3BD2-2CA5-D71F-9B82-4F7A773F0BF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494263"/>
            <a:ext cx="7643415" cy="3047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1. Vagueness</a:t>
            </a:r>
          </a:p>
          <a:p>
            <a:r>
              <a:rPr lang="en-US" dirty="0"/>
              <a:t>Believers often do not have a precise interpretation of their beliefs.</a:t>
            </a:r>
          </a:p>
          <a:p>
            <a:endParaRPr lang="en-US" dirty="0"/>
          </a:p>
          <a:p>
            <a:r>
              <a:rPr lang="en-US" b="1" dirty="0"/>
              <a:t>2. Resistance to refutation</a:t>
            </a:r>
          </a:p>
          <a:p>
            <a:r>
              <a:rPr lang="en-US" dirty="0"/>
              <a:t>Religious beliefs are difficult to refute because they are grounded in </a:t>
            </a:r>
            <a:r>
              <a:rPr lang="en-US" b="1" dirty="0"/>
              <a:t>deep intuitions and emotions</a:t>
            </a:r>
            <a:r>
              <a:rPr lang="en-US" dirty="0"/>
              <a:t>, not empirical reasoning.</a:t>
            </a:r>
          </a:p>
          <a:p>
            <a:endParaRPr lang="en-US" dirty="0"/>
          </a:p>
          <a:p>
            <a:r>
              <a:rPr lang="en-US" b="1" dirty="0"/>
              <a:t>3. Attraction to intuitive thinkers</a:t>
            </a:r>
          </a:p>
          <a:p>
            <a:r>
              <a:rPr lang="en-US" dirty="0"/>
              <a:t>People who rely more on intuitive thinking are </a:t>
            </a:r>
            <a:r>
              <a:rPr lang="en-US" b="1" dirty="0"/>
              <a:t>more likely to accept religious beliefs</a:t>
            </a:r>
            <a:r>
              <a:rPr lang="en-US" dirty="0"/>
              <a:t>.</a:t>
            </a:r>
          </a:p>
          <a:p>
            <a:br>
              <a:rPr lang="en-US" dirty="0"/>
            </a:b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8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>
          <a:extLst>
            <a:ext uri="{FF2B5EF4-FFF2-40B4-BE49-F238E27FC236}">
              <a16:creationId xmlns:a16="http://schemas.microsoft.com/office/drawing/2014/main" id="{E292C4E6-158B-BFE1-7A78-0CD11290D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1">
            <a:extLst>
              <a:ext uri="{FF2B5EF4-FFF2-40B4-BE49-F238E27FC236}">
                <a16:creationId xmlns:a16="http://schemas.microsoft.com/office/drawing/2014/main" id="{75FC6BB5-C45B-172F-2A21-FB10C52F8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 </a:t>
            </a:r>
            <a:endParaRPr dirty="0"/>
          </a:p>
        </p:txBody>
      </p:sp>
      <p:sp>
        <p:nvSpPr>
          <p:cNvPr id="1168" name="Google Shape;1168;p51">
            <a:extLst>
              <a:ext uri="{FF2B5EF4-FFF2-40B4-BE49-F238E27FC236}">
                <a16:creationId xmlns:a16="http://schemas.microsoft.com/office/drawing/2014/main" id="{ECB81063-5154-2A5B-C269-B902EF8894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017725"/>
            <a:ext cx="7704000" cy="1656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Baumard</a:t>
            </a:r>
            <a:r>
              <a:rPr lang="en-US" dirty="0"/>
              <a:t> and Boyer shift the focus from religion as a system of beliefs about the world to religion as a reflection of how the mind works.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Religious beliefs do not emerge from evidence or direct observation, but from the mind’s attempt to interpret its own intuitive processes.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9" name="Google Shape;1169;p51">
            <a:extLst>
              <a:ext uri="{FF2B5EF4-FFF2-40B4-BE49-F238E27FC236}">
                <a16:creationId xmlns:a16="http://schemas.microsoft.com/office/drawing/2014/main" id="{640ED780-819C-1473-0BAF-8B6EBECB05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25" y="2806225"/>
            <a:ext cx="2191725" cy="14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51">
            <a:extLst>
              <a:ext uri="{FF2B5EF4-FFF2-40B4-BE49-F238E27FC236}">
                <a16:creationId xmlns:a16="http://schemas.microsoft.com/office/drawing/2014/main" id="{5EE3E7BF-DF09-7EDA-00AF-9A42738921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799" y="2674350"/>
            <a:ext cx="1361374" cy="1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51">
            <a:extLst>
              <a:ext uri="{FF2B5EF4-FFF2-40B4-BE49-F238E27FC236}">
                <a16:creationId xmlns:a16="http://schemas.microsoft.com/office/drawing/2014/main" id="{B07A197B-5478-F659-A71D-6051C4D389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868" t="11868" r="11860" b="11860"/>
          <a:stretch/>
        </p:blipFill>
        <p:spPr>
          <a:xfrm>
            <a:off x="3967787" y="3319188"/>
            <a:ext cx="1206000" cy="120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2" name="Google Shape;1172;p51">
            <a:extLst>
              <a:ext uri="{FF2B5EF4-FFF2-40B4-BE49-F238E27FC236}">
                <a16:creationId xmlns:a16="http://schemas.microsoft.com/office/drawing/2014/main" id="{B4B86D92-C8F2-FA5E-4759-6F455D37B24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546697" y="2897274"/>
            <a:ext cx="2095875" cy="109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51">
            <a:extLst>
              <a:ext uri="{FF2B5EF4-FFF2-40B4-BE49-F238E27FC236}">
                <a16:creationId xmlns:a16="http://schemas.microsoft.com/office/drawing/2014/main" id="{96599BD5-E09A-AA5D-F4D2-50BBEA87E48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5128036" y="2661838"/>
            <a:ext cx="1861204" cy="14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1">
            <a:extLst>
              <a:ext uri="{FF2B5EF4-FFF2-40B4-BE49-F238E27FC236}">
                <a16:creationId xmlns:a16="http://schemas.microsoft.com/office/drawing/2014/main" id="{70EEDB9C-8B1F-3FFC-B2CA-7DCF79473B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0974" t="10974" r="10974" b="10974"/>
          <a:stretch/>
        </p:blipFill>
        <p:spPr>
          <a:xfrm>
            <a:off x="4243908" y="2395850"/>
            <a:ext cx="791400" cy="79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703;p44">
            <a:extLst>
              <a:ext uri="{FF2B5EF4-FFF2-40B4-BE49-F238E27FC236}">
                <a16:creationId xmlns:a16="http://schemas.microsoft.com/office/drawing/2014/main" id="{E0FE799C-8CDC-2EC1-3D49-88E0B9F9A682}"/>
              </a:ext>
            </a:extLst>
          </p:cNvPr>
          <p:cNvSpPr txBox="1">
            <a:spLocks/>
          </p:cNvSpPr>
          <p:nvPr/>
        </p:nvSpPr>
        <p:spPr>
          <a:xfrm>
            <a:off x="783425" y="4437275"/>
            <a:ext cx="7757691" cy="3728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Religious beliefs are not about the word directly,  they are about our intuitions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434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>
          <a:extLst>
            <a:ext uri="{FF2B5EF4-FFF2-40B4-BE49-F238E27FC236}">
              <a16:creationId xmlns:a16="http://schemas.microsoft.com/office/drawing/2014/main" id="{5A764DE1-958A-EC6B-F592-D5A449C57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1">
            <a:extLst>
              <a:ext uri="{FF2B5EF4-FFF2-40B4-BE49-F238E27FC236}">
                <a16:creationId xmlns:a16="http://schemas.microsoft.com/office/drawing/2014/main" id="{59F5CD42-1480-7979-F80D-C53F12CB92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4654" y="1325478"/>
            <a:ext cx="5285678" cy="1011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 err="1">
                <a:latin typeface="Barlow"/>
                <a:sym typeface="Barlow"/>
              </a:rPr>
              <a:t>Thank</a:t>
            </a:r>
            <a:r>
              <a:rPr lang="fr-FR" sz="2800" b="1" dirty="0">
                <a:latin typeface="Barlow"/>
                <a:sym typeface="Barlow"/>
              </a:rPr>
              <a:t> </a:t>
            </a:r>
            <a:r>
              <a:rPr lang="fr-FR" sz="2800" b="1" dirty="0" err="1">
                <a:latin typeface="Barlow"/>
                <a:sym typeface="Barlow"/>
              </a:rPr>
              <a:t>you</a:t>
            </a:r>
            <a:r>
              <a:rPr lang="fr-FR" sz="2800" b="1" dirty="0">
                <a:latin typeface="Barlow"/>
                <a:sym typeface="Barlow"/>
              </a:rPr>
              <a:t> for </a:t>
            </a:r>
            <a:r>
              <a:rPr lang="fr-FR" sz="2800" b="1" dirty="0" err="1">
                <a:latin typeface="Barlow"/>
                <a:sym typeface="Barlow"/>
              </a:rPr>
              <a:t>your</a:t>
            </a:r>
            <a:r>
              <a:rPr lang="fr-FR" sz="2800" b="1" dirty="0">
                <a:latin typeface="Barlow"/>
                <a:sym typeface="Barlow"/>
              </a:rPr>
              <a:t> attention! </a:t>
            </a:r>
            <a:endParaRPr sz="2800" b="1" dirty="0">
              <a:latin typeface="Barlow"/>
              <a:sym typeface="Barlow"/>
            </a:endParaRPr>
          </a:p>
        </p:txBody>
      </p:sp>
      <p:pic>
        <p:nvPicPr>
          <p:cNvPr id="1169" name="Google Shape;1169;p51">
            <a:extLst>
              <a:ext uri="{FF2B5EF4-FFF2-40B4-BE49-F238E27FC236}">
                <a16:creationId xmlns:a16="http://schemas.microsoft.com/office/drawing/2014/main" id="{96741A25-4551-BDF7-8708-77E26AABF0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25" y="2806225"/>
            <a:ext cx="2191725" cy="14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51">
            <a:extLst>
              <a:ext uri="{FF2B5EF4-FFF2-40B4-BE49-F238E27FC236}">
                <a16:creationId xmlns:a16="http://schemas.microsoft.com/office/drawing/2014/main" id="{BECF5E47-51EB-E26F-35B6-555168B319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799" y="2674350"/>
            <a:ext cx="1361374" cy="1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51">
            <a:extLst>
              <a:ext uri="{FF2B5EF4-FFF2-40B4-BE49-F238E27FC236}">
                <a16:creationId xmlns:a16="http://schemas.microsoft.com/office/drawing/2014/main" id="{535F765E-385D-9438-E974-CBF12039C1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868" t="11868" r="11860" b="11860"/>
          <a:stretch/>
        </p:blipFill>
        <p:spPr>
          <a:xfrm>
            <a:off x="3967787" y="3319188"/>
            <a:ext cx="1206000" cy="120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2" name="Google Shape;1172;p51">
            <a:extLst>
              <a:ext uri="{FF2B5EF4-FFF2-40B4-BE49-F238E27FC236}">
                <a16:creationId xmlns:a16="http://schemas.microsoft.com/office/drawing/2014/main" id="{C84A3A64-A07A-8E70-5781-3BA88CA505A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546697" y="2897274"/>
            <a:ext cx="2095875" cy="109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51">
            <a:extLst>
              <a:ext uri="{FF2B5EF4-FFF2-40B4-BE49-F238E27FC236}">
                <a16:creationId xmlns:a16="http://schemas.microsoft.com/office/drawing/2014/main" id="{08A203F0-DE39-B5C0-7BAD-5786BCF4CAF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5128036" y="2661838"/>
            <a:ext cx="1861204" cy="14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1">
            <a:extLst>
              <a:ext uri="{FF2B5EF4-FFF2-40B4-BE49-F238E27FC236}">
                <a16:creationId xmlns:a16="http://schemas.microsoft.com/office/drawing/2014/main" id="{B8EFF397-5D4E-748C-22E0-7C8E050020E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0974" t="10974" r="10974" b="10974"/>
          <a:stretch/>
        </p:blipFill>
        <p:spPr>
          <a:xfrm>
            <a:off x="4243908" y="2395850"/>
            <a:ext cx="791400" cy="791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7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>
          <a:extLst>
            <a:ext uri="{FF2B5EF4-FFF2-40B4-BE49-F238E27FC236}">
              <a16:creationId xmlns:a16="http://schemas.microsoft.com/office/drawing/2014/main" id="{08D27592-FAD6-1B36-8AC0-FFDC94E8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>
            <a:extLst>
              <a:ext uri="{FF2B5EF4-FFF2-40B4-BE49-F238E27FC236}">
                <a16:creationId xmlns:a16="http://schemas.microsoft.com/office/drawing/2014/main" id="{3E8C6DC6-0E9D-38CD-5CD8-0B36D4259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8644" y="1669895"/>
            <a:ext cx="4000024" cy="1427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/>
              <a:t>Why do humans form and maintain religious beliefs</a:t>
            </a:r>
            <a:r>
              <a:rPr lang="el-GR" sz="3200" dirty="0"/>
              <a:t>?</a:t>
            </a:r>
            <a:endParaRPr sz="3200" dirty="0"/>
          </a:p>
        </p:txBody>
      </p:sp>
      <p:grpSp>
        <p:nvGrpSpPr>
          <p:cNvPr id="327" name="Google Shape;327;p37">
            <a:extLst>
              <a:ext uri="{FF2B5EF4-FFF2-40B4-BE49-F238E27FC236}">
                <a16:creationId xmlns:a16="http://schemas.microsoft.com/office/drawing/2014/main" id="{D109F9E0-DD8C-3B99-6991-AF0C4749BD89}"/>
              </a:ext>
            </a:extLst>
          </p:cNvPr>
          <p:cNvGrpSpPr/>
          <p:nvPr/>
        </p:nvGrpSpPr>
        <p:grpSpPr>
          <a:xfrm>
            <a:off x="937525" y="1248825"/>
            <a:ext cx="2869974" cy="2583174"/>
            <a:chOff x="937525" y="1248825"/>
            <a:chExt cx="2869974" cy="2583174"/>
          </a:xfrm>
        </p:grpSpPr>
        <p:pic>
          <p:nvPicPr>
            <p:cNvPr id="328" name="Google Shape;328;p37">
              <a:extLst>
                <a:ext uri="{FF2B5EF4-FFF2-40B4-BE49-F238E27FC236}">
                  <a16:creationId xmlns:a16="http://schemas.microsoft.com/office/drawing/2014/main" id="{02770F13-3B66-A420-2263-C5AE1019427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640098" y="1248825"/>
              <a:ext cx="1240297" cy="2578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7">
              <a:extLst>
                <a:ext uri="{FF2B5EF4-FFF2-40B4-BE49-F238E27FC236}">
                  <a16:creationId xmlns:a16="http://schemas.microsoft.com/office/drawing/2014/main" id="{AAA25C6A-69DC-1E9C-659D-D29646A71BF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937525" y="1248825"/>
              <a:ext cx="2645442" cy="2578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7">
              <a:extLst>
                <a:ext uri="{FF2B5EF4-FFF2-40B4-BE49-F238E27FC236}">
                  <a16:creationId xmlns:a16="http://schemas.microsoft.com/office/drawing/2014/main" id="{2EF3D65C-AFED-6527-922A-4FFD0D1B539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00850" y="1619250"/>
              <a:ext cx="2806649" cy="22127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72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>
          <a:extLst>
            <a:ext uri="{FF2B5EF4-FFF2-40B4-BE49-F238E27FC236}">
              <a16:creationId xmlns:a16="http://schemas.microsoft.com/office/drawing/2014/main" id="{87F1BF08-35D1-A4CF-B049-184B49E58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>
            <a:extLst>
              <a:ext uri="{FF2B5EF4-FFF2-40B4-BE49-F238E27FC236}">
                <a16:creationId xmlns:a16="http://schemas.microsoft.com/office/drawing/2014/main" id="{6EFC1FB2-5DEB-7055-6310-AA14C110E3E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018325" y="1620645"/>
            <a:ext cx="3356400" cy="4635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Religion as by- product  </a:t>
            </a:r>
            <a:endParaRPr dirty="0"/>
          </a:p>
        </p:txBody>
      </p:sp>
      <p:sp>
        <p:nvSpPr>
          <p:cNvPr id="700" name="Google Shape;700;p44">
            <a:extLst>
              <a:ext uri="{FF2B5EF4-FFF2-40B4-BE49-F238E27FC236}">
                <a16:creationId xmlns:a16="http://schemas.microsoft.com/office/drawing/2014/main" id="{AE371E32-880F-3A58-5E74-035648A6D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explanations of Religion </a:t>
            </a:r>
            <a:endParaRPr dirty="0"/>
          </a:p>
        </p:txBody>
      </p:sp>
      <p:sp>
        <p:nvSpPr>
          <p:cNvPr id="701" name="Google Shape;701;p44">
            <a:extLst>
              <a:ext uri="{FF2B5EF4-FFF2-40B4-BE49-F238E27FC236}">
                <a16:creationId xmlns:a16="http://schemas.microsoft.com/office/drawing/2014/main" id="{AE413330-CA77-1022-3316-0E58104E13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18350" y="2199579"/>
            <a:ext cx="3356400" cy="234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Other researchers argue that religion</a:t>
            </a:r>
          </a:p>
          <a:p>
            <a:r>
              <a:rPr lang="en-US" dirty="0"/>
              <a:t>is a </a:t>
            </a:r>
            <a:r>
              <a:rPr lang="en-US" b="1" dirty="0"/>
              <a:t>by-product of cognitive systems</a:t>
            </a:r>
          </a:p>
          <a:p>
            <a:r>
              <a:rPr lang="en-US" dirty="0"/>
              <a:t>that evolved for other purposes. </a:t>
            </a:r>
          </a:p>
          <a:p>
            <a:r>
              <a:rPr lang="en-US" dirty="0"/>
              <a:t>For example: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mechanisms for detecting agents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moral cognition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threat detection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intuitive psychology</a:t>
            </a:r>
          </a:p>
          <a:p>
            <a:endParaRPr lang="en-US" dirty="0"/>
          </a:p>
          <a:p>
            <a:br>
              <a:rPr lang="en-US" dirty="0"/>
            </a:br>
            <a:endParaRPr dirty="0"/>
          </a:p>
        </p:txBody>
      </p:sp>
      <p:sp>
        <p:nvSpPr>
          <p:cNvPr id="702" name="Google Shape;702;p44">
            <a:extLst>
              <a:ext uri="{FF2B5EF4-FFF2-40B4-BE49-F238E27FC236}">
                <a16:creationId xmlns:a16="http://schemas.microsoft.com/office/drawing/2014/main" id="{EC35BA67-47F6-6699-B8F2-13F60F527E4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69275" y="2282283"/>
            <a:ext cx="3356400" cy="2178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Some researchers argue that religion</a:t>
            </a:r>
          </a:p>
          <a:p>
            <a:r>
              <a:rPr lang="en-US" dirty="0"/>
              <a:t>may have </a:t>
            </a:r>
            <a:r>
              <a:rPr lang="en-US" b="1" dirty="0"/>
              <a:t>adaptive advantages</a:t>
            </a:r>
            <a:r>
              <a:rPr lang="en-US" dirty="0"/>
              <a:t>, such</a:t>
            </a:r>
          </a:p>
          <a:p>
            <a:r>
              <a:rPr lang="en-US" dirty="0"/>
              <a:t>as promoting cooperation or signaling</a:t>
            </a:r>
          </a:p>
          <a:p>
            <a:r>
              <a:rPr lang="en-US" dirty="0"/>
              <a:t>commitment.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703" name="Google Shape;703;p44">
            <a:extLst>
              <a:ext uri="{FF2B5EF4-FFF2-40B4-BE49-F238E27FC236}">
                <a16:creationId xmlns:a16="http://schemas.microsoft.com/office/drawing/2014/main" id="{A3D1AD99-F6A1-518D-125D-551125846A3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36181" y="1036919"/>
            <a:ext cx="7757691" cy="4683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There are two major explanations in evolutionary anthropology and psychology  </a:t>
            </a:r>
            <a:endParaRPr sz="1400" dirty="0"/>
          </a:p>
        </p:txBody>
      </p:sp>
      <p:sp>
        <p:nvSpPr>
          <p:cNvPr id="3" name="Google Shape;699;p44">
            <a:extLst>
              <a:ext uri="{FF2B5EF4-FFF2-40B4-BE49-F238E27FC236}">
                <a16:creationId xmlns:a16="http://schemas.microsoft.com/office/drawing/2014/main" id="{8E1AA4BE-7AE1-2899-BA3A-D79869B8E459}"/>
              </a:ext>
            </a:extLst>
          </p:cNvPr>
          <p:cNvSpPr txBox="1">
            <a:spLocks/>
          </p:cNvSpPr>
          <p:nvPr/>
        </p:nvSpPr>
        <p:spPr>
          <a:xfrm>
            <a:off x="836181" y="1620645"/>
            <a:ext cx="3356400" cy="4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/>
              <a:t>Religion as Adaptation  </a:t>
            </a:r>
          </a:p>
        </p:txBody>
      </p:sp>
    </p:spTree>
    <p:extLst>
      <p:ext uri="{BB962C8B-B14F-4D97-AF65-F5344CB8AC3E}">
        <p14:creationId xmlns:p14="http://schemas.microsoft.com/office/powerpoint/2010/main" val="114921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>
          <a:extLst>
            <a:ext uri="{FF2B5EF4-FFF2-40B4-BE49-F238E27FC236}">
              <a16:creationId xmlns:a16="http://schemas.microsoft.com/office/drawing/2014/main" id="{9D00EF5E-9802-E321-1F8F-4DBFCDAB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>
            <a:extLst>
              <a:ext uri="{FF2B5EF4-FFF2-40B4-BE49-F238E27FC236}">
                <a16:creationId xmlns:a16="http://schemas.microsoft.com/office/drawing/2014/main" id="{6EBB3F04-E34E-1CDF-9D63-FF6873405E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075" y="1598700"/>
            <a:ext cx="4418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/>
              <a:t>What cognitive mechanisms produce religious beliefs </a:t>
            </a:r>
            <a:r>
              <a:rPr lang="el-GR" sz="3200" dirty="0"/>
              <a:t>? </a:t>
            </a:r>
            <a:endParaRPr sz="3200" dirty="0"/>
          </a:p>
        </p:txBody>
      </p:sp>
      <p:grpSp>
        <p:nvGrpSpPr>
          <p:cNvPr id="327" name="Google Shape;327;p37">
            <a:extLst>
              <a:ext uri="{FF2B5EF4-FFF2-40B4-BE49-F238E27FC236}">
                <a16:creationId xmlns:a16="http://schemas.microsoft.com/office/drawing/2014/main" id="{CD6FA525-2E35-E0B7-F6B4-E9A268A4F8DC}"/>
              </a:ext>
            </a:extLst>
          </p:cNvPr>
          <p:cNvGrpSpPr/>
          <p:nvPr/>
        </p:nvGrpSpPr>
        <p:grpSpPr>
          <a:xfrm>
            <a:off x="937525" y="1248825"/>
            <a:ext cx="2869974" cy="2583174"/>
            <a:chOff x="937525" y="1248825"/>
            <a:chExt cx="2869974" cy="2583174"/>
          </a:xfrm>
        </p:grpSpPr>
        <p:pic>
          <p:nvPicPr>
            <p:cNvPr id="328" name="Google Shape;328;p37">
              <a:extLst>
                <a:ext uri="{FF2B5EF4-FFF2-40B4-BE49-F238E27FC236}">
                  <a16:creationId xmlns:a16="http://schemas.microsoft.com/office/drawing/2014/main" id="{30B16C99-F5EB-17D1-70BC-37D0CD7B32A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640098" y="1248825"/>
              <a:ext cx="1240297" cy="2578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7">
              <a:extLst>
                <a:ext uri="{FF2B5EF4-FFF2-40B4-BE49-F238E27FC236}">
                  <a16:creationId xmlns:a16="http://schemas.microsoft.com/office/drawing/2014/main" id="{582EE6FB-9710-C063-8E1F-032BB104A56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937525" y="1248825"/>
              <a:ext cx="2645442" cy="2578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7">
              <a:extLst>
                <a:ext uri="{FF2B5EF4-FFF2-40B4-BE49-F238E27FC236}">
                  <a16:creationId xmlns:a16="http://schemas.microsoft.com/office/drawing/2014/main" id="{A7F65F5A-C668-07DC-A298-A73FC41DB8B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00850" y="1619250"/>
              <a:ext cx="2806649" cy="2212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703;p44">
            <a:extLst>
              <a:ext uri="{FF2B5EF4-FFF2-40B4-BE49-F238E27FC236}">
                <a16:creationId xmlns:a16="http://schemas.microsoft.com/office/drawing/2014/main" id="{E032A387-895B-A180-D011-9808883EFE97}"/>
              </a:ext>
            </a:extLst>
          </p:cNvPr>
          <p:cNvSpPr txBox="1">
            <a:spLocks/>
          </p:cNvSpPr>
          <p:nvPr/>
        </p:nvSpPr>
        <p:spPr>
          <a:xfrm>
            <a:off x="334537" y="698810"/>
            <a:ext cx="8534400" cy="545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However, these two theories explain why religious beliefs might exist, but not how these beliefs are formed in the human mind. </a:t>
            </a:r>
          </a:p>
        </p:txBody>
      </p:sp>
    </p:spTree>
    <p:extLst>
      <p:ext uri="{BB962C8B-B14F-4D97-AF65-F5344CB8AC3E}">
        <p14:creationId xmlns:p14="http://schemas.microsoft.com/office/powerpoint/2010/main" val="20719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15B3C21B-CC87-4941-0204-37EEF810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3C1049F7-0033-7CF1-8A08-2141FE37A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Baumard</a:t>
            </a:r>
            <a:r>
              <a:rPr lang="en-US" dirty="0"/>
              <a:t> and Boyer’s Key Idea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FFEEED6C-48A8-7FEB-FF68-5B9CAAA12CB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They propose a cognitive explanation based on </a:t>
            </a:r>
            <a:r>
              <a:rPr lang="en-US" b="1" dirty="0"/>
              <a:t>a modified dual-process model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Their central idea is:</a:t>
            </a:r>
          </a:p>
          <a:p>
            <a:pPr algn="ctr"/>
            <a:r>
              <a:rPr lang="en-US" sz="1800" b="1" dirty="0"/>
              <a:t>Religious beliefs are reflective interpretations of intuitive mental processes.</a:t>
            </a:r>
          </a:p>
          <a:p>
            <a:endParaRPr lang="en-US" dirty="0"/>
          </a:p>
          <a:p>
            <a:r>
              <a:rPr lang="en-US" dirty="0"/>
              <a:t>In other words: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Intuitions come first 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Religious beliefs are constructed afterward in order to interpret or explain the intuitions.</a:t>
            </a:r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31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C665152A-E277-78DE-7012-2C64DFAE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F61B8DF2-8C8E-88FE-AB6C-FCFA4259D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903610" cy="618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Baumard</a:t>
            </a:r>
            <a:r>
              <a:rPr lang="en-US" dirty="0"/>
              <a:t> and Boyer’s Key Idea                             </a:t>
            </a:r>
            <a:br>
              <a:rPr lang="en-US" dirty="0"/>
            </a:b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96271836-C8C7-E067-70F1-DD2E1EB6D29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This model builds on dual-process theories, which distinguish between intuitive and reflective cognition.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However, </a:t>
            </a:r>
            <a:r>
              <a:rPr lang="en-US" dirty="0" err="1"/>
              <a:t>Baumard</a:t>
            </a:r>
            <a:r>
              <a:rPr lang="en-US" dirty="0"/>
              <a:t> and Boyer do not adopt a standard version of dual-process theory.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They reject the idea that cognition consists of two unified systems, such as System 1 and System 2.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Instead, they propose that intuitive cognition is produced by multiple domain-specific systems.</a:t>
            </a:r>
          </a:p>
          <a:p>
            <a:pPr marL="139700" indent="0" algn="ctr">
              <a:lnSpc>
                <a:spcPct val="150000"/>
              </a:lnSpc>
            </a:pPr>
            <a:r>
              <a:rPr lang="en-US" b="1" dirty="0"/>
              <a:t>Reflective processes are not independent, </a:t>
            </a:r>
            <a:r>
              <a:rPr lang="el-GR" b="1" dirty="0"/>
              <a:t> </a:t>
            </a:r>
            <a:r>
              <a:rPr lang="en-US" b="1" dirty="0"/>
              <a:t>but are triggered and constrained by the outputs of these intuitive systems.</a:t>
            </a:r>
          </a:p>
          <a:p>
            <a:endParaRPr dirty="0"/>
          </a:p>
        </p:txBody>
      </p:sp>
      <p:grpSp>
        <p:nvGrpSpPr>
          <p:cNvPr id="8" name="Google Shape;1157;p50">
            <a:extLst>
              <a:ext uri="{FF2B5EF4-FFF2-40B4-BE49-F238E27FC236}">
                <a16:creationId xmlns:a16="http://schemas.microsoft.com/office/drawing/2014/main" id="{EDBA4FA2-BCC3-6004-22FA-1093CC90D5B0}"/>
              </a:ext>
            </a:extLst>
          </p:cNvPr>
          <p:cNvGrpSpPr/>
          <p:nvPr/>
        </p:nvGrpSpPr>
        <p:grpSpPr>
          <a:xfrm>
            <a:off x="8184068" y="4300315"/>
            <a:ext cx="479866" cy="483220"/>
            <a:chOff x="2805099" y="426629"/>
            <a:chExt cx="352360" cy="309948"/>
          </a:xfrm>
        </p:grpSpPr>
        <p:sp>
          <p:nvSpPr>
            <p:cNvPr id="9" name="Google Shape;1158;p50">
              <a:extLst>
                <a:ext uri="{FF2B5EF4-FFF2-40B4-BE49-F238E27FC236}">
                  <a16:creationId xmlns:a16="http://schemas.microsoft.com/office/drawing/2014/main" id="{49C958DD-8AD0-B3D0-34B4-5E92585ABD31}"/>
                </a:ext>
              </a:extLst>
            </p:cNvPr>
            <p:cNvSpPr/>
            <p:nvPr/>
          </p:nvSpPr>
          <p:spPr>
            <a:xfrm>
              <a:off x="2805099" y="426629"/>
              <a:ext cx="352360" cy="309948"/>
            </a:xfrm>
            <a:custGeom>
              <a:avLst/>
              <a:gdLst/>
              <a:ahLst/>
              <a:cxnLst/>
              <a:rect l="l" t="t" r="r" b="b"/>
              <a:pathLst>
                <a:path w="889" h="782" extrusionOk="0">
                  <a:moveTo>
                    <a:pt x="850" y="308"/>
                  </a:moveTo>
                  <a:cubicBezTo>
                    <a:pt x="887" y="258"/>
                    <a:pt x="853" y="179"/>
                    <a:pt x="790" y="172"/>
                  </a:cubicBezTo>
                  <a:cubicBezTo>
                    <a:pt x="800" y="114"/>
                    <a:pt x="745" y="62"/>
                    <a:pt x="688" y="75"/>
                  </a:cubicBezTo>
                  <a:cubicBezTo>
                    <a:pt x="664" y="-2"/>
                    <a:pt x="557" y="-27"/>
                    <a:pt x="502" y="33"/>
                  </a:cubicBezTo>
                  <a:cubicBezTo>
                    <a:pt x="471" y="-10"/>
                    <a:pt x="400" y="-12"/>
                    <a:pt x="367" y="30"/>
                  </a:cubicBezTo>
                  <a:cubicBezTo>
                    <a:pt x="323" y="11"/>
                    <a:pt x="266" y="36"/>
                    <a:pt x="251" y="81"/>
                  </a:cubicBezTo>
                  <a:cubicBezTo>
                    <a:pt x="175" y="49"/>
                    <a:pt x="88" y="115"/>
                    <a:pt x="99" y="197"/>
                  </a:cubicBezTo>
                  <a:cubicBezTo>
                    <a:pt x="40" y="204"/>
                    <a:pt x="5" y="274"/>
                    <a:pt x="35" y="325"/>
                  </a:cubicBezTo>
                  <a:cubicBezTo>
                    <a:pt x="-16" y="370"/>
                    <a:pt x="-10" y="459"/>
                    <a:pt x="46" y="497"/>
                  </a:cubicBezTo>
                  <a:cubicBezTo>
                    <a:pt x="32" y="513"/>
                    <a:pt x="24" y="533"/>
                    <a:pt x="24" y="554"/>
                  </a:cubicBezTo>
                  <a:cubicBezTo>
                    <a:pt x="24" y="602"/>
                    <a:pt x="63" y="641"/>
                    <a:pt x="111" y="641"/>
                  </a:cubicBezTo>
                  <a:lnTo>
                    <a:pt x="276" y="641"/>
                  </a:lnTo>
                  <a:lnTo>
                    <a:pt x="276" y="678"/>
                  </a:lnTo>
                  <a:lnTo>
                    <a:pt x="302" y="678"/>
                  </a:lnTo>
                  <a:lnTo>
                    <a:pt x="302" y="641"/>
                  </a:lnTo>
                  <a:lnTo>
                    <a:pt x="319" y="641"/>
                  </a:lnTo>
                  <a:cubicBezTo>
                    <a:pt x="363" y="641"/>
                    <a:pt x="399" y="609"/>
                    <a:pt x="405" y="567"/>
                  </a:cubicBezTo>
                  <a:lnTo>
                    <a:pt x="429" y="567"/>
                  </a:lnTo>
                  <a:cubicBezTo>
                    <a:pt x="444" y="568"/>
                    <a:pt x="448" y="567"/>
                    <a:pt x="448" y="567"/>
                  </a:cubicBezTo>
                  <a:lnTo>
                    <a:pt x="334" y="756"/>
                  </a:lnTo>
                  <a:lnTo>
                    <a:pt x="302" y="756"/>
                  </a:lnTo>
                  <a:lnTo>
                    <a:pt x="302" y="704"/>
                  </a:lnTo>
                  <a:lnTo>
                    <a:pt x="276" y="704"/>
                  </a:lnTo>
                  <a:lnTo>
                    <a:pt x="276" y="782"/>
                  </a:lnTo>
                  <a:lnTo>
                    <a:pt x="348" y="782"/>
                  </a:lnTo>
                  <a:lnTo>
                    <a:pt x="484" y="559"/>
                  </a:lnTo>
                  <a:cubicBezTo>
                    <a:pt x="520" y="545"/>
                    <a:pt x="546" y="516"/>
                    <a:pt x="553" y="469"/>
                  </a:cubicBezTo>
                  <a:lnTo>
                    <a:pt x="680" y="469"/>
                  </a:lnTo>
                  <a:lnTo>
                    <a:pt x="680" y="443"/>
                  </a:lnTo>
                  <a:lnTo>
                    <a:pt x="559" y="443"/>
                  </a:lnTo>
                  <a:cubicBezTo>
                    <a:pt x="573" y="421"/>
                    <a:pt x="582" y="396"/>
                    <a:pt x="582" y="368"/>
                  </a:cubicBezTo>
                  <a:lnTo>
                    <a:pt x="556" y="368"/>
                  </a:lnTo>
                  <a:cubicBezTo>
                    <a:pt x="556" y="429"/>
                    <a:pt x="506" y="478"/>
                    <a:pt x="445" y="478"/>
                  </a:cubicBezTo>
                  <a:lnTo>
                    <a:pt x="445" y="505"/>
                  </a:lnTo>
                  <a:cubicBezTo>
                    <a:pt x="475" y="505"/>
                    <a:pt x="502" y="495"/>
                    <a:pt x="525" y="479"/>
                  </a:cubicBezTo>
                  <a:cubicBezTo>
                    <a:pt x="514" y="515"/>
                    <a:pt x="482" y="542"/>
                    <a:pt x="442" y="541"/>
                  </a:cubicBezTo>
                  <a:lnTo>
                    <a:pt x="380" y="541"/>
                  </a:lnTo>
                  <a:cubicBezTo>
                    <a:pt x="380" y="579"/>
                    <a:pt x="359" y="615"/>
                    <a:pt x="319" y="615"/>
                  </a:cubicBezTo>
                  <a:lnTo>
                    <a:pt x="111" y="615"/>
                  </a:lnTo>
                  <a:cubicBezTo>
                    <a:pt x="53" y="616"/>
                    <a:pt x="28" y="538"/>
                    <a:pt x="75" y="505"/>
                  </a:cubicBezTo>
                  <a:cubicBezTo>
                    <a:pt x="106" y="481"/>
                    <a:pt x="156" y="496"/>
                    <a:pt x="168" y="534"/>
                  </a:cubicBezTo>
                  <a:lnTo>
                    <a:pt x="193" y="525"/>
                  </a:lnTo>
                  <a:cubicBezTo>
                    <a:pt x="185" y="503"/>
                    <a:pt x="169" y="486"/>
                    <a:pt x="149" y="476"/>
                  </a:cubicBezTo>
                  <a:lnTo>
                    <a:pt x="149" y="431"/>
                  </a:lnTo>
                  <a:cubicBezTo>
                    <a:pt x="149" y="384"/>
                    <a:pt x="188" y="346"/>
                    <a:pt x="235" y="346"/>
                  </a:cubicBezTo>
                  <a:lnTo>
                    <a:pt x="235" y="319"/>
                  </a:lnTo>
                  <a:cubicBezTo>
                    <a:pt x="173" y="319"/>
                    <a:pt x="123" y="370"/>
                    <a:pt x="123" y="431"/>
                  </a:cubicBezTo>
                  <a:lnTo>
                    <a:pt x="123" y="468"/>
                  </a:lnTo>
                  <a:cubicBezTo>
                    <a:pt x="104" y="465"/>
                    <a:pt x="83" y="469"/>
                    <a:pt x="67" y="479"/>
                  </a:cubicBezTo>
                  <a:cubicBezTo>
                    <a:pt x="10" y="446"/>
                    <a:pt x="13" y="364"/>
                    <a:pt x="70" y="330"/>
                  </a:cubicBezTo>
                  <a:cubicBezTo>
                    <a:pt x="31" y="290"/>
                    <a:pt x="53" y="224"/>
                    <a:pt x="111" y="222"/>
                  </a:cubicBezTo>
                  <a:cubicBezTo>
                    <a:pt x="112" y="222"/>
                    <a:pt x="129" y="223"/>
                    <a:pt x="131" y="223"/>
                  </a:cubicBezTo>
                  <a:cubicBezTo>
                    <a:pt x="108" y="164"/>
                    <a:pt x="144" y="100"/>
                    <a:pt x="210" y="99"/>
                  </a:cubicBezTo>
                  <a:cubicBezTo>
                    <a:pt x="231" y="98"/>
                    <a:pt x="252" y="110"/>
                    <a:pt x="270" y="121"/>
                  </a:cubicBezTo>
                  <a:lnTo>
                    <a:pt x="273" y="102"/>
                  </a:lnTo>
                  <a:cubicBezTo>
                    <a:pt x="281" y="53"/>
                    <a:pt x="337" y="35"/>
                    <a:pt x="376" y="64"/>
                  </a:cubicBezTo>
                  <a:cubicBezTo>
                    <a:pt x="398" y="17"/>
                    <a:pt x="459" y="11"/>
                    <a:pt x="485" y="54"/>
                  </a:cubicBezTo>
                  <a:cubicBezTo>
                    <a:pt x="472" y="77"/>
                    <a:pt x="467" y="104"/>
                    <a:pt x="472" y="130"/>
                  </a:cubicBezTo>
                  <a:cubicBezTo>
                    <a:pt x="441" y="143"/>
                    <a:pt x="420" y="174"/>
                    <a:pt x="420" y="209"/>
                  </a:cubicBezTo>
                  <a:lnTo>
                    <a:pt x="446" y="209"/>
                  </a:lnTo>
                  <a:cubicBezTo>
                    <a:pt x="446" y="176"/>
                    <a:pt x="474" y="148"/>
                    <a:pt x="507" y="148"/>
                  </a:cubicBezTo>
                  <a:cubicBezTo>
                    <a:pt x="522" y="148"/>
                    <a:pt x="537" y="154"/>
                    <a:pt x="548" y="164"/>
                  </a:cubicBezTo>
                  <a:lnTo>
                    <a:pt x="565" y="144"/>
                  </a:lnTo>
                  <a:cubicBezTo>
                    <a:pt x="547" y="128"/>
                    <a:pt x="521" y="120"/>
                    <a:pt x="497" y="123"/>
                  </a:cubicBezTo>
                  <a:cubicBezTo>
                    <a:pt x="494" y="103"/>
                    <a:pt x="499" y="77"/>
                    <a:pt x="512" y="63"/>
                  </a:cubicBezTo>
                  <a:cubicBezTo>
                    <a:pt x="560" y="-6"/>
                    <a:pt x="662" y="26"/>
                    <a:pt x="669" y="108"/>
                  </a:cubicBezTo>
                  <a:cubicBezTo>
                    <a:pt x="733" y="76"/>
                    <a:pt x="788" y="137"/>
                    <a:pt x="755" y="199"/>
                  </a:cubicBezTo>
                  <a:lnTo>
                    <a:pt x="775" y="198"/>
                  </a:lnTo>
                  <a:cubicBezTo>
                    <a:pt x="810" y="196"/>
                    <a:pt x="839" y="224"/>
                    <a:pt x="839" y="259"/>
                  </a:cubicBezTo>
                  <a:cubicBezTo>
                    <a:pt x="840" y="284"/>
                    <a:pt x="823" y="302"/>
                    <a:pt x="805" y="317"/>
                  </a:cubicBezTo>
                  <a:cubicBezTo>
                    <a:pt x="837" y="327"/>
                    <a:pt x="863" y="345"/>
                    <a:pt x="864" y="382"/>
                  </a:cubicBezTo>
                  <a:cubicBezTo>
                    <a:pt x="864" y="415"/>
                    <a:pt x="837" y="443"/>
                    <a:pt x="803" y="443"/>
                  </a:cubicBezTo>
                  <a:lnTo>
                    <a:pt x="706" y="443"/>
                  </a:lnTo>
                  <a:lnTo>
                    <a:pt x="706" y="469"/>
                  </a:lnTo>
                  <a:lnTo>
                    <a:pt x="803" y="469"/>
                  </a:lnTo>
                  <a:cubicBezTo>
                    <a:pt x="889" y="469"/>
                    <a:pt x="922" y="354"/>
                    <a:pt x="850" y="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59;p50">
              <a:extLst>
                <a:ext uri="{FF2B5EF4-FFF2-40B4-BE49-F238E27FC236}">
                  <a16:creationId xmlns:a16="http://schemas.microsoft.com/office/drawing/2014/main" id="{32A62466-A5DF-9755-4822-AA8685B5EEE8}"/>
                </a:ext>
              </a:extLst>
            </p:cNvPr>
            <p:cNvSpPr/>
            <p:nvPr/>
          </p:nvSpPr>
          <p:spPr>
            <a:xfrm>
              <a:off x="3045289" y="494801"/>
              <a:ext cx="53904" cy="53904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6" y="136"/>
                  </a:moveTo>
                  <a:cubicBezTo>
                    <a:pt x="136" y="61"/>
                    <a:pt x="75" y="0"/>
                    <a:pt x="0" y="0"/>
                  </a:cubicBezTo>
                  <a:lnTo>
                    <a:pt x="0" y="26"/>
                  </a:lnTo>
                  <a:cubicBezTo>
                    <a:pt x="60" y="26"/>
                    <a:pt x="110" y="75"/>
                    <a:pt x="110" y="136"/>
                  </a:cubicBezTo>
                  <a:lnTo>
                    <a:pt x="136" y="1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50" rIns="90000" bIns="3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60;p50">
              <a:extLst>
                <a:ext uri="{FF2B5EF4-FFF2-40B4-BE49-F238E27FC236}">
                  <a16:creationId xmlns:a16="http://schemas.microsoft.com/office/drawing/2014/main" id="{A0DEA1BC-D902-7F15-CE5F-646E54917F60}"/>
                </a:ext>
              </a:extLst>
            </p:cNvPr>
            <p:cNvSpPr/>
            <p:nvPr/>
          </p:nvSpPr>
          <p:spPr>
            <a:xfrm>
              <a:off x="2887937" y="545138"/>
              <a:ext cx="155768" cy="51922"/>
            </a:xfrm>
            <a:custGeom>
              <a:avLst/>
              <a:gdLst/>
              <a:ahLst/>
              <a:cxnLst/>
              <a:rect l="l" t="t" r="r" b="b"/>
              <a:pathLst>
                <a:path w="393" h="131" extrusionOk="0">
                  <a:moveTo>
                    <a:pt x="0" y="131"/>
                  </a:moveTo>
                  <a:lnTo>
                    <a:pt x="85" y="131"/>
                  </a:lnTo>
                  <a:cubicBezTo>
                    <a:pt x="133" y="131"/>
                    <a:pt x="171" y="92"/>
                    <a:pt x="171" y="45"/>
                  </a:cubicBezTo>
                  <a:lnTo>
                    <a:pt x="171" y="26"/>
                  </a:lnTo>
                  <a:lnTo>
                    <a:pt x="393" y="26"/>
                  </a:lnTo>
                  <a:lnTo>
                    <a:pt x="393" y="0"/>
                  </a:lnTo>
                  <a:lnTo>
                    <a:pt x="145" y="0"/>
                  </a:lnTo>
                  <a:lnTo>
                    <a:pt x="145" y="45"/>
                  </a:lnTo>
                  <a:cubicBezTo>
                    <a:pt x="145" y="78"/>
                    <a:pt x="118" y="105"/>
                    <a:pt x="85" y="105"/>
                  </a:cubicBezTo>
                  <a:lnTo>
                    <a:pt x="0" y="10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150" rIns="90000" bIns="2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61;p50">
              <a:extLst>
                <a:ext uri="{FF2B5EF4-FFF2-40B4-BE49-F238E27FC236}">
                  <a16:creationId xmlns:a16="http://schemas.microsoft.com/office/drawing/2014/main" id="{99A049C9-FCFB-98BB-4DFA-043A363732DF}"/>
                </a:ext>
              </a:extLst>
            </p:cNvPr>
            <p:cNvSpPr/>
            <p:nvPr/>
          </p:nvSpPr>
          <p:spPr>
            <a:xfrm>
              <a:off x="2872479" y="488460"/>
              <a:ext cx="10305" cy="1030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162;p50">
              <a:extLst>
                <a:ext uri="{FF2B5EF4-FFF2-40B4-BE49-F238E27FC236}">
                  <a16:creationId xmlns:a16="http://schemas.microsoft.com/office/drawing/2014/main" id="{AABDC5CC-87B1-2C84-647D-F50D91650E61}"/>
                </a:ext>
              </a:extLst>
            </p:cNvPr>
            <p:cNvSpPr/>
            <p:nvPr/>
          </p:nvSpPr>
          <p:spPr>
            <a:xfrm>
              <a:off x="2893089" y="488460"/>
              <a:ext cx="10305" cy="1030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77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>
          <a:extLst>
            <a:ext uri="{FF2B5EF4-FFF2-40B4-BE49-F238E27FC236}">
              <a16:creationId xmlns:a16="http://schemas.microsoft.com/office/drawing/2014/main" id="{3803FC79-4E8A-7015-9FFF-BBFE6369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>
            <a:extLst>
              <a:ext uri="{FF2B5EF4-FFF2-40B4-BE49-F238E27FC236}">
                <a16:creationId xmlns:a16="http://schemas.microsoft.com/office/drawing/2014/main" id="{790AD20D-AA28-30D4-D95F-DB99B6966A6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018325" y="1620645"/>
            <a:ext cx="3356400" cy="4635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Reflective processes</a:t>
            </a:r>
            <a:endParaRPr dirty="0"/>
          </a:p>
        </p:txBody>
      </p:sp>
      <p:sp>
        <p:nvSpPr>
          <p:cNvPr id="700" name="Google Shape;700;p44">
            <a:extLst>
              <a:ext uri="{FF2B5EF4-FFF2-40B4-BE49-F238E27FC236}">
                <a16:creationId xmlns:a16="http://schemas.microsoft.com/office/drawing/2014/main" id="{26D41E2D-7AFA-BF3B-A2B7-98AC91987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Two Types of Cognition</a:t>
            </a:r>
            <a:br>
              <a:rPr lang="en-US" dirty="0"/>
            </a:br>
            <a:endParaRPr dirty="0"/>
          </a:p>
        </p:txBody>
      </p:sp>
      <p:sp>
        <p:nvSpPr>
          <p:cNvPr id="701" name="Google Shape;701;p44">
            <a:extLst>
              <a:ext uri="{FF2B5EF4-FFF2-40B4-BE49-F238E27FC236}">
                <a16:creationId xmlns:a16="http://schemas.microsoft.com/office/drawing/2014/main" id="{0F15748D-707C-5337-7EA4-5E7B03BC3A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18350" y="2025022"/>
            <a:ext cx="3356400" cy="233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slower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deliberate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explicit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general </a:t>
            </a:r>
          </a:p>
          <a:p>
            <a:pPr marL="139700" indent="0" fontAlgn="base"/>
            <a:endParaRPr lang="en-US" dirty="0"/>
          </a:p>
          <a:p>
            <a:pPr algn="ctr"/>
            <a:r>
              <a:rPr lang="en-US" dirty="0"/>
              <a:t>They produce explanations,</a:t>
            </a:r>
          </a:p>
          <a:p>
            <a:pPr algn="ctr"/>
            <a:r>
              <a:rPr lang="en-US" dirty="0" err="1"/>
              <a:t>interpretatations</a:t>
            </a:r>
            <a:r>
              <a:rPr lang="en-US" dirty="0"/>
              <a:t> and justifications of</a:t>
            </a:r>
          </a:p>
          <a:p>
            <a:pPr algn="ctr"/>
            <a:r>
              <a:rPr lang="en-US" dirty="0"/>
              <a:t>intuitive outputs. 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702" name="Google Shape;702;p44">
            <a:extLst>
              <a:ext uri="{FF2B5EF4-FFF2-40B4-BE49-F238E27FC236}">
                <a16:creationId xmlns:a16="http://schemas.microsoft.com/office/drawing/2014/main" id="{8AD47E37-4871-CF63-A09C-0000E74A978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69275" y="2025021"/>
            <a:ext cx="3356400" cy="2081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fast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automatic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unconscious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domain-specific</a:t>
            </a:r>
            <a:endParaRPr lang="el-GR" dirty="0"/>
          </a:p>
          <a:p>
            <a:pPr fontAlgn="base">
              <a:buFont typeface="Arial" panose="020B0604020202020204" pitchFamily="34" charset="0"/>
              <a:buChar char="•"/>
            </a:pPr>
            <a:endParaRPr lang="el-GR" dirty="0"/>
          </a:p>
          <a:p>
            <a:pPr marL="139700" indent="0" algn="ctr" fontAlgn="base"/>
            <a:r>
              <a:rPr lang="en-US" dirty="0"/>
              <a:t>They generate immediate expectations about the world and guide </a:t>
            </a:r>
            <a:r>
              <a:rPr lang="en-US" dirty="0" err="1"/>
              <a:t>behaviour</a:t>
            </a:r>
            <a:r>
              <a:rPr lang="en-US" dirty="0"/>
              <a:t> efficiently. </a:t>
            </a:r>
          </a:p>
          <a:p>
            <a:endParaRPr lang="en-US" dirty="0"/>
          </a:p>
          <a:p>
            <a:br>
              <a:rPr lang="en-US" dirty="0"/>
            </a:br>
            <a:endParaRPr dirty="0"/>
          </a:p>
        </p:txBody>
      </p:sp>
      <p:sp>
        <p:nvSpPr>
          <p:cNvPr id="703" name="Google Shape;703;p44">
            <a:extLst>
              <a:ext uri="{FF2B5EF4-FFF2-40B4-BE49-F238E27FC236}">
                <a16:creationId xmlns:a16="http://schemas.microsoft.com/office/drawing/2014/main" id="{F2EC1743-E54A-52E4-5DA7-3D553161042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36181" y="1036919"/>
            <a:ext cx="7757691" cy="4683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400" b="0" dirty="0"/>
              <a:t>The model distinguishes between intuitive and reflective processes.</a:t>
            </a:r>
            <a:endParaRPr sz="1400" b="0" dirty="0"/>
          </a:p>
        </p:txBody>
      </p:sp>
      <p:sp>
        <p:nvSpPr>
          <p:cNvPr id="3" name="Google Shape;699;p44">
            <a:extLst>
              <a:ext uri="{FF2B5EF4-FFF2-40B4-BE49-F238E27FC236}">
                <a16:creationId xmlns:a16="http://schemas.microsoft.com/office/drawing/2014/main" id="{382EF0CA-5246-C5A6-A78D-5D13E34E91BB}"/>
              </a:ext>
            </a:extLst>
          </p:cNvPr>
          <p:cNvSpPr txBox="1">
            <a:spLocks/>
          </p:cNvSpPr>
          <p:nvPr/>
        </p:nvSpPr>
        <p:spPr>
          <a:xfrm>
            <a:off x="836181" y="1620646"/>
            <a:ext cx="3356400" cy="4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/>
              <a:t>Intuitive processes</a:t>
            </a:r>
            <a:r>
              <a:rPr lang="el-GR" dirty="0"/>
              <a:t> </a:t>
            </a:r>
            <a:r>
              <a:rPr lang="en-US" dirty="0"/>
              <a:t>  </a:t>
            </a:r>
          </a:p>
        </p:txBody>
      </p:sp>
      <p:sp>
        <p:nvSpPr>
          <p:cNvPr id="2" name="Google Shape;703;p44">
            <a:extLst>
              <a:ext uri="{FF2B5EF4-FFF2-40B4-BE49-F238E27FC236}">
                <a16:creationId xmlns:a16="http://schemas.microsoft.com/office/drawing/2014/main" id="{2B21D435-8D09-A8A7-BD79-5632A1F501A9}"/>
              </a:ext>
            </a:extLst>
          </p:cNvPr>
          <p:cNvSpPr txBox="1">
            <a:spLocks/>
          </p:cNvSpPr>
          <p:nvPr/>
        </p:nvSpPr>
        <p:spPr>
          <a:xfrm>
            <a:off x="836181" y="4304659"/>
            <a:ext cx="7757691" cy="4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sz="1400" dirty="0"/>
              <a:t>According to </a:t>
            </a:r>
            <a:r>
              <a:rPr lang="en-US" sz="1400" dirty="0" err="1"/>
              <a:t>Baumard</a:t>
            </a:r>
            <a:r>
              <a:rPr lang="en-US" sz="1400" dirty="0"/>
              <a:t> &amp; Boyer, religious beliefs belong mostly to this reflective level. </a:t>
            </a:r>
          </a:p>
        </p:txBody>
      </p:sp>
    </p:spTree>
    <p:extLst>
      <p:ext uri="{BB962C8B-B14F-4D97-AF65-F5344CB8AC3E}">
        <p14:creationId xmlns:p14="http://schemas.microsoft.com/office/powerpoint/2010/main" val="188094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C1395493-8813-AB53-E230-52DC5658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>
            <a:extLst>
              <a:ext uri="{FF2B5EF4-FFF2-40B4-BE49-F238E27FC236}">
                <a16:creationId xmlns:a16="http://schemas.microsoft.com/office/drawing/2014/main" id="{F6919A48-C5BE-F341-F497-85926D42D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Metarepresentations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89" name="Google Shape;289;p33">
            <a:extLst>
              <a:ext uri="{FF2B5EF4-FFF2-40B4-BE49-F238E27FC236}">
                <a16:creationId xmlns:a16="http://schemas.microsoft.com/office/drawing/2014/main" id="{77755D13-5EC0-8ED2-0A5C-8680597AD5F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99" y="1137424"/>
            <a:ext cx="7643415" cy="3404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key concept in this model is that </a:t>
            </a:r>
            <a:r>
              <a:rPr lang="en-US" b="1" dirty="0"/>
              <a:t>reflective beliefs are </a:t>
            </a:r>
            <a:r>
              <a:rPr lang="en-US" b="1" dirty="0" err="1"/>
              <a:t>metarepresentations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means that they are representations about other mental representations.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Reflective beliefs do not simply describe the world, but instead interpret, justify, or comment on the outputs of intuitive systems.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043661"/>
      </p:ext>
    </p:extLst>
  </p:cSld>
  <p:clrMapOvr>
    <a:masterClrMapping/>
  </p:clrMapOvr>
</p:sld>
</file>

<file path=ppt/theme/theme1.xml><?xml version="1.0" encoding="utf-8"?>
<a:theme xmlns:a="http://schemas.openxmlformats.org/drawingml/2006/main" name="Neurobiology - Bachelor of Science in Biological Sciences by Slidesgo">
  <a:themeElements>
    <a:clrScheme name="Simple Light">
      <a:dk1>
        <a:srgbClr val="FFFFFF"/>
      </a:dk1>
      <a:lt1>
        <a:srgbClr val="011224"/>
      </a:lt1>
      <a:dk2>
        <a:srgbClr val="A4DDDD"/>
      </a:dk2>
      <a:lt2>
        <a:srgbClr val="2FE0F7"/>
      </a:lt2>
      <a:accent1>
        <a:srgbClr val="0564C7"/>
      </a:accent1>
      <a:accent2>
        <a:srgbClr val="0451A1"/>
      </a:accent2>
      <a:accent3>
        <a:srgbClr val="03326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1337</Words>
  <Application>Microsoft Office PowerPoint</Application>
  <PresentationFormat>Προβολή στην οθόνη (16:9)</PresentationFormat>
  <Paragraphs>241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Wingdings</vt:lpstr>
      <vt:lpstr>Arial</vt:lpstr>
      <vt:lpstr>Barlow</vt:lpstr>
      <vt:lpstr>Lato</vt:lpstr>
      <vt:lpstr>Neurobiology - Bachelor of Science in Biological Sciences by Slidesgo</vt:lpstr>
      <vt:lpstr>Religious Beliefs as Reflective Elaborations on Intuitions: A Modified Dual- Process Model </vt:lpstr>
      <vt:lpstr>The General Problem </vt:lpstr>
      <vt:lpstr>Why do humans form and maintain religious beliefs?</vt:lpstr>
      <vt:lpstr>Existing explanations of Religion </vt:lpstr>
      <vt:lpstr>What cognitive mechanisms produce religious beliefs ? </vt:lpstr>
      <vt:lpstr>Baumard and Boyer’s Key Idea </vt:lpstr>
      <vt:lpstr>Baumard and Boyer’s Key Idea                              </vt:lpstr>
      <vt:lpstr>Two Types of Cognition </vt:lpstr>
      <vt:lpstr>Metarepresentations </vt:lpstr>
      <vt:lpstr>The Core Mechanism </vt:lpstr>
      <vt:lpstr>Two epistemic Logics </vt:lpstr>
      <vt:lpstr>Threat Detection &amp; Magic</vt:lpstr>
      <vt:lpstr>Example 1: Threat Detection &amp; Magic </vt:lpstr>
      <vt:lpstr>Synchrony &amp; Religious Rituals</vt:lpstr>
      <vt:lpstr>Example 2:Synchrony and Religious Rituals </vt:lpstr>
      <vt:lpstr>Death &amp; The After Life </vt:lpstr>
      <vt:lpstr>Example 3: Death &amp; The After Life  </vt:lpstr>
      <vt:lpstr>Moral Intuitions &amp; Penance</vt:lpstr>
      <vt:lpstr>Example 4: Moral Intuitions &amp; Penance  </vt:lpstr>
      <vt:lpstr>Meditation </vt:lpstr>
      <vt:lpstr>Example 5: Meditation</vt:lpstr>
      <vt:lpstr>Why Religious Beliefs Are Similar Across Cultures ?</vt:lpstr>
      <vt:lpstr>Cultural Attractors </vt:lpstr>
      <vt:lpstr>Are religious beliefs cognitively special ? </vt:lpstr>
      <vt:lpstr>Important Features of Religious Beliefs </vt:lpstr>
      <vt:lpstr>Conclusion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</dc:creator>
  <cp:lastModifiedBy>anna bekakou</cp:lastModifiedBy>
  <cp:revision>9</cp:revision>
  <dcterms:modified xsi:type="dcterms:W3CDTF">2026-03-23T11:56:15Z</dcterms:modified>
</cp:coreProperties>
</file>