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8" r:id="rId4"/>
    <p:sldId id="262" r:id="rId5"/>
    <p:sldId id="273" r:id="rId6"/>
    <p:sldId id="263" r:id="rId7"/>
    <p:sldId id="264" r:id="rId8"/>
    <p:sldId id="274" r:id="rId9"/>
    <p:sldId id="266" r:id="rId10"/>
    <p:sldId id="267" r:id="rId11"/>
    <p:sldId id="259" r:id="rId12"/>
    <p:sldId id="268" r:id="rId13"/>
    <p:sldId id="269" r:id="rId14"/>
    <p:sldId id="270" r:id="rId15"/>
    <p:sldId id="271" r:id="rId16"/>
    <p:sldId id="272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AFB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50"/>
    <p:restoredTop sz="91833"/>
  </p:normalViewPr>
  <p:slideViewPr>
    <p:cSldViewPr snapToGrid="0">
      <p:cViewPr varScale="1">
        <p:scale>
          <a:sx n="145" d="100"/>
          <a:sy n="145" d="100"/>
        </p:scale>
        <p:origin x="384" y="184"/>
      </p:cViewPr>
      <p:guideLst/>
    </p:cSldViewPr>
  </p:slideViewPr>
  <p:outlineViewPr>
    <p:cViewPr>
      <p:scale>
        <a:sx n="33" d="100"/>
        <a:sy n="33" d="100"/>
      </p:scale>
      <p:origin x="0" y="-437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AD1C78-AE45-344F-A6B1-BD163262B774}" type="datetimeFigureOut">
              <a:rPr lang="en-FR" smtClean="0"/>
              <a:t>22/03/2026</a:t>
            </a:fld>
            <a:endParaRPr lang="en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E294D-1D30-BB41-9DAC-01636AF2EB3E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08755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BE294D-1D30-BB41-9DAC-01636AF2EB3E}" type="slidenum">
              <a:rPr lang="en-FR" smtClean="0"/>
              <a:t>2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272983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BE294D-1D30-BB41-9DAC-01636AF2EB3E}" type="slidenum">
              <a:rPr lang="en-FR" smtClean="0"/>
              <a:t>13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310298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401B-07C7-ED42-B9FD-25BC7CA7D579}" type="datetime1">
              <a:rPr lang="fr-FR" smtClean="0"/>
              <a:t>22/03/2026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CB79-34DC-8045-956F-3C3914294BF4}" type="datetime1">
              <a:rPr lang="fr-FR" smtClean="0"/>
              <a:t>22/03/2026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8F26-2E1B-334B-8162-4BAB82F1E300}" type="datetime1">
              <a:rPr lang="fr-FR" smtClean="0"/>
              <a:t>22/03/2026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C4C0E-66B0-2348-886B-88058C14185F}" type="datetime1">
              <a:rPr lang="fr-FR" smtClean="0"/>
              <a:t>22/03/2026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2A5-9F49-EE42-A6B3-39588966CC0E}" type="datetime1">
              <a:rPr lang="fr-FR" smtClean="0"/>
              <a:t>22/03/2026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7BB7-A172-864B-9EB0-DB726284397A}" type="datetime1">
              <a:rPr lang="fr-FR" smtClean="0"/>
              <a:t>22/03/2026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248C9-FCD2-F247-8ABF-92A74CC3BD5B}" type="datetime1">
              <a:rPr lang="fr-FR" smtClean="0"/>
              <a:t>22/03/2026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B711-E6E4-1243-BF9C-41E8122EEF27}" type="datetime1">
              <a:rPr lang="fr-FR" smtClean="0"/>
              <a:t>22/03/2026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12D7D-698C-5C4B-B9B6-A2C725381C70}" type="datetime1">
              <a:rPr lang="fr-FR" smtClean="0"/>
              <a:t>22/03/2026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42FE5-DE38-4A41-B9FC-4DECE2EDF1DA}" type="datetime1">
              <a:rPr lang="fr-FR" smtClean="0"/>
              <a:t>22/03/2026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2E05B989-D451-D140-A7C9-450545EC6C08}" type="datetime1">
              <a:rPr lang="fr-FR" smtClean="0"/>
              <a:t>22/03/2026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1D1EDC1-D687-9F47-A35F-63B0D837A56D}" type="datetime1">
              <a:rPr lang="fr-FR" smtClean="0"/>
              <a:t>22/03/2026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F752-D932-FA04-C159-AB6757902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rgbClr val="9BAFB5"/>
          </a:solidFill>
          <a:ln>
            <a:noFill/>
          </a:ln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Religious credence is not factual belief</a:t>
            </a:r>
            <a:endParaRPr lang="en-FR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92A4D4-6683-7000-1466-6415B33852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3" y="4240216"/>
            <a:ext cx="6801612" cy="1239894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9BAFB5"/>
                </a:solidFill>
              </a:rPr>
              <a:t>Neil Van Leeuwen (2014)</a:t>
            </a:r>
            <a:endParaRPr lang="en-FR" sz="2400" dirty="0">
              <a:solidFill>
                <a:srgbClr val="9BAFB5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47CF8B-B701-133A-9B69-CC40B6C7371D}"/>
              </a:ext>
            </a:extLst>
          </p:cNvPr>
          <p:cNvSpPr txBox="1"/>
          <p:nvPr/>
        </p:nvSpPr>
        <p:spPr>
          <a:xfrm>
            <a:off x="4532242" y="5749208"/>
            <a:ext cx="3127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FR" i="1" dirty="0">
                <a:solidFill>
                  <a:srgbClr val="9BAFB5"/>
                </a:solidFill>
              </a:rPr>
              <a:t>Anouchka DELEPLANQUE</a:t>
            </a:r>
          </a:p>
          <a:p>
            <a:pPr algn="ctr"/>
            <a:r>
              <a:rPr lang="en-FR" i="1" dirty="0">
                <a:solidFill>
                  <a:srgbClr val="9BAFB5"/>
                </a:solidFill>
              </a:rPr>
              <a:t>Cog-SUP</a:t>
            </a:r>
          </a:p>
        </p:txBody>
      </p:sp>
    </p:spTree>
    <p:extLst>
      <p:ext uri="{BB962C8B-B14F-4D97-AF65-F5344CB8AC3E}">
        <p14:creationId xmlns:p14="http://schemas.microsoft.com/office/powerpoint/2010/main" val="4231993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0B62D-B9E0-B2A8-7A30-B6144E87A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B0079C-6EA0-4C21-FD94-DA65AEC0F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Religious credence lacks general cognitive governance</a:t>
            </a:r>
            <a:endParaRPr lang="en-FR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446273-CB44-CF97-C455-AC03D1E7A3FF}"/>
              </a:ext>
            </a:extLst>
          </p:cNvPr>
          <p:cNvSpPr txBox="1"/>
          <p:nvPr/>
        </p:nvSpPr>
        <p:spPr>
          <a:xfrm>
            <a:off x="598416" y="222890"/>
            <a:ext cx="6331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i="1" dirty="0">
                <a:solidFill>
                  <a:srgbClr val="9BAFB5"/>
                </a:solidFill>
              </a:rPr>
              <a:t>2. </a:t>
            </a:r>
            <a:r>
              <a:rPr lang="en-GB" sz="2000" i="1" dirty="0">
                <a:solidFill>
                  <a:srgbClr val="9BAFB5"/>
                </a:solidFill>
              </a:rPr>
              <a:t>RELIGIOUS ATTITUDES ARE NOT FACTUAL BELIEFS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3994AA-5EDB-C0A6-F5C9-A1889A293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B3B55B6-B10B-A5B2-936C-D11B00DAC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8413" y="2524539"/>
            <a:ext cx="10995164" cy="3350018"/>
          </a:xfrm>
        </p:spPr>
        <p:txBody>
          <a:bodyPr>
            <a:normAutofit/>
          </a:bodyPr>
          <a:lstStyle/>
          <a:p>
            <a:pPr algn="just"/>
            <a:r>
              <a:rPr lang="en-GB" sz="2000" dirty="0"/>
              <a:t>Van </a:t>
            </a:r>
            <a:r>
              <a:rPr lang="en-GB" sz="2000" dirty="0">
                <a:solidFill>
                  <a:schemeClr val="tx1"/>
                </a:solidFill>
              </a:rPr>
              <a:t>Leeuwen discusses the claim by many religions that God is omnipotent, omnipresent, and omniscient to show that “such </a:t>
            </a:r>
            <a:r>
              <a:rPr lang="en-GB" sz="2000" dirty="0" err="1">
                <a:solidFill>
                  <a:schemeClr val="tx1"/>
                </a:solidFill>
              </a:rPr>
              <a:t>credences</a:t>
            </a:r>
            <a:r>
              <a:rPr lang="en-GB" sz="2000" dirty="0">
                <a:solidFill>
                  <a:schemeClr val="tx1"/>
                </a:solidFill>
              </a:rPr>
              <a:t> lack cognitive governance over imaginings.”</a:t>
            </a:r>
          </a:p>
          <a:p>
            <a:pPr algn="just"/>
            <a:r>
              <a:rPr lang="en-GB" sz="2000" dirty="0">
                <a:solidFill>
                  <a:schemeClr val="tx1"/>
                </a:solidFill>
              </a:rPr>
              <a:t>Two lessons are to be extracted from Barrett and Keil’s study on theological correctness (1996):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chemeClr val="tx1"/>
                </a:solidFill>
              </a:rPr>
              <a:t>intuitive beliefs supplement factual beliefs in their inferential governance over imaginings, including imaginings about God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chemeClr val="tx1"/>
                </a:solidFill>
              </a:rPr>
              <a:t>the religious </a:t>
            </a:r>
            <a:r>
              <a:rPr lang="en-GB" sz="1800" dirty="0" err="1">
                <a:solidFill>
                  <a:schemeClr val="tx1"/>
                </a:solidFill>
              </a:rPr>
              <a:t>credences</a:t>
            </a:r>
            <a:r>
              <a:rPr lang="en-GB" sz="1800" dirty="0">
                <a:solidFill>
                  <a:schemeClr val="tx1"/>
                </a:solidFill>
              </a:rPr>
              <a:t> about "omni" properties did not supply an inference to the possibility of God's simultaneous helping</a:t>
            </a:r>
          </a:p>
          <a:p>
            <a:pPr algn="just"/>
            <a:r>
              <a:rPr lang="en-GB" sz="2000" dirty="0">
                <a:solidFill>
                  <a:schemeClr val="tx1"/>
                </a:solidFill>
              </a:rPr>
              <a:t>Conclusion: some </a:t>
            </a:r>
            <a:r>
              <a:rPr lang="en-GB" sz="2000" dirty="0" err="1">
                <a:solidFill>
                  <a:schemeClr val="tx1"/>
                </a:solidFill>
              </a:rPr>
              <a:t>credences</a:t>
            </a:r>
            <a:r>
              <a:rPr lang="en-GB" sz="2000" dirty="0">
                <a:solidFill>
                  <a:schemeClr val="tx1"/>
                </a:solidFill>
              </a:rPr>
              <a:t> are limited in their cognitive governance</a:t>
            </a:r>
          </a:p>
          <a:p>
            <a:pPr algn="just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87714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A5AE6E-4DB1-D2E0-CA1B-9F7BE33D8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Religious credence lacks evidential vulnerability</a:t>
            </a:r>
            <a:endParaRPr lang="en-FR" dirty="0">
              <a:solidFill>
                <a:schemeClr val="bg1"/>
              </a:solidFill>
            </a:endParaRPr>
          </a:p>
        </p:txBody>
      </p:sp>
      <p:pic>
        <p:nvPicPr>
          <p:cNvPr id="8" name="Content Placeholder 7" descr="A close-up of a logo&#10;&#10;AI-generated content may be incorrect.">
            <a:extLst>
              <a:ext uri="{FF2B5EF4-FFF2-40B4-BE49-F238E27FC236}">
                <a16:creationId xmlns:a16="http://schemas.microsoft.com/office/drawing/2014/main" id="{DCA5EC3B-EF3D-8F03-B90E-72A6151EF7C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1041" r="2271"/>
          <a:stretch>
            <a:fillRect/>
          </a:stretch>
        </p:blipFill>
        <p:spPr>
          <a:xfrm>
            <a:off x="598415" y="2524193"/>
            <a:ext cx="10995163" cy="2098194"/>
          </a:xfrm>
          <a:prstGeom prst="rect">
            <a:avLst/>
          </a:prstGeom>
        </p:spPr>
      </p:pic>
      <p:pic>
        <p:nvPicPr>
          <p:cNvPr id="10" name="Content Placeholder 9" descr="A close-up of a logo&#10;&#10;AI-generated content may be incorrect.">
            <a:extLst>
              <a:ext uri="{FF2B5EF4-FFF2-40B4-BE49-F238E27FC236}">
                <a16:creationId xmlns:a16="http://schemas.microsoft.com/office/drawing/2014/main" id="{7F162117-54AC-D1A8-1822-7DB879F8C53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rcRect l="1459" t="11314" r="5313" b="7585"/>
          <a:stretch>
            <a:fillRect/>
          </a:stretch>
        </p:blipFill>
        <p:spPr>
          <a:xfrm>
            <a:off x="598416" y="4681965"/>
            <a:ext cx="10995163" cy="17188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7375E50-4D1F-F671-FE31-F39B3A6DE225}"/>
              </a:ext>
            </a:extLst>
          </p:cNvPr>
          <p:cNvSpPr txBox="1"/>
          <p:nvPr/>
        </p:nvSpPr>
        <p:spPr>
          <a:xfrm>
            <a:off x="598416" y="222890"/>
            <a:ext cx="6331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i="1" dirty="0">
                <a:solidFill>
                  <a:srgbClr val="9BAFB5"/>
                </a:solidFill>
              </a:rPr>
              <a:t>2. </a:t>
            </a:r>
            <a:r>
              <a:rPr lang="en-GB" sz="2000" i="1" dirty="0">
                <a:solidFill>
                  <a:srgbClr val="9BAFB5"/>
                </a:solidFill>
              </a:rPr>
              <a:t>RELIGIOUS ATTITUDES ARE NOT FACTUAL BELIEFS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0E66E1-5DA1-F46C-7B72-B78FA324E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11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126229-4F0F-1E0C-59AA-E2E308849C51}"/>
              </a:ext>
            </a:extLst>
          </p:cNvPr>
          <p:cNvSpPr txBox="1"/>
          <p:nvPr/>
        </p:nvSpPr>
        <p:spPr>
          <a:xfrm>
            <a:off x="598414" y="2137067"/>
            <a:ext cx="10995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According to Van Leeuwen, religious </a:t>
            </a:r>
            <a:r>
              <a:rPr lang="en-GB" sz="2000" dirty="0" err="1"/>
              <a:t>credences</a:t>
            </a:r>
            <a:r>
              <a:rPr lang="en-GB" sz="2000" dirty="0"/>
              <a:t> lack defining characteristics of factual beliefs.</a:t>
            </a:r>
            <a:endParaRPr lang="en-FR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813047-8628-C642-616F-CE5B09F24256}"/>
              </a:ext>
            </a:extLst>
          </p:cNvPr>
          <p:cNvSpPr txBox="1"/>
          <p:nvPr/>
        </p:nvSpPr>
        <p:spPr>
          <a:xfrm>
            <a:off x="5311426" y="4238315"/>
            <a:ext cx="323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non-"belief" cognitive attitudes</a:t>
            </a:r>
            <a:endParaRPr lang="en-F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E2B30A-6C89-3907-950A-D44D4DA6C098}"/>
              </a:ext>
            </a:extLst>
          </p:cNvPr>
          <p:cNvSpPr txBox="1"/>
          <p:nvPr/>
        </p:nvSpPr>
        <p:spPr>
          <a:xfrm>
            <a:off x="598415" y="2438950"/>
            <a:ext cx="36737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dirty="0"/>
              <a:t>View opposed by </a:t>
            </a:r>
            <a:r>
              <a:rPr lang="en-GB" sz="2000" dirty="0"/>
              <a:t>Van Leeuwen:</a:t>
            </a:r>
            <a:r>
              <a:rPr lang="en-FR" sz="2000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A6D1B5-9E2F-C8C4-F83B-2A9E67F4D28D}"/>
              </a:ext>
            </a:extLst>
          </p:cNvPr>
          <p:cNvSpPr txBox="1"/>
          <p:nvPr/>
        </p:nvSpPr>
        <p:spPr>
          <a:xfrm>
            <a:off x="598415" y="4467510"/>
            <a:ext cx="36737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dirty="0"/>
              <a:t>View supported by </a:t>
            </a:r>
            <a:r>
              <a:rPr lang="en-GB" sz="2000" dirty="0"/>
              <a:t>Van Leeuwen:</a:t>
            </a:r>
            <a:r>
              <a:rPr lang="en-FR" sz="2000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082839-AEF5-3392-EA56-87EA2B9CC207}"/>
              </a:ext>
            </a:extLst>
          </p:cNvPr>
          <p:cNvSpPr txBox="1"/>
          <p:nvPr/>
        </p:nvSpPr>
        <p:spPr>
          <a:xfrm>
            <a:off x="4838481" y="6013343"/>
            <a:ext cx="4182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attitudes that lack the characteristics of factual belief</a:t>
            </a:r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3055553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56D1F-7DB8-B251-560D-BAE0B7F08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1806BF-5F65-BFB7-D183-50645B809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Perceived normative orientation</a:t>
            </a:r>
            <a:endParaRPr lang="en-FR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10087D-D7DF-7E3A-AB7D-02AEDA6286AC}"/>
              </a:ext>
            </a:extLst>
          </p:cNvPr>
          <p:cNvSpPr txBox="1"/>
          <p:nvPr/>
        </p:nvSpPr>
        <p:spPr>
          <a:xfrm>
            <a:off x="598416" y="222890"/>
            <a:ext cx="3921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i="1" dirty="0">
                <a:solidFill>
                  <a:srgbClr val="9BAFB5"/>
                </a:solidFill>
              </a:rPr>
              <a:t>3. RELIGIOUS</a:t>
            </a:r>
            <a:r>
              <a:rPr lang="en-GB" sz="2000" i="1" dirty="0">
                <a:solidFill>
                  <a:srgbClr val="9BAFB5"/>
                </a:solidFill>
              </a:rPr>
              <a:t> </a:t>
            </a:r>
            <a:r>
              <a:rPr lang="en-FR" sz="2000" i="1" dirty="0">
                <a:solidFill>
                  <a:srgbClr val="9BAFB5"/>
                </a:solidFill>
              </a:rPr>
              <a:t>CREDENCE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CEF8AE-4AD8-1CC5-4E1F-35EEAF045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81A3161-A876-9DE0-D13C-54EA012396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8413" y="2524539"/>
            <a:ext cx="10995164" cy="3350018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2000" dirty="0"/>
              <a:t>Van Leeuwen defines it as such:</a:t>
            </a:r>
          </a:p>
          <a:p>
            <a:pPr marL="228600" lvl="1" indent="0" algn="just">
              <a:buNone/>
            </a:pPr>
            <a:r>
              <a:rPr lang="en-GB" sz="1800" dirty="0"/>
              <a:t>Cognitive attitude </a:t>
            </a:r>
            <a:r>
              <a:rPr lang="en-GB" sz="1800" i="1" dirty="0"/>
              <a:t>x</a:t>
            </a:r>
            <a:r>
              <a:rPr lang="en-GB" sz="1800" dirty="0"/>
              <a:t> has perceived normative orientation </a:t>
            </a:r>
            <a:r>
              <a:rPr lang="en-GB" sz="1800" b="1" dirty="0"/>
              <a:t>if and only if the agent takes actions guided by </a:t>
            </a:r>
            <a:r>
              <a:rPr lang="en-GB" sz="1800" b="1" i="1" dirty="0"/>
              <a:t>x </a:t>
            </a:r>
            <a:r>
              <a:rPr lang="en-GB" sz="1800" b="1" dirty="0"/>
              <a:t>to be normatively virtuous in virtue of being guided by </a:t>
            </a:r>
            <a:r>
              <a:rPr lang="en-GB" sz="1800" b="1" i="1" dirty="0"/>
              <a:t>x</a:t>
            </a:r>
          </a:p>
          <a:p>
            <a:pPr algn="just"/>
            <a:r>
              <a:rPr lang="en-GB" sz="2000" dirty="0"/>
              <a:t>Forms in which religious </a:t>
            </a:r>
            <a:r>
              <a:rPr lang="en-GB" sz="2000" dirty="0" err="1"/>
              <a:t>credences</a:t>
            </a:r>
            <a:r>
              <a:rPr lang="en-GB" sz="2000" dirty="0"/>
              <a:t> are expressed: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/>
              <a:t>Religious </a:t>
            </a:r>
            <a:r>
              <a:rPr lang="en-GB" sz="1800" dirty="0" err="1"/>
              <a:t>credences</a:t>
            </a:r>
            <a:r>
              <a:rPr lang="en-GB" sz="1800" dirty="0"/>
              <a:t> in some traditions can represent </a:t>
            </a:r>
            <a:r>
              <a:rPr lang="en-GB" sz="1800" b="1" dirty="0"/>
              <a:t>a character or action to be imitated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 err="1"/>
              <a:t>Credences</a:t>
            </a:r>
            <a:r>
              <a:rPr lang="en-GB" sz="1800" dirty="0"/>
              <a:t> can </a:t>
            </a:r>
            <a:r>
              <a:rPr lang="en-GB" sz="1800" b="1" dirty="0"/>
              <a:t>structure ritual behaviour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/>
              <a:t>Religious </a:t>
            </a:r>
            <a:r>
              <a:rPr lang="en-GB" sz="1800" dirty="0" err="1"/>
              <a:t>credences</a:t>
            </a:r>
            <a:r>
              <a:rPr lang="en-GB" sz="1800" dirty="0"/>
              <a:t> </a:t>
            </a:r>
            <a:r>
              <a:rPr lang="en-GB" sz="1800" b="1" dirty="0"/>
              <a:t>structure verbal and non-verbal behaviour</a:t>
            </a:r>
            <a:r>
              <a:rPr lang="en-GB" sz="1800" dirty="0"/>
              <a:t> </a:t>
            </a:r>
            <a:r>
              <a:rPr lang="en-GB" sz="1800" b="1" dirty="0"/>
              <a:t>in such a way as to express the content of the </a:t>
            </a:r>
            <a:r>
              <a:rPr lang="en-GB" sz="1800" b="1" dirty="0" err="1"/>
              <a:t>credences</a:t>
            </a:r>
            <a:endParaRPr lang="en-GB" sz="1800" b="1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/>
              <a:t>Religious </a:t>
            </a:r>
            <a:r>
              <a:rPr lang="en-GB" sz="1800" dirty="0" err="1"/>
              <a:t>credences</a:t>
            </a:r>
            <a:r>
              <a:rPr lang="en-GB" sz="1800" dirty="0"/>
              <a:t> sometimes feed into action in </a:t>
            </a:r>
            <a:r>
              <a:rPr lang="en-GB" sz="1800" dirty="0" err="1"/>
              <a:t>Davidsonian</a:t>
            </a:r>
            <a:r>
              <a:rPr lang="en-GB" sz="1800" dirty="0"/>
              <a:t> fashion, meaning </a:t>
            </a:r>
            <a:r>
              <a:rPr lang="en-GB" sz="1800" b="1" dirty="0"/>
              <a:t>they satisfy certain desires</a:t>
            </a:r>
          </a:p>
          <a:p>
            <a:pPr lvl="1" algn="just">
              <a:buFont typeface="Courier New" panose="02070309020205020404" pitchFamily="49" charset="0"/>
              <a:buChar char="o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052918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DAF46-701C-2924-4B2B-6A32FA74A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A9B1EE-6F25-25FC-8E53-15E56E86C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Free elaboration</a:t>
            </a:r>
            <a:endParaRPr lang="en-FR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70A145-E200-ABE2-AB77-FA26DAB800B0}"/>
              </a:ext>
            </a:extLst>
          </p:cNvPr>
          <p:cNvSpPr txBox="1"/>
          <p:nvPr/>
        </p:nvSpPr>
        <p:spPr>
          <a:xfrm>
            <a:off x="598416" y="222890"/>
            <a:ext cx="3921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i="1" dirty="0">
                <a:solidFill>
                  <a:srgbClr val="9BAFB5"/>
                </a:solidFill>
              </a:rPr>
              <a:t>3. RELIGIOUS</a:t>
            </a:r>
            <a:r>
              <a:rPr lang="en-GB" sz="2000" i="1" dirty="0">
                <a:solidFill>
                  <a:srgbClr val="9BAFB5"/>
                </a:solidFill>
              </a:rPr>
              <a:t> </a:t>
            </a:r>
            <a:r>
              <a:rPr lang="en-FR" sz="2000" i="1" dirty="0">
                <a:solidFill>
                  <a:srgbClr val="9BAFB5"/>
                </a:solidFill>
              </a:rPr>
              <a:t>CREDENCE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796932-2CBC-33BE-D532-D3E020282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13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3D8EDEC-6539-4348-3006-FA4DC7C7E2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8413" y="2524539"/>
            <a:ext cx="10995164" cy="3350018"/>
          </a:xfrm>
        </p:spPr>
        <p:txBody>
          <a:bodyPr>
            <a:normAutofit/>
          </a:bodyPr>
          <a:lstStyle/>
          <a:p>
            <a:pPr algn="just"/>
            <a:r>
              <a:rPr lang="en-GB" sz="2000" dirty="0"/>
              <a:t>Van Leeuwen defines free elaboration as a property of classes of cognitive attitudes:</a:t>
            </a:r>
          </a:p>
          <a:p>
            <a:pPr marL="228600" lvl="1" indent="0" algn="just">
              <a:buNone/>
            </a:pPr>
            <a:r>
              <a:rPr lang="en-GB" sz="1800" dirty="0"/>
              <a:t>A class of cognitive attitudes </a:t>
            </a:r>
            <a:r>
              <a:rPr lang="en-GB" sz="1800" i="1" dirty="0"/>
              <a:t>X</a:t>
            </a:r>
            <a:r>
              <a:rPr lang="en-GB" sz="1800" dirty="0"/>
              <a:t> is susceptible to free elaboration </a:t>
            </a:r>
            <a:r>
              <a:rPr lang="en-GB" sz="1800" b="1" dirty="0"/>
              <a:t>if and only if the agent imaginatively elaborates on elements of </a:t>
            </a:r>
            <a:r>
              <a:rPr lang="en-GB" sz="1800" b="1" i="1" dirty="0"/>
              <a:t>X</a:t>
            </a:r>
            <a:r>
              <a:rPr lang="en-GB" sz="1800" b="1" dirty="0"/>
              <a:t> to generate further elements of </a:t>
            </a:r>
            <a:r>
              <a:rPr lang="en-GB" sz="1800" b="1" i="1" dirty="0"/>
              <a:t>X</a:t>
            </a:r>
            <a:r>
              <a:rPr lang="en-GB" sz="1800" b="1" dirty="0"/>
              <a:t> in ways that cannot be supported by induction, deduction, or other rational inference patterns</a:t>
            </a:r>
          </a:p>
          <a:p>
            <a:pPr algn="just"/>
            <a:r>
              <a:rPr lang="en-GB" sz="2000" dirty="0"/>
              <a:t>Religious </a:t>
            </a:r>
            <a:r>
              <a:rPr lang="en-GB" sz="2000" dirty="0" err="1"/>
              <a:t>credences</a:t>
            </a:r>
            <a:r>
              <a:rPr lang="en-GB" sz="2000" dirty="0"/>
              <a:t> satisfy this definition</a:t>
            </a:r>
          </a:p>
          <a:p>
            <a:pPr algn="just"/>
            <a:r>
              <a:rPr lang="en-GB" sz="2000" dirty="0"/>
              <a:t>According to Van Leeuwen, free elaboration on </a:t>
            </a:r>
            <a:r>
              <a:rPr lang="en-GB" sz="2000" dirty="0" err="1"/>
              <a:t>credences</a:t>
            </a:r>
            <a:r>
              <a:rPr lang="en-GB" sz="2000" dirty="0"/>
              <a:t> is operative whenever there is syncretism (the blending of two or more religions)</a:t>
            </a:r>
          </a:p>
        </p:txBody>
      </p:sp>
    </p:spTree>
    <p:extLst>
      <p:ext uri="{BB962C8B-B14F-4D97-AF65-F5344CB8AC3E}">
        <p14:creationId xmlns:p14="http://schemas.microsoft.com/office/powerpoint/2010/main" val="311319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78E85-9382-42B1-A3E0-31260A812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360329-8968-FF74-A6CB-A03D08B9B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Vulnerability to special authority</a:t>
            </a:r>
            <a:endParaRPr lang="en-FR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5B1BBE-18B1-B6A2-3159-262801064F48}"/>
              </a:ext>
            </a:extLst>
          </p:cNvPr>
          <p:cNvSpPr txBox="1"/>
          <p:nvPr/>
        </p:nvSpPr>
        <p:spPr>
          <a:xfrm>
            <a:off x="598416" y="222890"/>
            <a:ext cx="3921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i="1" dirty="0">
                <a:solidFill>
                  <a:srgbClr val="9BAFB5"/>
                </a:solidFill>
              </a:rPr>
              <a:t>3. RELIGIOUS</a:t>
            </a:r>
            <a:r>
              <a:rPr lang="en-GB" sz="2000" i="1" dirty="0">
                <a:solidFill>
                  <a:srgbClr val="9BAFB5"/>
                </a:solidFill>
              </a:rPr>
              <a:t> </a:t>
            </a:r>
            <a:r>
              <a:rPr lang="en-FR" sz="2000" i="1" dirty="0">
                <a:solidFill>
                  <a:srgbClr val="9BAFB5"/>
                </a:solidFill>
              </a:rPr>
              <a:t>CREDENCE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8AB469-9F8B-E089-C918-674CDD15A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14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D0D5057-6E00-4ADE-E30E-8B2EB3701D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8416" y="2095283"/>
            <a:ext cx="10995163" cy="4325395"/>
          </a:xfrm>
        </p:spPr>
        <p:txBody>
          <a:bodyPr>
            <a:noAutofit/>
          </a:bodyPr>
          <a:lstStyle/>
          <a:p>
            <a:pPr algn="just"/>
            <a:r>
              <a:rPr lang="en-GB" dirty="0"/>
              <a:t>Van Leeuwen establishes that there is a process by which the teachings of a person regarded as an authority within a religious community are internalised as religious beliefs by the members of that community</a:t>
            </a:r>
          </a:p>
          <a:p>
            <a:pPr algn="just"/>
            <a:r>
              <a:rPr lang="en-GB" dirty="0"/>
              <a:t>He differentiates acquiring </a:t>
            </a:r>
            <a:r>
              <a:rPr lang="en-GB" dirty="0" err="1"/>
              <a:t>credences</a:t>
            </a:r>
            <a:r>
              <a:rPr lang="en-GB" dirty="0"/>
              <a:t> through this authority from acquiring factual beliefs from a knowledgeable figure: a “special authority” is revered and admired for his character and plays an anointed role, while a “knowledgeable character” produces factual knowledge and knows some objective information</a:t>
            </a:r>
          </a:p>
          <a:p>
            <a:pPr algn="just"/>
            <a:r>
              <a:rPr lang="en-GB" dirty="0"/>
              <a:t>He defines vulnerability to special authority as such: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A cognitive attitude </a:t>
            </a:r>
            <a:r>
              <a:rPr lang="en-GB" i="1" dirty="0"/>
              <a:t>x</a:t>
            </a:r>
            <a:r>
              <a:rPr lang="en-GB" dirty="0"/>
              <a:t> is vulnerable to special authority </a:t>
            </a:r>
            <a:r>
              <a:rPr lang="en-GB" b="1" dirty="0"/>
              <a:t>if and only if </a:t>
            </a:r>
            <a:r>
              <a:rPr lang="en-GB" b="1" i="1" dirty="0"/>
              <a:t>x</a:t>
            </a:r>
            <a:r>
              <a:rPr lang="en-GB" b="1" dirty="0"/>
              <a:t> is prone to extinction when cognized as contradicting dictates of a special (anointed) authority in virtue of those dictates having come from that authority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A class of cognitive attitudes </a:t>
            </a:r>
            <a:r>
              <a:rPr lang="en-GB" i="1" dirty="0"/>
              <a:t>X</a:t>
            </a:r>
            <a:r>
              <a:rPr lang="en-GB" dirty="0"/>
              <a:t> is vulnerable to special authority </a:t>
            </a:r>
            <a:r>
              <a:rPr lang="en-GB" b="1" dirty="0"/>
              <a:t>if and only if </a:t>
            </a:r>
            <a:r>
              <a:rPr lang="en-GB" b="1" i="1" dirty="0"/>
              <a:t>X</a:t>
            </a:r>
            <a:r>
              <a:rPr lang="en-GB" b="1" dirty="0"/>
              <a:t> is composed of attitudes satisfying the previous definition and new attitudes in </a:t>
            </a:r>
            <a:r>
              <a:rPr lang="en-GB" b="1" i="1" dirty="0"/>
              <a:t>X</a:t>
            </a:r>
            <a:r>
              <a:rPr lang="en-GB" b="1" dirty="0"/>
              <a:t> tend to be formed on the basis of received dictates of special authorities</a:t>
            </a:r>
            <a:endParaRPr lang="en-GB" dirty="0"/>
          </a:p>
          <a:p>
            <a:pPr algn="just"/>
            <a:r>
              <a:rPr lang="en-GB" dirty="0"/>
              <a:t>Religious </a:t>
            </a:r>
            <a:r>
              <a:rPr lang="en-GB" dirty="0" err="1"/>
              <a:t>credences</a:t>
            </a:r>
            <a:r>
              <a:rPr lang="en-GB" dirty="0"/>
              <a:t> guide action when there is an existential need for normative guidance or when a person’s religious identity is called into question</a:t>
            </a:r>
          </a:p>
        </p:txBody>
      </p:sp>
    </p:spTree>
    <p:extLst>
      <p:ext uri="{BB962C8B-B14F-4D97-AF65-F5344CB8AC3E}">
        <p14:creationId xmlns:p14="http://schemas.microsoft.com/office/powerpoint/2010/main" val="3695690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B7855-4C36-68FB-76B8-72AA1CCDF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ECD0E6-8F50-2DE9-8127-E1418BE81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The epistemological project</a:t>
            </a:r>
            <a:endParaRPr lang="en-FR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68E1C2-396C-EBE4-3B92-D0E57B7CD1FC}"/>
              </a:ext>
            </a:extLst>
          </p:cNvPr>
          <p:cNvSpPr txBox="1"/>
          <p:nvPr/>
        </p:nvSpPr>
        <p:spPr>
          <a:xfrm>
            <a:off x="598416" y="222890"/>
            <a:ext cx="3921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i="1" dirty="0">
                <a:solidFill>
                  <a:srgbClr val="9BAFB5"/>
                </a:solidFill>
              </a:rPr>
              <a:t>4. </a:t>
            </a:r>
            <a:r>
              <a:rPr lang="en-GB" sz="2000" i="1" dirty="0">
                <a:solidFill>
                  <a:srgbClr val="9BAFB5"/>
                </a:solidFill>
              </a:rPr>
              <a:t>TWO RESEARCH PROGRAMS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537A9E3-69E3-1061-2A7D-2681FC54F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15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4280D8-0124-C8CA-EF85-93DA49188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8413" y="2524539"/>
            <a:ext cx="10995164" cy="3350018"/>
          </a:xfrm>
        </p:spPr>
        <p:txBody>
          <a:bodyPr>
            <a:normAutofit/>
          </a:bodyPr>
          <a:lstStyle/>
          <a:p>
            <a:pPr algn="just"/>
            <a:r>
              <a:rPr lang="en-GB" sz="2000" dirty="0"/>
              <a:t>Van Leeuwen establishes two principles: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/>
              <a:t>Principle of </a:t>
            </a:r>
            <a:r>
              <a:rPr lang="en-GB" sz="1800" b="1" dirty="0"/>
              <a:t>Balance</a:t>
            </a:r>
            <a:r>
              <a:rPr lang="en-GB" sz="1800" dirty="0"/>
              <a:t>: stipulates that the span of a cognitive attitude’s practical setting and the extent of its cognitive governance </a:t>
            </a:r>
            <a:r>
              <a:rPr lang="en-GB" sz="1800" b="1" dirty="0"/>
              <a:t>should be balanced by its evidential vulnerability</a:t>
            </a:r>
            <a:endParaRPr lang="en-GB" sz="18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/>
              <a:t>Principle of </a:t>
            </a:r>
            <a:r>
              <a:rPr lang="en-GB" sz="1800" b="1" dirty="0"/>
              <a:t>Immunity</a:t>
            </a:r>
            <a:r>
              <a:rPr lang="en-GB" sz="1800" dirty="0"/>
              <a:t>: stipulates that if a cognitive attitude is </a:t>
            </a:r>
            <a:r>
              <a:rPr lang="en-GB" sz="1800" b="1" dirty="0"/>
              <a:t>practical setting dependent</a:t>
            </a:r>
            <a:r>
              <a:rPr lang="en-GB" sz="1800" dirty="0"/>
              <a:t>, only guiding behaviour in its appropriate setting, and if it </a:t>
            </a:r>
            <a:r>
              <a:rPr lang="en-GB" sz="1800" b="1" dirty="0"/>
              <a:t>does not cognitively govern other attitudes,</a:t>
            </a:r>
            <a:r>
              <a:rPr lang="en-GB" sz="1800" dirty="0"/>
              <a:t> it is </a:t>
            </a:r>
            <a:r>
              <a:rPr lang="en-GB" sz="1800" b="1" dirty="0"/>
              <a:t>immune to criticism for not being supported by evidence</a:t>
            </a:r>
          </a:p>
          <a:p>
            <a:pPr algn="just"/>
            <a:r>
              <a:rPr lang="en-GB" sz="2000" dirty="0"/>
              <a:t>Van Leeuwen wishes for these principles to be the focus of future epistemological research and establishes them as hallmarks of a well-functioning cognitive system</a:t>
            </a:r>
          </a:p>
        </p:txBody>
      </p:sp>
    </p:spTree>
    <p:extLst>
      <p:ext uri="{BB962C8B-B14F-4D97-AF65-F5344CB8AC3E}">
        <p14:creationId xmlns:p14="http://schemas.microsoft.com/office/powerpoint/2010/main" val="3924692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6EDE6-75F4-3D04-89D3-2C2A0CD2B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871680-A7F7-3A1F-F353-F56DA4E1D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The psychological project</a:t>
            </a:r>
            <a:endParaRPr lang="en-FR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863502-A64F-9275-AB8E-8C9BD5FE5D8B}"/>
              </a:ext>
            </a:extLst>
          </p:cNvPr>
          <p:cNvSpPr txBox="1"/>
          <p:nvPr/>
        </p:nvSpPr>
        <p:spPr>
          <a:xfrm>
            <a:off x="598416" y="222890"/>
            <a:ext cx="3921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i="1" dirty="0">
                <a:solidFill>
                  <a:srgbClr val="9BAFB5"/>
                </a:solidFill>
              </a:rPr>
              <a:t>4. </a:t>
            </a:r>
            <a:r>
              <a:rPr lang="en-GB" sz="2000" i="1" dirty="0">
                <a:solidFill>
                  <a:srgbClr val="9BAFB5"/>
                </a:solidFill>
              </a:rPr>
              <a:t>TWO RESEARCH PROGRAMS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2AB823-80B7-8874-381C-38C424B63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93D02C9-F56F-C905-824B-BF8A40C1AE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8413" y="2524539"/>
            <a:ext cx="10995164" cy="3350018"/>
          </a:xfrm>
        </p:spPr>
        <p:txBody>
          <a:bodyPr>
            <a:normAutofit/>
          </a:bodyPr>
          <a:lstStyle/>
          <a:p>
            <a:pPr algn="just"/>
            <a:r>
              <a:rPr lang="en-GB" sz="2000" dirty="0"/>
              <a:t>Van Leeuwen considers religious credence as </a:t>
            </a:r>
            <a:r>
              <a:rPr lang="en-GB" sz="2000" b="1" dirty="0"/>
              <a:t>resting on the brains capacity to generate secondary cognitive attitudes</a:t>
            </a:r>
            <a:r>
              <a:rPr lang="en-GB" sz="2000" dirty="0"/>
              <a:t> (e. g. fictional imaginings) and relies on the developmental psychology of make-believe to characterize this capacity</a:t>
            </a:r>
          </a:p>
          <a:p>
            <a:pPr algn="just"/>
            <a:r>
              <a:rPr lang="en-GB" sz="2000" dirty="0"/>
              <a:t>Van Leeuwen establishes questions that he hopes will be the object of future research, such as: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/>
              <a:t>For a given religious agent, what are the actual boundaries of the practical setting of her religious </a:t>
            </a:r>
            <a:r>
              <a:rPr lang="en-GB" sz="1800" dirty="0" err="1"/>
              <a:t>credences</a:t>
            </a:r>
            <a:r>
              <a:rPr lang="en-GB" sz="1800" dirty="0"/>
              <a:t>?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/>
              <a:t>What causes that setting to expand or contract?</a:t>
            </a:r>
          </a:p>
          <a:p>
            <a:pPr algn="just"/>
            <a:r>
              <a:rPr lang="en-GB" sz="2000" dirty="0"/>
              <a:t>Van Leeuwen concludes by saying that if these questions are to be the subject of serious research, religious credence should be separated from factual belief</a:t>
            </a:r>
          </a:p>
        </p:txBody>
      </p:sp>
    </p:spTree>
    <p:extLst>
      <p:ext uri="{BB962C8B-B14F-4D97-AF65-F5344CB8AC3E}">
        <p14:creationId xmlns:p14="http://schemas.microsoft.com/office/powerpoint/2010/main" val="1125717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A00D9C5-93D2-C484-AA67-69DE7A5AA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2729" y="5499895"/>
            <a:ext cx="9638443" cy="484633"/>
          </a:xfrm>
        </p:spPr>
        <p:txBody>
          <a:bodyPr>
            <a:normAutofit/>
          </a:bodyPr>
          <a:lstStyle/>
          <a:p>
            <a:r>
              <a:rPr lang="en-FR" dirty="0"/>
              <a:t>Any questions?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D30FE2-A81C-2D21-DC78-BFF6B2B587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FR" sz="5000" dirty="0">
                <a:solidFill>
                  <a:srgbClr val="9BAFB5"/>
                </a:solidFill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1972302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13BF9-F749-C9AE-D962-9861BD74D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417" y="2534719"/>
            <a:ext cx="10995163" cy="31019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000" dirty="0"/>
              <a:t>Religious Credence Thesis: psychology and epistemology should posit distinct cognitive attitudes of religious credence and factual belief, which have different characteristic </a:t>
            </a:r>
            <a:r>
              <a:rPr lang="en-GB" sz="2000" dirty="0" err="1"/>
              <a:t>etiologies</a:t>
            </a:r>
            <a:r>
              <a:rPr lang="en-GB" sz="2000" dirty="0"/>
              <a:t> (how they're formed and revised) and different forward effects (downstream consequences)</a:t>
            </a:r>
          </a:p>
          <a:p>
            <a:pPr marL="0" indent="0" algn="just">
              <a:buNone/>
            </a:pPr>
            <a:endParaRPr lang="en-GB" sz="2000" dirty="0"/>
          </a:p>
          <a:p>
            <a:pPr marL="0" indent="0" algn="just">
              <a:buNone/>
            </a:pPr>
            <a:r>
              <a:rPr lang="en-GB" sz="2000" dirty="0">
                <a:solidFill>
                  <a:schemeClr val="tx1"/>
                </a:solidFill>
              </a:rPr>
              <a:t>Van Leeuwen’s aim:</a:t>
            </a:r>
          </a:p>
          <a:p>
            <a:pPr algn="just"/>
            <a:r>
              <a:rPr lang="en-GB" sz="2000" dirty="0">
                <a:solidFill>
                  <a:schemeClr val="tx1"/>
                </a:solidFill>
              </a:rPr>
              <a:t>Review evidence that supports this thesis</a:t>
            </a:r>
          </a:p>
          <a:p>
            <a:pPr algn="just"/>
            <a:r>
              <a:rPr lang="en-GB" sz="2000" dirty="0">
                <a:solidFill>
                  <a:schemeClr val="tx1"/>
                </a:solidFill>
              </a:rPr>
              <a:t>Present a theory that differentiates religious credence and factual belief</a:t>
            </a:r>
            <a:endParaRPr lang="en-FR" sz="2000" dirty="0">
              <a:solidFill>
                <a:schemeClr val="tx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9994822-F93C-D373-81D7-5CCC2E214E33}"/>
              </a:ext>
            </a:extLst>
          </p:cNvPr>
          <p:cNvSpPr txBox="1">
            <a:spLocks/>
          </p:cNvSpPr>
          <p:nvPr/>
        </p:nvSpPr>
        <p:spPr bwMode="black">
          <a:xfrm>
            <a:off x="598417" y="764782"/>
            <a:ext cx="10995163" cy="1188720"/>
          </a:xfrm>
          <a:prstGeom prst="rect">
            <a:avLst/>
          </a:prstGeom>
          <a:solidFill>
            <a:srgbClr val="9BAFB5"/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FR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FB153-6D62-2593-7930-C86A4C243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80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719E-2E42-D9C7-8121-9B5D15D95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0223" y="2691137"/>
            <a:ext cx="7571549" cy="2789147"/>
          </a:xfrm>
        </p:spPr>
        <p:txBody>
          <a:bodyPr numCol="1" anchor="ctr">
            <a:noAutofit/>
          </a:bodyPr>
          <a:lstStyle/>
          <a:p>
            <a:pPr marL="342900" indent="-342900" algn="just">
              <a:buAutoNum type="arabicPeriod"/>
            </a:pPr>
            <a:r>
              <a:rPr lang="en-GB" sz="2800" dirty="0"/>
              <a:t>Factual belief</a:t>
            </a:r>
          </a:p>
          <a:p>
            <a:pPr marL="342900" indent="-342900" algn="just">
              <a:buFont typeface="Arial" panose="020B0604020202020204" pitchFamily="34" charset="0"/>
              <a:buAutoNum type="arabicPeriod"/>
            </a:pPr>
            <a:r>
              <a:rPr lang="en-GB" sz="2800" dirty="0"/>
              <a:t>Religious attitudes are not factual beliefs</a:t>
            </a:r>
          </a:p>
          <a:p>
            <a:pPr marL="342900" indent="-342900" algn="just">
              <a:buFont typeface="Arial" panose="020B0604020202020204" pitchFamily="34" charset="0"/>
              <a:buAutoNum type="arabicPeriod"/>
            </a:pPr>
            <a:r>
              <a:rPr lang="en-GB" sz="2800" dirty="0"/>
              <a:t>Religious credence</a:t>
            </a:r>
          </a:p>
          <a:p>
            <a:pPr marL="342900" indent="-342900" algn="just">
              <a:buFont typeface="Arial" panose="020B0604020202020204" pitchFamily="34" charset="0"/>
              <a:buAutoNum type="arabicPeriod"/>
            </a:pPr>
            <a:r>
              <a:rPr lang="en-GB" sz="2800" dirty="0"/>
              <a:t>Two research programs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2D38F6-B03F-7A9A-3278-DC32B955D881}"/>
              </a:ext>
            </a:extLst>
          </p:cNvPr>
          <p:cNvSpPr txBox="1"/>
          <p:nvPr/>
        </p:nvSpPr>
        <p:spPr>
          <a:xfrm>
            <a:off x="3419061" y="591047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FR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488955-B223-90C6-67A0-21209863365E}"/>
              </a:ext>
            </a:extLst>
          </p:cNvPr>
          <p:cNvSpPr txBox="1">
            <a:spLocks/>
          </p:cNvSpPr>
          <p:nvPr/>
        </p:nvSpPr>
        <p:spPr bwMode="black">
          <a:xfrm>
            <a:off x="598417" y="764782"/>
            <a:ext cx="10995163" cy="1188720"/>
          </a:xfrm>
          <a:prstGeom prst="rect">
            <a:avLst/>
          </a:prstGeom>
          <a:solidFill>
            <a:srgbClr val="9BAFB5"/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bg1"/>
                </a:solidFill>
              </a:rPr>
              <a:t>S</a:t>
            </a:r>
            <a:r>
              <a:rPr lang="en-FR" dirty="0">
                <a:solidFill>
                  <a:schemeClr val="bg1"/>
                </a:solidFill>
              </a:rPr>
              <a:t>tructure of </a:t>
            </a:r>
            <a:r>
              <a:rPr lang="en-GB" dirty="0">
                <a:solidFill>
                  <a:schemeClr val="bg1"/>
                </a:solidFill>
              </a:rPr>
              <a:t>Van Leeuwen’s argument</a:t>
            </a:r>
            <a:endParaRPr lang="en-FR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8C95CD-E90C-C8C4-2C93-E3A66C9F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70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71EC3-A2B4-BC92-FA0A-3E53BDAAF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2FED60-7B35-B663-AA7F-6CFB6CF09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FR" dirty="0">
                <a:solidFill>
                  <a:schemeClr val="bg1"/>
                </a:solidFill>
              </a:rPr>
              <a:t>1. FACTUAL BELIEF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E903E-6625-2806-613F-7A6A22F32D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8416" y="2591168"/>
            <a:ext cx="10995164" cy="2545801"/>
          </a:xfrm>
        </p:spPr>
        <p:txBody>
          <a:bodyPr>
            <a:normAutofit/>
          </a:bodyPr>
          <a:lstStyle/>
          <a:p>
            <a:pPr algn="just"/>
            <a:r>
              <a:rPr lang="en-GB" sz="2000" dirty="0"/>
              <a:t>What makes believing that </a:t>
            </a:r>
            <a:r>
              <a:rPr lang="en-GB" sz="2000" i="1" dirty="0"/>
              <a:t>p</a:t>
            </a:r>
            <a:r>
              <a:rPr lang="en-GB" sz="2000" dirty="0"/>
              <a:t> different from imagining that </a:t>
            </a:r>
            <a:r>
              <a:rPr lang="en-GB" sz="2000" i="1" dirty="0"/>
              <a:t>p</a:t>
            </a:r>
            <a:r>
              <a:rPr lang="en-GB" sz="2000" dirty="0"/>
              <a:t> as fiction?</a:t>
            </a:r>
          </a:p>
          <a:p>
            <a:pPr algn="just"/>
            <a:r>
              <a:rPr lang="en-GB" sz="2000" dirty="0">
                <a:solidFill>
                  <a:schemeClr val="tx1"/>
                </a:solidFill>
              </a:rPr>
              <a:t>Van Leeuwen’s f</a:t>
            </a:r>
            <a:r>
              <a:rPr lang="en-GB" sz="2000" dirty="0"/>
              <a:t>ramework for empirical research that he uses to define factual belief: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b="1" dirty="0"/>
              <a:t>Practical setting </a:t>
            </a:r>
            <a:r>
              <a:rPr lang="en-GB" sz="1800" dirty="0"/>
              <a:t>(the range of settings in which a cognitive attitude guides behaviour)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b="1" dirty="0"/>
              <a:t>Forward cognitive effect </a:t>
            </a:r>
            <a:r>
              <a:rPr lang="en-GB" sz="1800" dirty="0"/>
              <a:t>(the downstream cognitive consequences of an attitude)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b="1" dirty="0" err="1"/>
              <a:t>Etiology</a:t>
            </a:r>
            <a:r>
              <a:rPr lang="en-GB" sz="1800" dirty="0"/>
              <a:t> (the characteristic constraints on how a cognitive attitude is formed and revised)</a:t>
            </a:r>
            <a:endParaRPr lang="en-FR" sz="1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196A3AC-BDCE-6C46-978E-1AE3636C4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007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16A4E-7F6C-9724-BF1A-151B08F7B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A26C82-F233-68EB-9F23-FAABBD0A8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Factual belief is practical setting independent</a:t>
            </a:r>
            <a:endParaRPr lang="en-FR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626C6-B0F6-3A1E-04C7-95D005FBD3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8416" y="2591168"/>
            <a:ext cx="10995164" cy="3502050"/>
          </a:xfrm>
        </p:spPr>
        <p:txBody>
          <a:bodyPr>
            <a:normAutofit/>
          </a:bodyPr>
          <a:lstStyle/>
          <a:p>
            <a:pPr algn="just"/>
            <a:r>
              <a:rPr lang="en-GB" sz="2000" dirty="0"/>
              <a:t>Practical setting independence can be defined on two levels: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/>
              <a:t>Individual cognitive attitudes: a cognitive attitude </a:t>
            </a:r>
            <a:r>
              <a:rPr lang="en-GB" sz="1800" i="1" dirty="0"/>
              <a:t>x</a:t>
            </a:r>
            <a:r>
              <a:rPr lang="en-GB" sz="1800" dirty="0"/>
              <a:t> is practical setting independent </a:t>
            </a:r>
            <a:r>
              <a:rPr lang="en-GB" sz="1800" b="1" dirty="0"/>
              <a:t>if and only if </a:t>
            </a:r>
            <a:r>
              <a:rPr lang="en-GB" sz="1800" b="1" i="1" dirty="0"/>
              <a:t>x</a:t>
            </a:r>
            <a:r>
              <a:rPr lang="en-GB" sz="1800" b="1" dirty="0"/>
              <a:t> guides behaviour in all practical settings in which </a:t>
            </a:r>
            <a:r>
              <a:rPr lang="en-GB" sz="1800" b="1" i="1" dirty="0"/>
              <a:t>x</a:t>
            </a:r>
            <a:r>
              <a:rPr lang="en-GB" sz="1800" b="1" dirty="0"/>
              <a:t>'s content is relevant to the agent's behaviours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/>
              <a:t>Classes of attitudes:  a class of cognitive attitudes </a:t>
            </a:r>
            <a:r>
              <a:rPr lang="en-GB" sz="1800" i="1" dirty="0"/>
              <a:t>X</a:t>
            </a:r>
            <a:r>
              <a:rPr lang="en-GB" sz="1800" dirty="0"/>
              <a:t> is practical setting independent </a:t>
            </a:r>
            <a:r>
              <a:rPr lang="en-GB" sz="1800" b="1" dirty="0"/>
              <a:t>if and only if </a:t>
            </a:r>
            <a:r>
              <a:rPr lang="en-GB" sz="1800" b="1" i="1" dirty="0"/>
              <a:t>X</a:t>
            </a:r>
            <a:r>
              <a:rPr lang="en-GB" sz="1800" b="1" dirty="0"/>
              <a:t> is employed in guiding action in all practical settings</a:t>
            </a:r>
          </a:p>
          <a:p>
            <a:pPr algn="just"/>
            <a:r>
              <a:rPr lang="en-GB" sz="2000" dirty="0"/>
              <a:t>Factual beliefs meet both criteria, distinguishing them from fictional imagining</a:t>
            </a:r>
          </a:p>
          <a:p>
            <a:pPr algn="just"/>
            <a:r>
              <a:rPr lang="en-GB" sz="2000" dirty="0"/>
              <a:t>According to Van </a:t>
            </a:r>
            <a:r>
              <a:rPr lang="en-GB" sz="2000" dirty="0">
                <a:solidFill>
                  <a:schemeClr val="tx1"/>
                </a:solidFill>
              </a:rPr>
              <a:t>Leeuwen,</a:t>
            </a:r>
            <a:r>
              <a:rPr lang="en-GB" sz="2000" dirty="0"/>
              <a:t> factual beliefs guide our actions and enable us to stay in touch with reality in a variety of real-life situations</a:t>
            </a:r>
          </a:p>
          <a:p>
            <a:pPr algn="just"/>
            <a:endParaRPr lang="en-FR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745DBD-0CA2-6049-99F2-69EAA642CE15}"/>
              </a:ext>
            </a:extLst>
          </p:cNvPr>
          <p:cNvSpPr txBox="1"/>
          <p:nvPr/>
        </p:nvSpPr>
        <p:spPr>
          <a:xfrm>
            <a:off x="598416" y="222890"/>
            <a:ext cx="3921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i="1" dirty="0">
                <a:solidFill>
                  <a:srgbClr val="9BAFB5"/>
                </a:solidFill>
              </a:rPr>
              <a:t>1. FACTUAL BELIEF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27FF00-C6C7-9439-9ABC-CB227D3E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105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012AC-59AD-8F89-24F0-93B5AFD70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0832EB-6A23-93D6-864D-FDB7D0DFB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Factual beliefs have cognitive governance</a:t>
            </a:r>
            <a:endParaRPr lang="en-FR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94C3DA-7F5F-2EB8-2952-523E697D68AA}"/>
              </a:ext>
            </a:extLst>
          </p:cNvPr>
          <p:cNvSpPr txBox="1"/>
          <p:nvPr/>
        </p:nvSpPr>
        <p:spPr>
          <a:xfrm>
            <a:off x="598416" y="222890"/>
            <a:ext cx="3921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i="1" dirty="0">
                <a:solidFill>
                  <a:srgbClr val="9BAFB5"/>
                </a:solidFill>
              </a:rPr>
              <a:t>1. FACTUAL BELIEF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E0060-AB33-590A-0F6D-71232400F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2C8C6EA-EBCC-CBDB-C3F5-0A59995BF2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8416" y="2156364"/>
            <a:ext cx="10995164" cy="40615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sz="2000" dirty="0"/>
              <a:t>Cognitive governance can be defined as such:</a:t>
            </a:r>
          </a:p>
          <a:p>
            <a:pPr marL="228600" lvl="1" indent="0" algn="just">
              <a:buNone/>
            </a:pPr>
            <a:r>
              <a:rPr lang="en-GB" sz="1800" dirty="0"/>
              <a:t>Class </a:t>
            </a:r>
            <a:r>
              <a:rPr lang="en-GB" sz="1800" i="1" dirty="0"/>
              <a:t>X</a:t>
            </a:r>
            <a:r>
              <a:rPr lang="en-GB" sz="1800" dirty="0"/>
              <a:t> of cognitive attitudes inferentially governs class </a:t>
            </a:r>
            <a:r>
              <a:rPr lang="en-GB" sz="1800" i="1" dirty="0"/>
              <a:t>Y</a:t>
            </a:r>
            <a:r>
              <a:rPr lang="en-GB" sz="1800" dirty="0"/>
              <a:t> </a:t>
            </a:r>
            <a:r>
              <a:rPr lang="en-GB" sz="1800" b="1" dirty="0"/>
              <a:t>if and only if attitudes in </a:t>
            </a:r>
            <a:r>
              <a:rPr lang="en-GB" sz="1800" b="1" i="1" dirty="0"/>
              <a:t>X</a:t>
            </a:r>
            <a:r>
              <a:rPr lang="en-GB" sz="1800" b="1" dirty="0"/>
              <a:t> supply the informational background that supports inferences from elements of  </a:t>
            </a:r>
            <a:r>
              <a:rPr lang="en-GB" sz="1800" b="1" i="1" dirty="0"/>
              <a:t>Y</a:t>
            </a:r>
            <a:r>
              <a:rPr lang="en-GB" sz="1800" b="1" dirty="0"/>
              <a:t> to new elements of  </a:t>
            </a:r>
            <a:r>
              <a:rPr lang="en-GB" sz="1800" b="1" i="1" dirty="0"/>
              <a:t>Y</a:t>
            </a:r>
            <a:endParaRPr lang="en-GB" sz="1800" dirty="0"/>
          </a:p>
          <a:p>
            <a:pPr algn="just"/>
            <a:r>
              <a:rPr lang="en-GB" sz="2000" dirty="0"/>
              <a:t>Van </a:t>
            </a:r>
            <a:r>
              <a:rPr lang="en-GB" sz="2000" dirty="0">
                <a:solidFill>
                  <a:schemeClr val="tx1"/>
                </a:solidFill>
              </a:rPr>
              <a:t>Leeuwen </a:t>
            </a:r>
            <a:r>
              <a:rPr lang="en-GB" sz="2000" dirty="0"/>
              <a:t>claims that the class of factual beliefs satisfies </a:t>
            </a:r>
            <a:r>
              <a:rPr lang="en-GB" sz="2000" i="1" dirty="0"/>
              <a:t>X</a:t>
            </a:r>
            <a:r>
              <a:rPr lang="en-GB" sz="2000" dirty="0"/>
              <a:t> when imaginings are assigned to </a:t>
            </a:r>
            <a:r>
              <a:rPr lang="en-GB" sz="2000" i="1" dirty="0"/>
              <a:t>Y,</a:t>
            </a:r>
            <a:r>
              <a:rPr lang="en-GB" sz="2000" dirty="0"/>
              <a:t> but not the other way around. He looks at three experiments to support his claim: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/>
              <a:t>Harris and Kavanaugh experiment (1993): children “dry” a milk puddle “spilled” by a stuffed bear =&gt; use of background knowledge/factual beliefs of how milk spills to infer location of spill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/>
              <a:t>Weisberg and Goodstein experiment (2009): subjects fill in missing information in stories with factual knowledge =&gt; happens through cognitive governance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1800" dirty="0"/>
              <a:t>Weisberg, Sobel, Goodstein, and Bloom experiment (2013): children choose realistic pictures to continue an incomplete series of images and and a corresponding incomplete storyline =&gt; both adults and children have a reservoir of information that they harness to fill in incomplete storylines</a:t>
            </a:r>
          </a:p>
          <a:p>
            <a:pPr algn="just"/>
            <a:r>
              <a:rPr lang="en-GB" sz="2000" dirty="0"/>
              <a:t>Conclusion: factual beliefs cognitively govern imaginings, but the reverse is false</a:t>
            </a:r>
          </a:p>
          <a:p>
            <a:pPr algn="just"/>
            <a:endParaRPr lang="en-FR" sz="2000" dirty="0"/>
          </a:p>
        </p:txBody>
      </p:sp>
    </p:spTree>
    <p:extLst>
      <p:ext uri="{BB962C8B-B14F-4D97-AF65-F5344CB8AC3E}">
        <p14:creationId xmlns:p14="http://schemas.microsoft.com/office/powerpoint/2010/main" val="2487616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5A64C-D81A-4711-4F86-B7F604A7E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FC6A30-F501-EFE1-23BA-E41D42F01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Factual beliefs are evidentially vulnerable</a:t>
            </a:r>
            <a:endParaRPr lang="en-FR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380CC-3A66-5249-A631-C086170F2E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8414" y="2237934"/>
            <a:ext cx="10995164" cy="3855284"/>
          </a:xfrm>
        </p:spPr>
        <p:txBody>
          <a:bodyPr>
            <a:normAutofit lnSpcReduction="10000"/>
          </a:bodyPr>
          <a:lstStyle/>
          <a:p>
            <a:r>
              <a:rPr lang="en-GB" sz="2000" dirty="0"/>
              <a:t>Evidential vulnerability can be defined as such: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1800" dirty="0"/>
              <a:t>if cognitive attitude </a:t>
            </a:r>
            <a:r>
              <a:rPr lang="en-GB" sz="1800" i="1" dirty="0"/>
              <a:t>x</a:t>
            </a:r>
            <a:r>
              <a:rPr lang="en-GB" sz="1800" dirty="0"/>
              <a:t> </a:t>
            </a:r>
            <a:r>
              <a:rPr lang="en-GB" sz="1800" b="1" dirty="0"/>
              <a:t>is involuntarily prone to being extinguished if (a) it conflicts with perceptual states or if (b) it is realized to lead to a contradiction</a:t>
            </a:r>
            <a:r>
              <a:rPr lang="en-GB" sz="1800" dirty="0"/>
              <a:t>,</a:t>
            </a:r>
            <a:r>
              <a:rPr lang="en-GB" sz="1800" b="1" dirty="0"/>
              <a:t> </a:t>
            </a:r>
            <a:r>
              <a:rPr lang="en-GB" sz="1800" dirty="0"/>
              <a:t>then </a:t>
            </a:r>
            <a:r>
              <a:rPr lang="en-GB" sz="1800" i="1" dirty="0"/>
              <a:t>x</a:t>
            </a:r>
            <a:r>
              <a:rPr lang="en-GB" sz="1800" dirty="0"/>
              <a:t> is evidentially vulnerable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1800" dirty="0"/>
              <a:t>if cognitive attitude </a:t>
            </a:r>
            <a:r>
              <a:rPr lang="en-GB" sz="1800" i="1" dirty="0"/>
              <a:t>x</a:t>
            </a:r>
            <a:r>
              <a:rPr lang="en-GB" sz="1800" dirty="0"/>
              <a:t> </a:t>
            </a:r>
            <a:r>
              <a:rPr lang="en-GB" sz="1800" b="1" dirty="0"/>
              <a:t>is involuntarily prone to being extinguished if it contradicts or does not cohere with other evidentially vulnerable states</a:t>
            </a:r>
            <a:r>
              <a:rPr lang="en-GB" sz="1800" dirty="0"/>
              <a:t>, then </a:t>
            </a:r>
            <a:r>
              <a:rPr lang="en-GB" sz="1800" i="1" dirty="0"/>
              <a:t>x</a:t>
            </a:r>
            <a:r>
              <a:rPr lang="en-GB" sz="1800" dirty="0"/>
              <a:t> is evidentially vulnerable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1800" b="1" dirty="0"/>
              <a:t>No other cognitive attitudes are evidentially vulnerable</a:t>
            </a:r>
            <a:endParaRPr lang="en-GB" sz="1800" dirty="0"/>
          </a:p>
          <a:p>
            <a:r>
              <a:rPr lang="en-GB" sz="2000" dirty="0"/>
              <a:t>The evidential vulnerability of classes of attitudes can be defined as such:</a:t>
            </a:r>
          </a:p>
          <a:p>
            <a:pPr marL="457200" lvl="2" indent="0">
              <a:buNone/>
            </a:pPr>
            <a:r>
              <a:rPr lang="en-GB" sz="1800" dirty="0"/>
              <a:t>A class of cognitive attitudes </a:t>
            </a:r>
            <a:r>
              <a:rPr lang="en-GB" sz="1800" i="1" dirty="0"/>
              <a:t>X</a:t>
            </a:r>
            <a:r>
              <a:rPr lang="en-GB" sz="1800" dirty="0"/>
              <a:t> is evidentially vulnerable </a:t>
            </a:r>
            <a:r>
              <a:rPr lang="en-GB" sz="1800" b="1" dirty="0"/>
              <a:t>if and only if </a:t>
            </a:r>
            <a:r>
              <a:rPr lang="en-GB" sz="1800" b="1" i="1" dirty="0"/>
              <a:t>X</a:t>
            </a:r>
            <a:r>
              <a:rPr lang="en-GB" sz="1800" b="1" dirty="0"/>
              <a:t> is composed only of attitudes that are evidentially vulnerable</a:t>
            </a:r>
          </a:p>
          <a:p>
            <a:r>
              <a:rPr lang="en-GB" sz="2000" dirty="0"/>
              <a:t>Empirical argument: Kim, Kalish, and Harris’s study (2012) shows that children can track the reliability of speakers through the first two levels of evidential vulnerability mentioned previously</a:t>
            </a:r>
            <a:endParaRPr lang="en-FR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521EC6-0AC0-3D60-6385-58C031BF9397}"/>
              </a:ext>
            </a:extLst>
          </p:cNvPr>
          <p:cNvSpPr txBox="1"/>
          <p:nvPr/>
        </p:nvSpPr>
        <p:spPr>
          <a:xfrm>
            <a:off x="598416" y="222890"/>
            <a:ext cx="3921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i="1" dirty="0">
                <a:solidFill>
                  <a:srgbClr val="9BAFB5"/>
                </a:solidFill>
              </a:rPr>
              <a:t>1. FACTUAL BELIEF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E26407-C55D-D137-E2BD-4750C0638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693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1124D-3BA3-F17E-A27C-75DBE7E48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34C532-10AA-4741-79FB-686A198C0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FR" dirty="0">
                <a:solidFill>
                  <a:schemeClr val="bg1"/>
                </a:solidFill>
              </a:rPr>
              <a:t>2. </a:t>
            </a:r>
            <a:r>
              <a:rPr lang="en-GB" dirty="0">
                <a:solidFill>
                  <a:schemeClr val="bg1"/>
                </a:solidFill>
              </a:rPr>
              <a:t>Religious attitudes are not factual beliefs</a:t>
            </a:r>
            <a:endParaRPr lang="en-FR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BEB70-B2B1-A9C2-6CBD-4D74786C49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44301" y="2860004"/>
            <a:ext cx="8903394" cy="204449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GB" sz="2400" dirty="0">
                <a:solidFill>
                  <a:schemeClr val="tx1"/>
                </a:solidFill>
              </a:rPr>
              <a:t>Van Leeuwen: religious cognitive attitudes lack the three core properties of factual beliefs</a:t>
            </a:r>
            <a:endParaRPr lang="en-FR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11F8F6-B34D-0F89-85A0-519FF8186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714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8AB49-9843-7DB2-5552-966D52CBA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B9DC5F-26A6-8933-1F39-9BF002751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417" y="764782"/>
            <a:ext cx="10995163" cy="1188720"/>
          </a:xfrm>
          <a:solidFill>
            <a:srgbClr val="9BAFB5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Religious credence is practical setting dependent</a:t>
            </a:r>
            <a:endParaRPr lang="en-FR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177EDD-44A0-0553-D634-291F7D540C3A}"/>
              </a:ext>
            </a:extLst>
          </p:cNvPr>
          <p:cNvSpPr txBox="1"/>
          <p:nvPr/>
        </p:nvSpPr>
        <p:spPr>
          <a:xfrm>
            <a:off x="598416" y="222890"/>
            <a:ext cx="6331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i="1" dirty="0">
                <a:solidFill>
                  <a:srgbClr val="9BAFB5"/>
                </a:solidFill>
              </a:rPr>
              <a:t>2. </a:t>
            </a:r>
            <a:r>
              <a:rPr lang="en-GB" sz="2000" i="1" dirty="0">
                <a:solidFill>
                  <a:srgbClr val="9BAFB5"/>
                </a:solidFill>
              </a:rPr>
              <a:t>RELIGIOUS ATTITUDES ARE NOT FACTUAL BELIEFS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E3E540-5197-8902-355E-ECFD27D38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rgbClr val="9BAFB5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244C5BD-475E-40F5-F2CE-B55A9402DE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8413" y="2524539"/>
            <a:ext cx="10995164" cy="3350018"/>
          </a:xfrm>
        </p:spPr>
        <p:txBody>
          <a:bodyPr>
            <a:normAutofit/>
          </a:bodyPr>
          <a:lstStyle/>
          <a:p>
            <a:pPr algn="just"/>
            <a:r>
              <a:rPr lang="en-GB" sz="2000" dirty="0"/>
              <a:t>Van </a:t>
            </a:r>
            <a:r>
              <a:rPr lang="en-GB" sz="2000" dirty="0">
                <a:solidFill>
                  <a:schemeClr val="tx1"/>
                </a:solidFill>
              </a:rPr>
              <a:t>Leeuwen uses the example of a corpse in a ritual setting =&gt; </a:t>
            </a:r>
            <a:r>
              <a:rPr lang="en-GB" sz="2000" dirty="0"/>
              <a:t>the claim that that deceased person can think and feel is practical setting dependent, becoming deactivated outside the religious-ritual setting</a:t>
            </a:r>
          </a:p>
          <a:p>
            <a:pPr algn="just"/>
            <a:r>
              <a:rPr lang="en-GB" sz="2000" dirty="0"/>
              <a:t>Through analysis of literature, he concludes that analytic deactivation triggers a return to reliance on factual beliefs</a:t>
            </a:r>
          </a:p>
        </p:txBody>
      </p:sp>
    </p:spTree>
    <p:extLst>
      <p:ext uri="{BB962C8B-B14F-4D97-AF65-F5344CB8AC3E}">
        <p14:creationId xmlns:p14="http://schemas.microsoft.com/office/powerpoint/2010/main" val="131154792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755</TotalTime>
  <Words>1548</Words>
  <Application>Microsoft Macintosh PowerPoint</Application>
  <PresentationFormat>Widescreen</PresentationFormat>
  <Paragraphs>121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Courier New</vt:lpstr>
      <vt:lpstr>Gill Sans MT</vt:lpstr>
      <vt:lpstr>Parcel</vt:lpstr>
      <vt:lpstr>Religious credence is not factual belief</vt:lpstr>
      <vt:lpstr>PowerPoint Presentation</vt:lpstr>
      <vt:lpstr>PowerPoint Presentation</vt:lpstr>
      <vt:lpstr>1. FACTUAL BELIEF</vt:lpstr>
      <vt:lpstr>Factual belief is practical setting independent</vt:lpstr>
      <vt:lpstr>Factual beliefs have cognitive governance</vt:lpstr>
      <vt:lpstr>Factual beliefs are evidentially vulnerable</vt:lpstr>
      <vt:lpstr>2. Religious attitudes are not factual beliefs</vt:lpstr>
      <vt:lpstr>Religious credence is practical setting dependent</vt:lpstr>
      <vt:lpstr>Religious credence lacks general cognitive governance</vt:lpstr>
      <vt:lpstr>Religious credence lacks evidential vulnerability</vt:lpstr>
      <vt:lpstr>Perceived normative orientation</vt:lpstr>
      <vt:lpstr>Free elaboration</vt:lpstr>
      <vt:lpstr>Vulnerability to special authority</vt:lpstr>
      <vt:lpstr>The epistemological project</vt:lpstr>
      <vt:lpstr>The psychological project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Anouchka DELEPLANQUE</dc:creator>
  <cp:lastModifiedBy>Anouchka DELEPLANQUE</cp:lastModifiedBy>
  <cp:revision>25</cp:revision>
  <dcterms:created xsi:type="dcterms:W3CDTF">2026-03-17T14:59:46Z</dcterms:created>
  <dcterms:modified xsi:type="dcterms:W3CDTF">2026-03-22T15:32:34Z</dcterms:modified>
</cp:coreProperties>
</file>